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notesSlides/notesSlide12.xml" ContentType="application/vnd.openxmlformats-officedocument.presentationml.notesSlide+xml"/>
  <Override PartName="/ppt/slides/slide99.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16"/>
  </p:notesMasterIdLst>
  <p:handoutMasterIdLst>
    <p:handoutMasterId r:id="rId117"/>
  </p:handoutMasterIdLst>
  <p:sldIdLst>
    <p:sldId id="256" r:id="rId2"/>
    <p:sldId id="318" r:id="rId3"/>
    <p:sldId id="390" r:id="rId4"/>
    <p:sldId id="319" r:id="rId5"/>
    <p:sldId id="277" r:id="rId6"/>
    <p:sldId id="293" r:id="rId7"/>
    <p:sldId id="295" r:id="rId8"/>
    <p:sldId id="271" r:id="rId9"/>
    <p:sldId id="272" r:id="rId10"/>
    <p:sldId id="276" r:id="rId11"/>
    <p:sldId id="296" r:id="rId12"/>
    <p:sldId id="297" r:id="rId13"/>
    <p:sldId id="321" r:id="rId14"/>
    <p:sldId id="335" r:id="rId15"/>
    <p:sldId id="354" r:id="rId16"/>
    <p:sldId id="322" r:id="rId17"/>
    <p:sldId id="323" r:id="rId18"/>
    <p:sldId id="324" r:id="rId19"/>
    <p:sldId id="325" r:id="rId20"/>
    <p:sldId id="326" r:id="rId21"/>
    <p:sldId id="331" r:id="rId22"/>
    <p:sldId id="345" r:id="rId23"/>
    <p:sldId id="346" r:id="rId24"/>
    <p:sldId id="355" r:id="rId25"/>
    <p:sldId id="327" r:id="rId26"/>
    <p:sldId id="328" r:id="rId27"/>
    <p:sldId id="329" r:id="rId28"/>
    <p:sldId id="391" r:id="rId29"/>
    <p:sldId id="330" r:id="rId30"/>
    <p:sldId id="332" r:id="rId31"/>
    <p:sldId id="333" r:id="rId32"/>
    <p:sldId id="334" r:id="rId33"/>
    <p:sldId id="336" r:id="rId34"/>
    <p:sldId id="337" r:id="rId35"/>
    <p:sldId id="338" r:id="rId36"/>
    <p:sldId id="340" r:id="rId37"/>
    <p:sldId id="339" r:id="rId38"/>
    <p:sldId id="359" r:id="rId39"/>
    <p:sldId id="341" r:id="rId40"/>
    <p:sldId id="342" r:id="rId41"/>
    <p:sldId id="343" r:id="rId42"/>
    <p:sldId id="344" r:id="rId43"/>
    <p:sldId id="350" r:id="rId44"/>
    <p:sldId id="392" r:id="rId45"/>
    <p:sldId id="353" r:id="rId46"/>
    <p:sldId id="393" r:id="rId47"/>
    <p:sldId id="396" r:id="rId48"/>
    <p:sldId id="397" r:id="rId49"/>
    <p:sldId id="398" r:id="rId50"/>
    <p:sldId id="399" r:id="rId51"/>
    <p:sldId id="278" r:id="rId52"/>
    <p:sldId id="298" r:id="rId53"/>
    <p:sldId id="303" r:id="rId54"/>
    <p:sldId id="304" r:id="rId55"/>
    <p:sldId id="305" r:id="rId56"/>
    <p:sldId id="306" r:id="rId57"/>
    <p:sldId id="313" r:id="rId58"/>
    <p:sldId id="307" r:id="rId59"/>
    <p:sldId id="308" r:id="rId60"/>
    <p:sldId id="309" r:id="rId61"/>
    <p:sldId id="314" r:id="rId62"/>
    <p:sldId id="299" r:id="rId63"/>
    <p:sldId id="300" r:id="rId64"/>
    <p:sldId id="301" r:id="rId65"/>
    <p:sldId id="310" r:id="rId66"/>
    <p:sldId id="311" r:id="rId67"/>
    <p:sldId id="312" r:id="rId68"/>
    <p:sldId id="315" r:id="rId69"/>
    <p:sldId id="316" r:id="rId70"/>
    <p:sldId id="317" r:id="rId71"/>
    <p:sldId id="349" r:id="rId72"/>
    <p:sldId id="351" r:id="rId73"/>
    <p:sldId id="352" r:id="rId74"/>
    <p:sldId id="270" r:id="rId75"/>
    <p:sldId id="287" r:id="rId76"/>
    <p:sldId id="356" r:id="rId77"/>
    <p:sldId id="358" r:id="rId78"/>
    <p:sldId id="357" r:id="rId79"/>
    <p:sldId id="288" r:id="rId80"/>
    <p:sldId id="289" r:id="rId81"/>
    <p:sldId id="290" r:id="rId82"/>
    <p:sldId id="292" r:id="rId83"/>
    <p:sldId id="291" r:id="rId84"/>
    <p:sldId id="360" r:id="rId85"/>
    <p:sldId id="361" r:id="rId86"/>
    <p:sldId id="362" r:id="rId87"/>
    <p:sldId id="363" r:id="rId88"/>
    <p:sldId id="364" r:id="rId89"/>
    <p:sldId id="365" r:id="rId90"/>
    <p:sldId id="366" r:id="rId91"/>
    <p:sldId id="367" r:id="rId92"/>
    <p:sldId id="368" r:id="rId93"/>
    <p:sldId id="369" r:id="rId94"/>
    <p:sldId id="370" r:id="rId95"/>
    <p:sldId id="371" r:id="rId96"/>
    <p:sldId id="372" r:id="rId97"/>
    <p:sldId id="373" r:id="rId98"/>
    <p:sldId id="374" r:id="rId99"/>
    <p:sldId id="375" r:id="rId100"/>
    <p:sldId id="376" r:id="rId101"/>
    <p:sldId id="377" r:id="rId102"/>
    <p:sldId id="378" r:id="rId103"/>
    <p:sldId id="379" r:id="rId104"/>
    <p:sldId id="380" r:id="rId105"/>
    <p:sldId id="381" r:id="rId106"/>
    <p:sldId id="382" r:id="rId107"/>
    <p:sldId id="389" r:id="rId108"/>
    <p:sldId id="383" r:id="rId109"/>
    <p:sldId id="384" r:id="rId110"/>
    <p:sldId id="385" r:id="rId111"/>
    <p:sldId id="388" r:id="rId112"/>
    <p:sldId id="386" r:id="rId113"/>
    <p:sldId id="387" r:id="rId114"/>
    <p:sldId id="400" r:id="rId11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4" autoAdjust="0"/>
    <p:restoredTop sz="94579"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45942"/>
    </p:cViewPr>
  </p:outlineViewPr>
  <p:notesTextViewPr>
    <p:cViewPr>
      <p:scale>
        <a:sx n="100" d="100"/>
        <a:sy n="100" d="100"/>
      </p:scale>
      <p:origin x="0" y="0"/>
    </p:cViewPr>
  </p:notesTextViewPr>
  <p:sorterViewPr>
    <p:cViewPr>
      <p:scale>
        <a:sx n="66" d="100"/>
        <a:sy n="66" d="100"/>
      </p:scale>
      <p:origin x="0" y="6300"/>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handoutMaster" Target="handoutMasters/handoutMaster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25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5257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2CC595F4-7C97-4E2F-9E9E-D2E58EEAD3A7}" type="datetimeFigureOut">
              <a:rPr lang="en-US"/>
              <a:pPr/>
              <a:t>11/6/2012</a:t>
            </a:fld>
            <a:endParaRPr lang="en-US"/>
          </a:p>
        </p:txBody>
      </p:sp>
      <p:sp>
        <p:nvSpPr>
          <p:cNvPr id="15258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5258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8A4FF88-7B4E-4B3B-A3AC-C2459ADB0403}"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044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1981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44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44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044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29042F9C-BE44-4769-97A8-EEED0EC89AF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a:ln/>
        </p:spPr>
      </p:sp>
      <p:sp>
        <p:nvSpPr>
          <p:cNvPr id="120835" name="Notes Placeholder 2"/>
          <p:cNvSpPr>
            <a:spLocks noGrp="1"/>
          </p:cNvSpPr>
          <p:nvPr>
            <p:ph type="body" idx="1"/>
          </p:nvPr>
        </p:nvSpPr>
        <p:spPr>
          <a:noFill/>
          <a:ln/>
        </p:spPr>
        <p:txBody>
          <a:bodyPr/>
          <a:lstStyle/>
          <a:p>
            <a:pPr eaLnBrk="1" hangingPunct="1"/>
            <a:endParaRPr lang="en-US" smtClean="0"/>
          </a:p>
        </p:txBody>
      </p:sp>
      <p:sp>
        <p:nvSpPr>
          <p:cNvPr id="120836" name="Slide Number Placeholder 3"/>
          <p:cNvSpPr>
            <a:spLocks noGrp="1"/>
          </p:cNvSpPr>
          <p:nvPr>
            <p:ph type="sldNum" sz="quarter" idx="5"/>
          </p:nvPr>
        </p:nvSpPr>
        <p:spPr>
          <a:noFill/>
        </p:spPr>
        <p:txBody>
          <a:bodyPr/>
          <a:lstStyle/>
          <a:p>
            <a:fld id="{EAB048A8-30EF-4171-B1BA-4FF7EE909678}"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a:ln/>
        </p:spPr>
      </p:sp>
      <p:sp>
        <p:nvSpPr>
          <p:cNvPr id="130051" name="Notes Placeholder 2"/>
          <p:cNvSpPr>
            <a:spLocks noGrp="1"/>
          </p:cNvSpPr>
          <p:nvPr>
            <p:ph type="body" idx="1"/>
          </p:nvPr>
        </p:nvSpPr>
        <p:spPr>
          <a:noFill/>
          <a:ln/>
        </p:spPr>
        <p:txBody>
          <a:bodyPr/>
          <a:lstStyle/>
          <a:p>
            <a:endParaRPr lang="en-US" smtClean="0"/>
          </a:p>
        </p:txBody>
      </p:sp>
      <p:sp>
        <p:nvSpPr>
          <p:cNvPr id="130052" name="Slide Number Placeholder 3"/>
          <p:cNvSpPr>
            <a:spLocks noGrp="1"/>
          </p:cNvSpPr>
          <p:nvPr>
            <p:ph type="sldNum" sz="quarter" idx="5"/>
          </p:nvPr>
        </p:nvSpPr>
        <p:spPr>
          <a:noFill/>
        </p:spPr>
        <p:txBody>
          <a:bodyPr/>
          <a:lstStyle/>
          <a:p>
            <a:fld id="{B8DA5088-43C7-486B-8D8B-FEB9554BD3C5}" type="slidenum">
              <a:rPr lang="en-US" smtClean="0"/>
              <a:pPr/>
              <a:t>56</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a:ln/>
        </p:spPr>
      </p:sp>
      <p:sp>
        <p:nvSpPr>
          <p:cNvPr id="131075" name="Notes Placeholder 2"/>
          <p:cNvSpPr>
            <a:spLocks noGrp="1"/>
          </p:cNvSpPr>
          <p:nvPr>
            <p:ph type="body" idx="1"/>
          </p:nvPr>
        </p:nvSpPr>
        <p:spPr>
          <a:noFill/>
          <a:ln/>
        </p:spPr>
        <p:txBody>
          <a:bodyPr/>
          <a:lstStyle/>
          <a:p>
            <a:endParaRPr lang="en-US" smtClean="0"/>
          </a:p>
        </p:txBody>
      </p:sp>
      <p:sp>
        <p:nvSpPr>
          <p:cNvPr id="131076" name="Slide Number Placeholder 3"/>
          <p:cNvSpPr>
            <a:spLocks noGrp="1"/>
          </p:cNvSpPr>
          <p:nvPr>
            <p:ph type="sldNum" sz="quarter" idx="5"/>
          </p:nvPr>
        </p:nvSpPr>
        <p:spPr>
          <a:noFill/>
        </p:spPr>
        <p:txBody>
          <a:bodyPr/>
          <a:lstStyle/>
          <a:p>
            <a:fld id="{EF7C9EC4-FB44-4C05-9C79-420243ECD76B}" type="slidenum">
              <a:rPr lang="en-US" smtClean="0"/>
              <a:pPr/>
              <a:t>58</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a:ln/>
        </p:spPr>
      </p:sp>
      <p:sp>
        <p:nvSpPr>
          <p:cNvPr id="132099" name="Notes Placeholder 2"/>
          <p:cNvSpPr>
            <a:spLocks noGrp="1"/>
          </p:cNvSpPr>
          <p:nvPr>
            <p:ph type="body" idx="1"/>
          </p:nvPr>
        </p:nvSpPr>
        <p:spPr>
          <a:noFill/>
          <a:ln/>
        </p:spPr>
        <p:txBody>
          <a:bodyPr/>
          <a:lstStyle/>
          <a:p>
            <a:endParaRPr lang="en-US" smtClean="0"/>
          </a:p>
        </p:txBody>
      </p:sp>
      <p:sp>
        <p:nvSpPr>
          <p:cNvPr id="132100" name="Slide Number Placeholder 3"/>
          <p:cNvSpPr>
            <a:spLocks noGrp="1"/>
          </p:cNvSpPr>
          <p:nvPr>
            <p:ph type="sldNum" sz="quarter" idx="5"/>
          </p:nvPr>
        </p:nvSpPr>
        <p:spPr>
          <a:noFill/>
        </p:spPr>
        <p:txBody>
          <a:bodyPr/>
          <a:lstStyle/>
          <a:p>
            <a:fld id="{86712EE1-B479-46F8-96AA-6071C6E229A5}" type="slidenum">
              <a:rPr lang="en-US" smtClean="0"/>
              <a:pPr/>
              <a:t>59</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a:ln/>
        </p:spPr>
      </p:sp>
      <p:sp>
        <p:nvSpPr>
          <p:cNvPr id="133123" name="Notes Placeholder 2"/>
          <p:cNvSpPr>
            <a:spLocks noGrp="1"/>
          </p:cNvSpPr>
          <p:nvPr>
            <p:ph type="body" idx="1"/>
          </p:nvPr>
        </p:nvSpPr>
        <p:spPr>
          <a:noFill/>
          <a:ln/>
        </p:spPr>
        <p:txBody>
          <a:bodyPr/>
          <a:lstStyle/>
          <a:p>
            <a:endParaRPr lang="en-US" smtClean="0"/>
          </a:p>
        </p:txBody>
      </p:sp>
      <p:sp>
        <p:nvSpPr>
          <p:cNvPr id="133124" name="Slide Number Placeholder 3"/>
          <p:cNvSpPr>
            <a:spLocks noGrp="1"/>
          </p:cNvSpPr>
          <p:nvPr>
            <p:ph type="sldNum" sz="quarter" idx="5"/>
          </p:nvPr>
        </p:nvSpPr>
        <p:spPr>
          <a:noFill/>
        </p:spPr>
        <p:txBody>
          <a:bodyPr/>
          <a:lstStyle/>
          <a:p>
            <a:fld id="{BA47CF9A-A1A2-4EEA-A1E0-A80C08E24CF4}" type="slidenum">
              <a:rPr lang="en-US" smtClean="0"/>
              <a:pPr/>
              <a:t>60</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Notes Placeholder 2"/>
          <p:cNvSpPr>
            <a:spLocks noGrp="1"/>
          </p:cNvSpPr>
          <p:nvPr>
            <p:ph type="body" idx="1"/>
          </p:nvPr>
        </p:nvSpPr>
        <p:spPr>
          <a:noFill/>
          <a:ln/>
        </p:spPr>
        <p:txBody>
          <a:bodyPr/>
          <a:lstStyle/>
          <a:p>
            <a:pPr eaLnBrk="1" hangingPunct="1"/>
            <a:endParaRPr lang="en-US" smtClean="0"/>
          </a:p>
        </p:txBody>
      </p:sp>
      <p:sp>
        <p:nvSpPr>
          <p:cNvPr id="134148" name="Slide Number Placeholder 3"/>
          <p:cNvSpPr>
            <a:spLocks noGrp="1"/>
          </p:cNvSpPr>
          <p:nvPr>
            <p:ph type="sldNum" sz="quarter" idx="5"/>
          </p:nvPr>
        </p:nvSpPr>
        <p:spPr>
          <a:noFill/>
        </p:spPr>
        <p:txBody>
          <a:bodyPr/>
          <a:lstStyle/>
          <a:p>
            <a:fld id="{EF87615A-621F-42CF-8AE2-A1B402D118F7}" type="slidenum">
              <a:rPr lang="en-US" smtClean="0"/>
              <a:pPr/>
              <a:t>74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a:ln/>
        </p:spPr>
      </p:sp>
      <p:sp>
        <p:nvSpPr>
          <p:cNvPr id="135171" name="Notes Placeholder 2"/>
          <p:cNvSpPr>
            <a:spLocks noGrp="1"/>
          </p:cNvSpPr>
          <p:nvPr>
            <p:ph type="body" idx="1"/>
          </p:nvPr>
        </p:nvSpPr>
        <p:spPr>
          <a:noFill/>
          <a:ln/>
        </p:spPr>
        <p:txBody>
          <a:bodyPr/>
          <a:lstStyle/>
          <a:p>
            <a:endParaRPr lang="en-US" smtClean="0"/>
          </a:p>
        </p:txBody>
      </p:sp>
      <p:sp>
        <p:nvSpPr>
          <p:cNvPr id="135172" name="Slide Number Placeholder 3"/>
          <p:cNvSpPr>
            <a:spLocks noGrp="1"/>
          </p:cNvSpPr>
          <p:nvPr>
            <p:ph type="sldNum" sz="quarter" idx="5"/>
          </p:nvPr>
        </p:nvSpPr>
        <p:spPr>
          <a:noFill/>
        </p:spPr>
        <p:txBody>
          <a:bodyPr/>
          <a:lstStyle/>
          <a:p>
            <a:fld id="{636CC624-B929-4AAA-A90F-22C0EDD920A8}" type="slidenum">
              <a:rPr lang="en-US" smtClean="0"/>
              <a:pPr/>
              <a:t>75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a:ln/>
        </p:spPr>
      </p:sp>
      <p:sp>
        <p:nvSpPr>
          <p:cNvPr id="136195" name="Notes Placeholder 2"/>
          <p:cNvSpPr>
            <a:spLocks noGrp="1"/>
          </p:cNvSpPr>
          <p:nvPr>
            <p:ph type="body" idx="1"/>
          </p:nvPr>
        </p:nvSpPr>
        <p:spPr>
          <a:noFill/>
          <a:ln/>
        </p:spPr>
        <p:txBody>
          <a:bodyPr/>
          <a:lstStyle/>
          <a:p>
            <a:endParaRPr lang="en-US" smtClean="0"/>
          </a:p>
        </p:txBody>
      </p:sp>
      <p:sp>
        <p:nvSpPr>
          <p:cNvPr id="136196" name="Slide Number Placeholder 3"/>
          <p:cNvSpPr>
            <a:spLocks noGrp="1"/>
          </p:cNvSpPr>
          <p:nvPr>
            <p:ph type="sldNum" sz="quarter" idx="5"/>
          </p:nvPr>
        </p:nvSpPr>
        <p:spPr>
          <a:noFill/>
        </p:spPr>
        <p:txBody>
          <a:bodyPr/>
          <a:lstStyle/>
          <a:p>
            <a:fld id="{68A095E4-D0C0-452F-8468-450D1B5FBBF2}" type="slidenum">
              <a:rPr lang="en-US" smtClean="0"/>
              <a:pPr/>
              <a:t>79</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a:ln/>
        </p:spPr>
      </p:sp>
      <p:sp>
        <p:nvSpPr>
          <p:cNvPr id="137219" name="Notes Placeholder 2"/>
          <p:cNvSpPr>
            <a:spLocks noGrp="1"/>
          </p:cNvSpPr>
          <p:nvPr>
            <p:ph type="body" idx="1"/>
          </p:nvPr>
        </p:nvSpPr>
        <p:spPr>
          <a:noFill/>
          <a:ln/>
        </p:spPr>
        <p:txBody>
          <a:bodyPr/>
          <a:lstStyle/>
          <a:p>
            <a:endParaRPr lang="en-US" smtClean="0"/>
          </a:p>
        </p:txBody>
      </p:sp>
      <p:sp>
        <p:nvSpPr>
          <p:cNvPr id="137220" name="Slide Number Placeholder 3"/>
          <p:cNvSpPr>
            <a:spLocks noGrp="1"/>
          </p:cNvSpPr>
          <p:nvPr>
            <p:ph type="sldNum" sz="quarter" idx="5"/>
          </p:nvPr>
        </p:nvSpPr>
        <p:spPr>
          <a:noFill/>
        </p:spPr>
        <p:txBody>
          <a:bodyPr/>
          <a:lstStyle/>
          <a:p>
            <a:fld id="{B9949A80-67FB-480E-944D-3ADCE44572D0}" type="slidenum">
              <a:rPr lang="en-US" smtClean="0"/>
              <a:pPr/>
              <a:t>80</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a:ln/>
        </p:spPr>
      </p:sp>
      <p:sp>
        <p:nvSpPr>
          <p:cNvPr id="138243" name="Notes Placeholder 2"/>
          <p:cNvSpPr>
            <a:spLocks noGrp="1"/>
          </p:cNvSpPr>
          <p:nvPr>
            <p:ph type="body" idx="1"/>
          </p:nvPr>
        </p:nvSpPr>
        <p:spPr>
          <a:noFill/>
          <a:ln/>
        </p:spPr>
        <p:txBody>
          <a:bodyPr/>
          <a:lstStyle/>
          <a:p>
            <a:endParaRPr lang="en-US" smtClean="0"/>
          </a:p>
        </p:txBody>
      </p:sp>
      <p:sp>
        <p:nvSpPr>
          <p:cNvPr id="138244" name="Slide Number Placeholder 3"/>
          <p:cNvSpPr>
            <a:spLocks noGrp="1"/>
          </p:cNvSpPr>
          <p:nvPr>
            <p:ph type="sldNum" sz="quarter" idx="5"/>
          </p:nvPr>
        </p:nvSpPr>
        <p:spPr>
          <a:noFill/>
        </p:spPr>
        <p:txBody>
          <a:bodyPr/>
          <a:lstStyle/>
          <a:p>
            <a:fld id="{487BCFBB-9AFA-41F5-85E0-A296E771E7C2}" type="slidenum">
              <a:rPr lang="en-US" smtClean="0"/>
              <a:pPr/>
              <a:t>81</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a:ln/>
        </p:spPr>
      </p:sp>
      <p:sp>
        <p:nvSpPr>
          <p:cNvPr id="139267" name="Notes Placeholder 2"/>
          <p:cNvSpPr>
            <a:spLocks noGrp="1"/>
          </p:cNvSpPr>
          <p:nvPr>
            <p:ph type="body" idx="1"/>
          </p:nvPr>
        </p:nvSpPr>
        <p:spPr>
          <a:noFill/>
          <a:ln/>
        </p:spPr>
        <p:txBody>
          <a:bodyPr/>
          <a:lstStyle/>
          <a:p>
            <a:endParaRPr lang="en-US" smtClean="0"/>
          </a:p>
        </p:txBody>
      </p:sp>
      <p:sp>
        <p:nvSpPr>
          <p:cNvPr id="139268" name="Slide Number Placeholder 3"/>
          <p:cNvSpPr>
            <a:spLocks noGrp="1"/>
          </p:cNvSpPr>
          <p:nvPr>
            <p:ph type="sldNum" sz="quarter" idx="5"/>
          </p:nvPr>
        </p:nvSpPr>
        <p:spPr>
          <a:noFill/>
        </p:spPr>
        <p:txBody>
          <a:bodyPr/>
          <a:lstStyle/>
          <a:p>
            <a:fld id="{FC345A0A-B13B-496C-AAAE-D6C52D5353F1}" type="slidenum">
              <a:rPr lang="en-US" smtClean="0"/>
              <a:pPr/>
              <a:t>82</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a:noFill/>
          <a:ln/>
        </p:spPr>
        <p:txBody>
          <a:bodyPr/>
          <a:lstStyle/>
          <a:p>
            <a:endParaRPr lang="en-US" smtClean="0"/>
          </a:p>
        </p:txBody>
      </p:sp>
      <p:sp>
        <p:nvSpPr>
          <p:cNvPr id="121860" name="Slide Number Placeholder 3"/>
          <p:cNvSpPr>
            <a:spLocks noGrp="1"/>
          </p:cNvSpPr>
          <p:nvPr>
            <p:ph type="sldNum" sz="quarter" idx="5"/>
          </p:nvPr>
        </p:nvSpPr>
        <p:spPr>
          <a:noFill/>
        </p:spPr>
        <p:txBody>
          <a:bodyPr/>
          <a:lstStyle/>
          <a:p>
            <a:fld id="{CB808790-C419-4EAC-8D9C-1E30141ED011}" type="slidenum">
              <a:rPr lang="en-US" smtClean="0"/>
              <a:pPr/>
              <a:t>5</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noFill/>
          <a:ln/>
        </p:spPr>
        <p:txBody>
          <a:bodyPr/>
          <a:lstStyle/>
          <a:p>
            <a:endParaRPr lang="en-US" smtClean="0"/>
          </a:p>
        </p:txBody>
      </p:sp>
      <p:sp>
        <p:nvSpPr>
          <p:cNvPr id="140292" name="Slide Number Placeholder 3"/>
          <p:cNvSpPr>
            <a:spLocks noGrp="1"/>
          </p:cNvSpPr>
          <p:nvPr>
            <p:ph type="sldNum" sz="quarter" idx="5"/>
          </p:nvPr>
        </p:nvSpPr>
        <p:spPr>
          <a:noFill/>
        </p:spPr>
        <p:txBody>
          <a:bodyPr/>
          <a:lstStyle/>
          <a:p>
            <a:fld id="{B1B72BFE-6EA9-4C5B-A093-CCE7BDF6E407}" type="slidenum">
              <a:rPr lang="en-US" smtClean="0"/>
              <a:pPr/>
              <a:t>83</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a:ln/>
        </p:spPr>
      </p:sp>
      <p:sp>
        <p:nvSpPr>
          <p:cNvPr id="122883" name="Notes Placeholder 2"/>
          <p:cNvSpPr>
            <a:spLocks noGrp="1"/>
          </p:cNvSpPr>
          <p:nvPr>
            <p:ph type="body" idx="1"/>
          </p:nvPr>
        </p:nvSpPr>
        <p:spPr>
          <a:noFill/>
          <a:ln/>
        </p:spPr>
        <p:txBody>
          <a:bodyPr/>
          <a:lstStyle/>
          <a:p>
            <a:pPr eaLnBrk="1" hangingPunct="1"/>
            <a:endParaRPr lang="en-US" smtClean="0"/>
          </a:p>
        </p:txBody>
      </p:sp>
      <p:sp>
        <p:nvSpPr>
          <p:cNvPr id="122884" name="Slide Number Placeholder 3"/>
          <p:cNvSpPr>
            <a:spLocks noGrp="1"/>
          </p:cNvSpPr>
          <p:nvPr>
            <p:ph type="sldNum" sz="quarter" idx="5"/>
          </p:nvPr>
        </p:nvSpPr>
        <p:spPr>
          <a:noFill/>
        </p:spPr>
        <p:txBody>
          <a:bodyPr/>
          <a:lstStyle/>
          <a:p>
            <a:fld id="{DB2EDA58-7D15-4CF1-90E9-B38C06959293}" type="slidenum">
              <a:rPr lang="en-US" smtClean="0"/>
              <a:pPr/>
              <a:t>8</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a:ln/>
        </p:spPr>
      </p:sp>
      <p:sp>
        <p:nvSpPr>
          <p:cNvPr id="123907" name="Notes Placeholder 2"/>
          <p:cNvSpPr>
            <a:spLocks noGrp="1"/>
          </p:cNvSpPr>
          <p:nvPr>
            <p:ph type="body" idx="1"/>
          </p:nvPr>
        </p:nvSpPr>
        <p:spPr>
          <a:noFill/>
          <a:ln/>
        </p:spPr>
        <p:txBody>
          <a:bodyPr/>
          <a:lstStyle/>
          <a:p>
            <a:pPr eaLnBrk="1" hangingPunct="1"/>
            <a:endParaRPr lang="en-US" smtClean="0"/>
          </a:p>
        </p:txBody>
      </p:sp>
      <p:sp>
        <p:nvSpPr>
          <p:cNvPr id="123908" name="Slide Number Placeholder 3"/>
          <p:cNvSpPr>
            <a:spLocks noGrp="1"/>
          </p:cNvSpPr>
          <p:nvPr>
            <p:ph type="sldNum" sz="quarter" idx="5"/>
          </p:nvPr>
        </p:nvSpPr>
        <p:spPr>
          <a:noFill/>
        </p:spPr>
        <p:txBody>
          <a:bodyPr/>
          <a:lstStyle/>
          <a:p>
            <a:fld id="{6FBD7C8D-DCCF-4950-A12A-AA0884F57155}" type="slidenum">
              <a:rPr lang="en-US" smtClean="0"/>
              <a:pPr/>
              <a:t>9</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Notes Placeholder 2"/>
          <p:cNvSpPr>
            <a:spLocks noGrp="1"/>
          </p:cNvSpPr>
          <p:nvPr>
            <p:ph type="body" idx="1"/>
          </p:nvPr>
        </p:nvSpPr>
        <p:spPr>
          <a:noFill/>
          <a:ln/>
        </p:spPr>
        <p:txBody>
          <a:bodyPr/>
          <a:lstStyle/>
          <a:p>
            <a:endParaRPr lang="en-US" smtClean="0"/>
          </a:p>
        </p:txBody>
      </p:sp>
      <p:sp>
        <p:nvSpPr>
          <p:cNvPr id="124932" name="Slide Number Placeholder 3"/>
          <p:cNvSpPr>
            <a:spLocks noGrp="1"/>
          </p:cNvSpPr>
          <p:nvPr>
            <p:ph type="sldNum" sz="quarter" idx="5"/>
          </p:nvPr>
        </p:nvSpPr>
        <p:spPr>
          <a:noFill/>
        </p:spPr>
        <p:txBody>
          <a:bodyPr/>
          <a:lstStyle/>
          <a:p>
            <a:fld id="{E4E32F61-8858-4232-9108-309DEB00CE0A}" type="slidenum">
              <a:rPr lang="en-US" smtClean="0"/>
              <a:pPr/>
              <a:t>10</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a:ln/>
        </p:spPr>
      </p:sp>
      <p:sp>
        <p:nvSpPr>
          <p:cNvPr id="125955" name="Notes Placeholder 2"/>
          <p:cNvSpPr>
            <a:spLocks noGrp="1"/>
          </p:cNvSpPr>
          <p:nvPr>
            <p:ph type="body" idx="1"/>
          </p:nvPr>
        </p:nvSpPr>
        <p:spPr>
          <a:noFill/>
          <a:ln/>
        </p:spPr>
        <p:txBody>
          <a:bodyPr/>
          <a:lstStyle/>
          <a:p>
            <a:endParaRPr lang="en-US" smtClean="0"/>
          </a:p>
        </p:txBody>
      </p:sp>
      <p:sp>
        <p:nvSpPr>
          <p:cNvPr id="125956" name="Slide Number Placeholder 3"/>
          <p:cNvSpPr>
            <a:spLocks noGrp="1"/>
          </p:cNvSpPr>
          <p:nvPr>
            <p:ph type="sldNum" sz="quarter" idx="5"/>
          </p:nvPr>
        </p:nvSpPr>
        <p:spPr>
          <a:noFill/>
        </p:spPr>
        <p:txBody>
          <a:bodyPr/>
          <a:lstStyle/>
          <a:p>
            <a:fld id="{C077208A-41BC-4EF4-B1BC-0CE3DC4CFDA7}" type="slidenum">
              <a:rPr lang="en-US" smtClean="0"/>
              <a:pPr/>
              <a:t>51</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noFill/>
          <a:ln/>
        </p:spPr>
        <p:txBody>
          <a:bodyPr/>
          <a:lstStyle/>
          <a:p>
            <a:endParaRPr lang="en-US" smtClean="0"/>
          </a:p>
        </p:txBody>
      </p:sp>
      <p:sp>
        <p:nvSpPr>
          <p:cNvPr id="126980" name="Slide Number Placeholder 3"/>
          <p:cNvSpPr>
            <a:spLocks noGrp="1"/>
          </p:cNvSpPr>
          <p:nvPr>
            <p:ph type="sldNum" sz="quarter" idx="5"/>
          </p:nvPr>
        </p:nvSpPr>
        <p:spPr>
          <a:noFill/>
        </p:spPr>
        <p:txBody>
          <a:bodyPr/>
          <a:lstStyle/>
          <a:p>
            <a:fld id="{36EA748E-1282-4F36-B8C6-C0643E8B4BE8}" type="slidenum">
              <a:rPr lang="en-US" smtClean="0"/>
              <a:pPr/>
              <a:t>53</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a:ln/>
        </p:spPr>
      </p:sp>
      <p:sp>
        <p:nvSpPr>
          <p:cNvPr id="128003" name="Notes Placeholder 2"/>
          <p:cNvSpPr>
            <a:spLocks noGrp="1"/>
          </p:cNvSpPr>
          <p:nvPr>
            <p:ph type="body" idx="1"/>
          </p:nvPr>
        </p:nvSpPr>
        <p:spPr>
          <a:noFill/>
          <a:ln/>
        </p:spPr>
        <p:txBody>
          <a:bodyPr/>
          <a:lstStyle/>
          <a:p>
            <a:endParaRPr lang="en-US" smtClean="0"/>
          </a:p>
        </p:txBody>
      </p:sp>
      <p:sp>
        <p:nvSpPr>
          <p:cNvPr id="128004" name="Slide Number Placeholder 3"/>
          <p:cNvSpPr>
            <a:spLocks noGrp="1"/>
          </p:cNvSpPr>
          <p:nvPr>
            <p:ph type="sldNum" sz="quarter" idx="5"/>
          </p:nvPr>
        </p:nvSpPr>
        <p:spPr>
          <a:noFill/>
        </p:spPr>
        <p:txBody>
          <a:bodyPr/>
          <a:lstStyle/>
          <a:p>
            <a:fld id="{DB1447EE-1DF6-41B0-86C6-18B4EF6951A7}" type="slidenum">
              <a:rPr lang="en-US" smtClean="0"/>
              <a:pPr/>
              <a:t>54</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a:ln/>
        </p:spPr>
      </p:sp>
      <p:sp>
        <p:nvSpPr>
          <p:cNvPr id="129027" name="Notes Placeholder 2"/>
          <p:cNvSpPr>
            <a:spLocks noGrp="1"/>
          </p:cNvSpPr>
          <p:nvPr>
            <p:ph type="body" idx="1"/>
          </p:nvPr>
        </p:nvSpPr>
        <p:spPr>
          <a:noFill/>
          <a:ln/>
        </p:spPr>
        <p:txBody>
          <a:bodyPr/>
          <a:lstStyle/>
          <a:p>
            <a:endParaRPr lang="en-US" smtClean="0"/>
          </a:p>
        </p:txBody>
      </p:sp>
      <p:sp>
        <p:nvSpPr>
          <p:cNvPr id="129028" name="Slide Number Placeholder 3"/>
          <p:cNvSpPr>
            <a:spLocks noGrp="1"/>
          </p:cNvSpPr>
          <p:nvPr>
            <p:ph type="sldNum" sz="quarter" idx="5"/>
          </p:nvPr>
        </p:nvSpPr>
        <p:spPr>
          <a:noFill/>
        </p:spPr>
        <p:txBody>
          <a:bodyPr/>
          <a:lstStyle/>
          <a:p>
            <a:fld id="{E2B079EE-E18D-4E64-82DE-228E2ACD1B4F}" type="slidenum">
              <a:rPr lang="en-US" smtClean="0"/>
              <a:pPr/>
              <a:t>55</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7"/>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pPr>
              <a:defRPr/>
            </a:pPr>
            <a:endParaRPr lang="en-US"/>
          </a:p>
        </p:txBody>
      </p:sp>
      <p:sp>
        <p:nvSpPr>
          <p:cNvPr id="77826"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n-US"/>
              <a:t>Click to edit Master title style</a:t>
            </a:r>
          </a:p>
        </p:txBody>
      </p:sp>
      <p:sp>
        <p:nvSpPr>
          <p:cNvPr id="7782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 name="Rectangle 8"/>
          <p:cNvSpPr>
            <a:spLocks noGrp="1" noChangeArrowheads="1"/>
          </p:cNvSpPr>
          <p:nvPr>
            <p:ph type="ftr" sz="quarter" idx="10"/>
          </p:nvPr>
        </p:nvSpPr>
        <p:spPr/>
        <p:txBody>
          <a:bodyPr/>
          <a:lstStyle>
            <a:lvl1pPr>
              <a:defRPr/>
            </a:lvl1pPr>
          </a:lstStyle>
          <a:p>
            <a:pPr>
              <a:defRPr/>
            </a:pPr>
            <a:r>
              <a:rPr lang="en-US"/>
              <a:t>LEVIN LEGAL GROUP, P.C.</a:t>
            </a:r>
          </a:p>
        </p:txBody>
      </p:sp>
      <p:sp>
        <p:nvSpPr>
          <p:cNvPr id="6" name="Rectangle 9"/>
          <p:cNvSpPr>
            <a:spLocks noGrp="1" noChangeArrowheads="1"/>
          </p:cNvSpPr>
          <p:nvPr>
            <p:ph type="sldNum" sz="quarter" idx="11"/>
          </p:nvPr>
        </p:nvSpPr>
        <p:spPr/>
        <p:txBody>
          <a:bodyPr/>
          <a:lstStyle>
            <a:lvl1pPr>
              <a:defRPr/>
            </a:lvl1pPr>
          </a:lstStyle>
          <a:p>
            <a:pPr>
              <a:defRPr/>
            </a:pPr>
            <a:fld id="{CA2B1EB1-A206-4276-B222-9B26C431B8E8}" type="slidenum">
              <a:rPr lang="en-US"/>
              <a:pPr>
                <a:defRPr/>
              </a:pPr>
              <a:t>‹#›</a:t>
            </a:fld>
            <a:endParaRPr lang="en-US"/>
          </a:p>
        </p:txBody>
      </p:sp>
      <p:sp>
        <p:nvSpPr>
          <p:cNvPr id="7" name="Rectangle 10"/>
          <p:cNvSpPr>
            <a:spLocks noGrp="1" noChangeArrowheads="1"/>
          </p:cNvSpPr>
          <p:nvPr>
            <p:ph type="dt" sz="quarter" idx="12"/>
          </p:nvPr>
        </p:nvSpPr>
        <p:spPr/>
        <p:txBody>
          <a:bodyPr/>
          <a:lstStyle>
            <a:lvl1pPr>
              <a:defRPr/>
            </a:lvl1pPr>
          </a:lstStyle>
          <a:p>
            <a:pPr>
              <a:defRPr/>
            </a:pPr>
            <a:fld id="{937D2F26-FB48-48E5-B9C9-7058E6923233}" type="datetime1">
              <a:rPr lang="en-US"/>
              <a:pPr>
                <a:defRPr/>
              </a:pPr>
              <a:t>11/6/2012</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fld id="{173126A0-242A-41A1-A8CE-4F56D572A08E}" type="datetime1">
              <a:rPr lang="en-US"/>
              <a:pPr>
                <a:defRPr/>
              </a:pPr>
              <a:t>11/6/2012</a:t>
            </a:fld>
            <a:endParaRPr lang="en-US"/>
          </a:p>
        </p:txBody>
      </p:sp>
      <p:sp>
        <p:nvSpPr>
          <p:cNvPr id="5" name="Rectangle 8"/>
          <p:cNvSpPr>
            <a:spLocks noGrp="1" noChangeArrowheads="1"/>
          </p:cNvSpPr>
          <p:nvPr>
            <p:ph type="ftr" sz="quarter" idx="11"/>
          </p:nvPr>
        </p:nvSpPr>
        <p:spPr>
          <a:ln/>
        </p:spPr>
        <p:txBody>
          <a:bodyPr/>
          <a:lstStyle>
            <a:lvl1pPr>
              <a:defRPr/>
            </a:lvl1pPr>
          </a:lstStyle>
          <a:p>
            <a:pPr>
              <a:defRPr/>
            </a:pPr>
            <a:r>
              <a:rPr lang="en-US"/>
              <a:t>LEVIN LEGAL GROUP, P.C.</a:t>
            </a:r>
          </a:p>
        </p:txBody>
      </p:sp>
      <p:sp>
        <p:nvSpPr>
          <p:cNvPr id="6" name="Rectangle 9"/>
          <p:cNvSpPr>
            <a:spLocks noGrp="1" noChangeArrowheads="1"/>
          </p:cNvSpPr>
          <p:nvPr>
            <p:ph type="sldNum" sz="quarter" idx="12"/>
          </p:nvPr>
        </p:nvSpPr>
        <p:spPr>
          <a:ln/>
        </p:spPr>
        <p:txBody>
          <a:bodyPr/>
          <a:lstStyle>
            <a:lvl1pPr>
              <a:defRPr/>
            </a:lvl1pPr>
          </a:lstStyle>
          <a:p>
            <a:pPr>
              <a:defRPr/>
            </a:pPr>
            <a:fld id="{F38F6BE5-6B91-4F1E-8C06-DFCE05C097D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fld id="{F2C35453-AE1B-49E6-8D23-E479865B6F46}" type="datetime1">
              <a:rPr lang="en-US"/>
              <a:pPr>
                <a:defRPr/>
              </a:pPr>
              <a:t>11/6/2012</a:t>
            </a:fld>
            <a:endParaRPr lang="en-US"/>
          </a:p>
        </p:txBody>
      </p:sp>
      <p:sp>
        <p:nvSpPr>
          <p:cNvPr id="5" name="Rectangle 8"/>
          <p:cNvSpPr>
            <a:spLocks noGrp="1" noChangeArrowheads="1"/>
          </p:cNvSpPr>
          <p:nvPr>
            <p:ph type="ftr" sz="quarter" idx="11"/>
          </p:nvPr>
        </p:nvSpPr>
        <p:spPr>
          <a:ln/>
        </p:spPr>
        <p:txBody>
          <a:bodyPr/>
          <a:lstStyle>
            <a:lvl1pPr>
              <a:defRPr/>
            </a:lvl1pPr>
          </a:lstStyle>
          <a:p>
            <a:pPr>
              <a:defRPr/>
            </a:pPr>
            <a:r>
              <a:rPr lang="en-US"/>
              <a:t>LEVIN LEGAL GROUP, P.C.</a:t>
            </a:r>
          </a:p>
        </p:txBody>
      </p:sp>
      <p:sp>
        <p:nvSpPr>
          <p:cNvPr id="6" name="Rectangle 9"/>
          <p:cNvSpPr>
            <a:spLocks noGrp="1" noChangeArrowheads="1"/>
          </p:cNvSpPr>
          <p:nvPr>
            <p:ph type="sldNum" sz="quarter" idx="12"/>
          </p:nvPr>
        </p:nvSpPr>
        <p:spPr>
          <a:ln/>
        </p:spPr>
        <p:txBody>
          <a:bodyPr/>
          <a:lstStyle>
            <a:lvl1pPr>
              <a:defRPr/>
            </a:lvl1pPr>
          </a:lstStyle>
          <a:p>
            <a:pPr>
              <a:defRPr/>
            </a:pPr>
            <a:fld id="{CB576723-016F-429E-8EF7-B86883CCAED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fld id="{5254E85B-90D4-44DE-AAD7-00913F19C761}" type="datetime1">
              <a:rPr lang="en-US"/>
              <a:pPr>
                <a:defRPr/>
              </a:pPr>
              <a:t>11/6/2012</a:t>
            </a:fld>
            <a:endParaRPr lang="en-US"/>
          </a:p>
        </p:txBody>
      </p:sp>
      <p:sp>
        <p:nvSpPr>
          <p:cNvPr id="5" name="Rectangle 8"/>
          <p:cNvSpPr>
            <a:spLocks noGrp="1" noChangeArrowheads="1"/>
          </p:cNvSpPr>
          <p:nvPr>
            <p:ph type="ftr" sz="quarter" idx="11"/>
          </p:nvPr>
        </p:nvSpPr>
        <p:spPr>
          <a:ln/>
        </p:spPr>
        <p:txBody>
          <a:bodyPr/>
          <a:lstStyle>
            <a:lvl1pPr>
              <a:defRPr/>
            </a:lvl1pPr>
          </a:lstStyle>
          <a:p>
            <a:pPr>
              <a:defRPr/>
            </a:pPr>
            <a:r>
              <a:rPr lang="en-US"/>
              <a:t>LEVIN LEGAL GROUP, P.C.</a:t>
            </a:r>
          </a:p>
        </p:txBody>
      </p:sp>
      <p:sp>
        <p:nvSpPr>
          <p:cNvPr id="6" name="Rectangle 9"/>
          <p:cNvSpPr>
            <a:spLocks noGrp="1" noChangeArrowheads="1"/>
          </p:cNvSpPr>
          <p:nvPr>
            <p:ph type="sldNum" sz="quarter" idx="12"/>
          </p:nvPr>
        </p:nvSpPr>
        <p:spPr>
          <a:ln/>
        </p:spPr>
        <p:txBody>
          <a:bodyPr/>
          <a:lstStyle>
            <a:lvl1pPr>
              <a:defRPr/>
            </a:lvl1pPr>
          </a:lstStyle>
          <a:p>
            <a:pPr>
              <a:defRPr/>
            </a:pPr>
            <a:fld id="{60D4DD50-1F31-40AA-A778-65E3899C7F4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fld id="{B024C08A-F4E2-41F9-A843-6C206FD7461C}" type="datetime1">
              <a:rPr lang="en-US"/>
              <a:pPr>
                <a:defRPr/>
              </a:pPr>
              <a:t>11/6/2012</a:t>
            </a:fld>
            <a:endParaRPr lang="en-US"/>
          </a:p>
        </p:txBody>
      </p:sp>
      <p:sp>
        <p:nvSpPr>
          <p:cNvPr id="5" name="Rectangle 8"/>
          <p:cNvSpPr>
            <a:spLocks noGrp="1" noChangeArrowheads="1"/>
          </p:cNvSpPr>
          <p:nvPr>
            <p:ph type="ftr" sz="quarter" idx="11"/>
          </p:nvPr>
        </p:nvSpPr>
        <p:spPr>
          <a:ln/>
        </p:spPr>
        <p:txBody>
          <a:bodyPr/>
          <a:lstStyle>
            <a:lvl1pPr>
              <a:defRPr/>
            </a:lvl1pPr>
          </a:lstStyle>
          <a:p>
            <a:pPr>
              <a:defRPr/>
            </a:pPr>
            <a:r>
              <a:rPr lang="en-US"/>
              <a:t>LEVIN LEGAL GROUP, P.C.</a:t>
            </a:r>
          </a:p>
        </p:txBody>
      </p:sp>
      <p:sp>
        <p:nvSpPr>
          <p:cNvPr id="6" name="Rectangle 9"/>
          <p:cNvSpPr>
            <a:spLocks noGrp="1" noChangeArrowheads="1"/>
          </p:cNvSpPr>
          <p:nvPr>
            <p:ph type="sldNum" sz="quarter" idx="12"/>
          </p:nvPr>
        </p:nvSpPr>
        <p:spPr>
          <a:ln/>
        </p:spPr>
        <p:txBody>
          <a:bodyPr/>
          <a:lstStyle>
            <a:lvl1pPr>
              <a:defRPr/>
            </a:lvl1pPr>
          </a:lstStyle>
          <a:p>
            <a:pPr>
              <a:defRPr/>
            </a:pPr>
            <a:fld id="{5013777C-F3D3-4CFF-92B5-01C3E2D5A18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fld id="{566BB9CD-E509-41AF-B855-6D62E078D886}" type="datetime1">
              <a:rPr lang="en-US"/>
              <a:pPr>
                <a:defRPr/>
              </a:pPr>
              <a:t>11/6/2012</a:t>
            </a:fld>
            <a:endParaRPr lang="en-US"/>
          </a:p>
        </p:txBody>
      </p:sp>
      <p:sp>
        <p:nvSpPr>
          <p:cNvPr id="6" name="Rectangle 8"/>
          <p:cNvSpPr>
            <a:spLocks noGrp="1" noChangeArrowheads="1"/>
          </p:cNvSpPr>
          <p:nvPr>
            <p:ph type="ftr" sz="quarter" idx="11"/>
          </p:nvPr>
        </p:nvSpPr>
        <p:spPr>
          <a:ln/>
        </p:spPr>
        <p:txBody>
          <a:bodyPr/>
          <a:lstStyle>
            <a:lvl1pPr>
              <a:defRPr/>
            </a:lvl1pPr>
          </a:lstStyle>
          <a:p>
            <a:pPr>
              <a:defRPr/>
            </a:pPr>
            <a:r>
              <a:rPr lang="en-US"/>
              <a:t>LEVIN LEGAL GROUP, P.C.</a:t>
            </a:r>
          </a:p>
        </p:txBody>
      </p:sp>
      <p:sp>
        <p:nvSpPr>
          <p:cNvPr id="7" name="Rectangle 9"/>
          <p:cNvSpPr>
            <a:spLocks noGrp="1" noChangeArrowheads="1"/>
          </p:cNvSpPr>
          <p:nvPr>
            <p:ph type="sldNum" sz="quarter" idx="12"/>
          </p:nvPr>
        </p:nvSpPr>
        <p:spPr>
          <a:ln/>
        </p:spPr>
        <p:txBody>
          <a:bodyPr/>
          <a:lstStyle>
            <a:lvl1pPr>
              <a:defRPr/>
            </a:lvl1pPr>
          </a:lstStyle>
          <a:p>
            <a:pPr>
              <a:defRPr/>
            </a:pPr>
            <a:fld id="{00419371-5D15-44FB-8439-A6DB714591F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a:ln/>
        </p:spPr>
        <p:txBody>
          <a:bodyPr/>
          <a:lstStyle>
            <a:lvl1pPr>
              <a:defRPr/>
            </a:lvl1pPr>
          </a:lstStyle>
          <a:p>
            <a:pPr>
              <a:defRPr/>
            </a:pPr>
            <a:fld id="{838ACD56-89ED-4917-8367-DFBF68D409BF}" type="datetime1">
              <a:rPr lang="en-US"/>
              <a:pPr>
                <a:defRPr/>
              </a:pPr>
              <a:t>11/6/2012</a:t>
            </a:fld>
            <a:endParaRPr lang="en-US"/>
          </a:p>
        </p:txBody>
      </p:sp>
      <p:sp>
        <p:nvSpPr>
          <p:cNvPr id="8" name="Rectangle 8"/>
          <p:cNvSpPr>
            <a:spLocks noGrp="1" noChangeArrowheads="1"/>
          </p:cNvSpPr>
          <p:nvPr>
            <p:ph type="ftr" sz="quarter" idx="11"/>
          </p:nvPr>
        </p:nvSpPr>
        <p:spPr>
          <a:ln/>
        </p:spPr>
        <p:txBody>
          <a:bodyPr/>
          <a:lstStyle>
            <a:lvl1pPr>
              <a:defRPr/>
            </a:lvl1pPr>
          </a:lstStyle>
          <a:p>
            <a:pPr>
              <a:defRPr/>
            </a:pPr>
            <a:r>
              <a:rPr lang="en-US"/>
              <a:t>LEVIN LEGAL GROUP, P.C.</a:t>
            </a:r>
          </a:p>
        </p:txBody>
      </p:sp>
      <p:sp>
        <p:nvSpPr>
          <p:cNvPr id="9" name="Rectangle 9"/>
          <p:cNvSpPr>
            <a:spLocks noGrp="1" noChangeArrowheads="1"/>
          </p:cNvSpPr>
          <p:nvPr>
            <p:ph type="sldNum" sz="quarter" idx="12"/>
          </p:nvPr>
        </p:nvSpPr>
        <p:spPr>
          <a:ln/>
        </p:spPr>
        <p:txBody>
          <a:bodyPr/>
          <a:lstStyle>
            <a:lvl1pPr>
              <a:defRPr/>
            </a:lvl1pPr>
          </a:lstStyle>
          <a:p>
            <a:pPr>
              <a:defRPr/>
            </a:pPr>
            <a:fld id="{05B46691-B3E6-4A22-8B5F-B2EF34DC413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a:ln/>
        </p:spPr>
        <p:txBody>
          <a:bodyPr/>
          <a:lstStyle>
            <a:lvl1pPr>
              <a:defRPr/>
            </a:lvl1pPr>
          </a:lstStyle>
          <a:p>
            <a:pPr>
              <a:defRPr/>
            </a:pPr>
            <a:fld id="{12EA2F60-1EFA-41BE-9A8D-F172D983A4E4}" type="datetime1">
              <a:rPr lang="en-US"/>
              <a:pPr>
                <a:defRPr/>
              </a:pPr>
              <a:t>11/6/2012</a:t>
            </a:fld>
            <a:endParaRPr lang="en-US"/>
          </a:p>
        </p:txBody>
      </p:sp>
      <p:sp>
        <p:nvSpPr>
          <p:cNvPr id="4" name="Rectangle 8"/>
          <p:cNvSpPr>
            <a:spLocks noGrp="1" noChangeArrowheads="1"/>
          </p:cNvSpPr>
          <p:nvPr>
            <p:ph type="ftr" sz="quarter" idx="11"/>
          </p:nvPr>
        </p:nvSpPr>
        <p:spPr>
          <a:ln/>
        </p:spPr>
        <p:txBody>
          <a:bodyPr/>
          <a:lstStyle>
            <a:lvl1pPr>
              <a:defRPr/>
            </a:lvl1pPr>
          </a:lstStyle>
          <a:p>
            <a:pPr>
              <a:defRPr/>
            </a:pPr>
            <a:r>
              <a:rPr lang="en-US"/>
              <a:t>LEVIN LEGAL GROUP, P.C.</a:t>
            </a:r>
          </a:p>
        </p:txBody>
      </p:sp>
      <p:sp>
        <p:nvSpPr>
          <p:cNvPr id="5" name="Rectangle 9"/>
          <p:cNvSpPr>
            <a:spLocks noGrp="1" noChangeArrowheads="1"/>
          </p:cNvSpPr>
          <p:nvPr>
            <p:ph type="sldNum" sz="quarter" idx="12"/>
          </p:nvPr>
        </p:nvSpPr>
        <p:spPr>
          <a:ln/>
        </p:spPr>
        <p:txBody>
          <a:bodyPr/>
          <a:lstStyle>
            <a:lvl1pPr>
              <a:defRPr/>
            </a:lvl1pPr>
          </a:lstStyle>
          <a:p>
            <a:pPr>
              <a:defRPr/>
            </a:pPr>
            <a:fld id="{BBF4703C-1411-42A5-B33F-E3CD487816F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fld id="{AE220819-BED3-4C02-8E09-73A3872AC681}" type="datetime1">
              <a:rPr lang="en-US"/>
              <a:pPr>
                <a:defRPr/>
              </a:pPr>
              <a:t>11/6/2012</a:t>
            </a:fld>
            <a:endParaRPr lang="en-US"/>
          </a:p>
        </p:txBody>
      </p:sp>
      <p:sp>
        <p:nvSpPr>
          <p:cNvPr id="3" name="Rectangle 8"/>
          <p:cNvSpPr>
            <a:spLocks noGrp="1" noChangeArrowheads="1"/>
          </p:cNvSpPr>
          <p:nvPr>
            <p:ph type="ftr" sz="quarter" idx="11"/>
          </p:nvPr>
        </p:nvSpPr>
        <p:spPr>
          <a:ln/>
        </p:spPr>
        <p:txBody>
          <a:bodyPr/>
          <a:lstStyle>
            <a:lvl1pPr>
              <a:defRPr/>
            </a:lvl1pPr>
          </a:lstStyle>
          <a:p>
            <a:pPr>
              <a:defRPr/>
            </a:pPr>
            <a:r>
              <a:rPr lang="en-US"/>
              <a:t>LEVIN LEGAL GROUP, P.C.</a:t>
            </a:r>
          </a:p>
        </p:txBody>
      </p:sp>
      <p:sp>
        <p:nvSpPr>
          <p:cNvPr id="4" name="Rectangle 9"/>
          <p:cNvSpPr>
            <a:spLocks noGrp="1" noChangeArrowheads="1"/>
          </p:cNvSpPr>
          <p:nvPr>
            <p:ph type="sldNum" sz="quarter" idx="12"/>
          </p:nvPr>
        </p:nvSpPr>
        <p:spPr>
          <a:ln/>
        </p:spPr>
        <p:txBody>
          <a:bodyPr/>
          <a:lstStyle>
            <a:lvl1pPr>
              <a:defRPr/>
            </a:lvl1pPr>
          </a:lstStyle>
          <a:p>
            <a:pPr>
              <a:defRPr/>
            </a:pPr>
            <a:fld id="{53E91C7B-A820-4CE6-89AC-D8AB235FC1C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fld id="{1E71BB3F-E8EA-47B3-A837-CDAD09E6532C}" type="datetime1">
              <a:rPr lang="en-US"/>
              <a:pPr>
                <a:defRPr/>
              </a:pPr>
              <a:t>11/6/2012</a:t>
            </a:fld>
            <a:endParaRPr lang="en-US"/>
          </a:p>
        </p:txBody>
      </p:sp>
      <p:sp>
        <p:nvSpPr>
          <p:cNvPr id="6" name="Rectangle 8"/>
          <p:cNvSpPr>
            <a:spLocks noGrp="1" noChangeArrowheads="1"/>
          </p:cNvSpPr>
          <p:nvPr>
            <p:ph type="ftr" sz="quarter" idx="11"/>
          </p:nvPr>
        </p:nvSpPr>
        <p:spPr>
          <a:ln/>
        </p:spPr>
        <p:txBody>
          <a:bodyPr/>
          <a:lstStyle>
            <a:lvl1pPr>
              <a:defRPr/>
            </a:lvl1pPr>
          </a:lstStyle>
          <a:p>
            <a:pPr>
              <a:defRPr/>
            </a:pPr>
            <a:r>
              <a:rPr lang="en-US"/>
              <a:t>LEVIN LEGAL GROUP, P.C.</a:t>
            </a:r>
          </a:p>
        </p:txBody>
      </p:sp>
      <p:sp>
        <p:nvSpPr>
          <p:cNvPr id="7" name="Rectangle 9"/>
          <p:cNvSpPr>
            <a:spLocks noGrp="1" noChangeArrowheads="1"/>
          </p:cNvSpPr>
          <p:nvPr>
            <p:ph type="sldNum" sz="quarter" idx="12"/>
          </p:nvPr>
        </p:nvSpPr>
        <p:spPr>
          <a:ln/>
        </p:spPr>
        <p:txBody>
          <a:bodyPr/>
          <a:lstStyle>
            <a:lvl1pPr>
              <a:defRPr/>
            </a:lvl1pPr>
          </a:lstStyle>
          <a:p>
            <a:pPr>
              <a:defRPr/>
            </a:pPr>
            <a:fld id="{0F295343-C8BB-4E1C-AA85-61104A6667E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fld id="{B1019C3D-C167-40A0-AB3C-159A5B5F119A}" type="datetime1">
              <a:rPr lang="en-US"/>
              <a:pPr>
                <a:defRPr/>
              </a:pPr>
              <a:t>11/6/2012</a:t>
            </a:fld>
            <a:endParaRPr lang="en-US"/>
          </a:p>
        </p:txBody>
      </p:sp>
      <p:sp>
        <p:nvSpPr>
          <p:cNvPr id="6" name="Rectangle 8"/>
          <p:cNvSpPr>
            <a:spLocks noGrp="1" noChangeArrowheads="1"/>
          </p:cNvSpPr>
          <p:nvPr>
            <p:ph type="ftr" sz="quarter" idx="11"/>
          </p:nvPr>
        </p:nvSpPr>
        <p:spPr>
          <a:ln/>
        </p:spPr>
        <p:txBody>
          <a:bodyPr/>
          <a:lstStyle>
            <a:lvl1pPr>
              <a:defRPr/>
            </a:lvl1pPr>
          </a:lstStyle>
          <a:p>
            <a:pPr>
              <a:defRPr/>
            </a:pPr>
            <a:r>
              <a:rPr lang="en-US"/>
              <a:t>LEVIN LEGAL GROUP, P.C.</a:t>
            </a:r>
          </a:p>
        </p:txBody>
      </p:sp>
      <p:sp>
        <p:nvSpPr>
          <p:cNvPr id="7" name="Rectangle 9"/>
          <p:cNvSpPr>
            <a:spLocks noGrp="1" noChangeArrowheads="1"/>
          </p:cNvSpPr>
          <p:nvPr>
            <p:ph type="sldNum" sz="quarter" idx="12"/>
          </p:nvPr>
        </p:nvSpPr>
        <p:spPr>
          <a:ln/>
        </p:spPr>
        <p:txBody>
          <a:bodyPr/>
          <a:lstStyle>
            <a:lvl1pPr>
              <a:defRPr/>
            </a:lvl1pPr>
          </a:lstStyle>
          <a:p>
            <a:pPr>
              <a:defRPr/>
            </a:pPr>
            <a:fld id="{82AFCE7B-B7FF-443A-B3B3-6DACCA1BC58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76805" name="Rectangle 5"/>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6806" name="Rectangle 6"/>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6807" name="Rectangle 7"/>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pPr>
              <a:defRPr/>
            </a:pPr>
            <a:fld id="{1666683E-C7E3-4E81-A113-7548C26289EB}" type="datetime1">
              <a:rPr lang="en-US"/>
              <a:pPr>
                <a:defRPr/>
              </a:pPr>
              <a:t>11/6/2012</a:t>
            </a:fld>
            <a:endParaRPr lang="en-US"/>
          </a:p>
        </p:txBody>
      </p:sp>
      <p:sp>
        <p:nvSpPr>
          <p:cNvPr id="76808" name="Rectangle 8"/>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pPr>
              <a:defRPr/>
            </a:pPr>
            <a:r>
              <a:rPr lang="en-US"/>
              <a:t>LEVIN LEGAL GROUP, P.C.</a:t>
            </a:r>
          </a:p>
        </p:txBody>
      </p:sp>
      <p:sp>
        <p:nvSpPr>
          <p:cNvPr id="76809" name="Rectangle 9"/>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pPr>
              <a:defRPr/>
            </a:pPr>
            <a:fld id="{D4381D93-63C2-4257-88BA-92FF2B73828B}"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79"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hf sldNum="0" hdr="0"/>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ctrTitle"/>
          </p:nvPr>
        </p:nvSpPr>
        <p:spPr>
          <a:xfrm>
            <a:off x="609600" y="762000"/>
            <a:ext cx="7772400" cy="2117725"/>
          </a:xfrm>
        </p:spPr>
        <p:txBody>
          <a:bodyPr/>
          <a:lstStyle/>
          <a:p>
            <a:pPr eaLnBrk="1" hangingPunct="1">
              <a:defRPr/>
            </a:pPr>
            <a:r>
              <a:rPr lang="en-US" dirty="0" smtClean="0"/>
              <a:t>SECTION 504 and Title II of THE AMERICANS WITH DISABILITIES ACT</a:t>
            </a:r>
          </a:p>
        </p:txBody>
      </p:sp>
      <p:sp>
        <p:nvSpPr>
          <p:cNvPr id="96259" name="Rectangle 3"/>
          <p:cNvSpPr>
            <a:spLocks noGrp="1" noChangeArrowheads="1"/>
          </p:cNvSpPr>
          <p:nvPr>
            <p:ph type="subTitle" idx="1"/>
          </p:nvPr>
        </p:nvSpPr>
        <p:spPr>
          <a:xfrm>
            <a:off x="1371600" y="3429000"/>
            <a:ext cx="6400800" cy="1752600"/>
          </a:xfrm>
        </p:spPr>
        <p:txBody>
          <a:bodyPr/>
          <a:lstStyle/>
          <a:p>
            <a:pPr eaLnBrk="1" hangingPunct="1">
              <a:defRPr/>
            </a:pPr>
            <a:r>
              <a:rPr lang="en-US" dirty="0" smtClean="0"/>
              <a:t>Prepared for the National Association of Pupil Services Administrators by the</a:t>
            </a:r>
          </a:p>
          <a:p>
            <a:pPr eaLnBrk="1" hangingPunct="1">
              <a:defRPr/>
            </a:pPr>
            <a:r>
              <a:rPr lang="en-US" dirty="0" smtClean="0"/>
              <a:t>LEVIN LEGAL GROUP, P.C.</a:t>
            </a:r>
          </a:p>
          <a:p>
            <a:pPr eaLnBrk="1" hangingPunct="1">
              <a:defRPr/>
            </a:pPr>
            <a:r>
              <a:rPr lang="en-US" dirty="0" smtClean="0"/>
              <a:t>(October 24, 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Employee Note:</a:t>
            </a:r>
            <a:endParaRPr lang="en-US" dirty="0"/>
          </a:p>
        </p:txBody>
      </p:sp>
      <p:pic>
        <p:nvPicPr>
          <p:cNvPr id="12291" name="Picture 2"/>
          <p:cNvPicPr>
            <a:picLocks noGrp="1" noChangeAspect="1" noChangeArrowheads="1"/>
          </p:cNvPicPr>
          <p:nvPr>
            <p:ph sz="half" idx="1"/>
          </p:nvPr>
        </p:nvPicPr>
        <p:blipFill>
          <a:blip r:embed="rId3" cstate="print"/>
          <a:srcRect/>
          <a:stretch>
            <a:fillRect/>
          </a:stretch>
        </p:blipFill>
        <p:spPr>
          <a:xfrm rot="21118446">
            <a:off x="609600" y="2362200"/>
            <a:ext cx="7543800" cy="700088"/>
          </a:xfrm>
          <a:noFill/>
        </p:spPr>
      </p:pic>
      <p:sp>
        <p:nvSpPr>
          <p:cNvPr id="7" name="Content Placeholder 6"/>
          <p:cNvSpPr>
            <a:spLocks noGrp="1"/>
          </p:cNvSpPr>
          <p:nvPr>
            <p:ph sz="half" idx="2"/>
          </p:nvPr>
        </p:nvSpPr>
        <p:spPr>
          <a:xfrm>
            <a:off x="990600" y="3886200"/>
            <a:ext cx="7696200" cy="2133600"/>
          </a:xfrm>
        </p:spPr>
        <p:txBody>
          <a:bodyPr/>
          <a:lstStyle/>
          <a:p>
            <a:pPr>
              <a:defRPr/>
            </a:pPr>
            <a:r>
              <a:rPr lang="en-US" dirty="0" smtClean="0"/>
              <a:t>Employee is out of sick leave</a:t>
            </a:r>
          </a:p>
          <a:p>
            <a:pPr>
              <a:defRPr/>
            </a:pPr>
            <a:r>
              <a:rPr lang="en-US" dirty="0" smtClean="0"/>
              <a:t>Does not qualify for FMLA or Sabbatical</a:t>
            </a:r>
            <a:endParaRPr lang="en-US" dirty="0"/>
          </a:p>
        </p:txBody>
      </p:sp>
      <p:sp>
        <p:nvSpPr>
          <p:cNvPr id="4" name="Date Placeholder 3"/>
          <p:cNvSpPr>
            <a:spLocks noGrp="1"/>
          </p:cNvSpPr>
          <p:nvPr>
            <p:ph type="dt" sz="quarter" idx="10"/>
          </p:nvPr>
        </p:nvSpPr>
        <p:spPr/>
        <p:txBody>
          <a:bodyPr/>
          <a:lstStyle/>
          <a:p>
            <a:pPr>
              <a:defRPr/>
            </a:pPr>
            <a:fld id="{A244F1E2-D748-4EEF-8003-CFEBE5D97632}"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Sample Plan Provisions</a:t>
            </a:r>
            <a:endParaRPr lang="en-US" dirty="0"/>
          </a:p>
        </p:txBody>
      </p:sp>
      <p:sp>
        <p:nvSpPr>
          <p:cNvPr id="3" name="Content Placeholder 2"/>
          <p:cNvSpPr>
            <a:spLocks noGrp="1"/>
          </p:cNvSpPr>
          <p:nvPr>
            <p:ph idx="1"/>
          </p:nvPr>
        </p:nvSpPr>
        <p:spPr/>
        <p:txBody>
          <a:bodyPr/>
          <a:lstStyle/>
          <a:p>
            <a:pPr marL="228600" lvl="2">
              <a:defRPr/>
            </a:pPr>
            <a:r>
              <a:rPr lang="en-US" sz="3200" dirty="0" smtClean="0"/>
              <a:t>the importance of sanitizing lunch trays, using designated cutting boards for nut-free food preparation, etc.;</a:t>
            </a:r>
          </a:p>
          <a:p>
            <a:pPr marL="228600" lvl="2">
              <a:defRPr/>
            </a:pPr>
            <a:r>
              <a:rPr lang="en-US" sz="2800" dirty="0" smtClean="0"/>
              <a:t>the requirement to check the nut-free table as stated subsequently in this AGREEMENT; and</a:t>
            </a:r>
          </a:p>
          <a:p>
            <a:pPr marL="228600" lvl="2">
              <a:defRPr/>
            </a:pPr>
            <a:r>
              <a:rPr lang="en-US" sz="2800" dirty="0" smtClean="0"/>
              <a:t>recognizing the symptoms of allergic reactions and the need to initiate the facilitation or provision of emergency treatment.</a:t>
            </a:r>
          </a:p>
          <a:p>
            <a:pPr>
              <a:defRPr/>
            </a:pPr>
            <a:endParaRPr lang="en-US" dirty="0"/>
          </a:p>
        </p:txBody>
      </p:sp>
      <p:sp>
        <p:nvSpPr>
          <p:cNvPr id="4" name="Date Placeholder 3"/>
          <p:cNvSpPr>
            <a:spLocks noGrp="1"/>
          </p:cNvSpPr>
          <p:nvPr>
            <p:ph type="dt" sz="quarter" idx="10"/>
          </p:nvPr>
        </p:nvSpPr>
        <p:spPr/>
        <p:txBody>
          <a:bodyPr/>
          <a:lstStyle/>
          <a:p>
            <a:pPr>
              <a:defRPr/>
            </a:pPr>
            <a:fld id="{126E1BD8-E6DF-4360-8BD2-E60D8415F2C2}"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par>
                                <p:cTn id="11" presetID="34"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from="(-#ppt_w/2)" to="(#ppt_x)" calcmode="lin" valueType="num">
                                      <p:cBhvr>
                                        <p:cTn id="13" dur="600" fill="hold">
                                          <p:stCondLst>
                                            <p:cond delay="0"/>
                                          </p:stCondLst>
                                        </p:cTn>
                                        <p:tgtEl>
                                          <p:spTgt spid="3">
                                            <p:txEl>
                                              <p:pRg st="1" end="1"/>
                                            </p:txEl>
                                          </p:spTgt>
                                        </p:tgtEl>
                                        <p:attrNameLst>
                                          <p:attrName>ppt_x</p:attrName>
                                        </p:attrNameLst>
                                      </p:cBhvr>
                                    </p:anim>
                                    <p:anim from="0" to="-1.0" calcmode="lin" valueType="num">
                                      <p:cBhvr>
                                        <p:cTn id="14" dur="200" decel="50000" autoRev="1" fill="hold">
                                          <p:stCondLst>
                                            <p:cond delay="600"/>
                                          </p:stCondLst>
                                        </p:cTn>
                                        <p:tgtEl>
                                          <p:spTgt spid="3">
                                            <p:txEl>
                                              <p:pRg st="1" end="1"/>
                                            </p:txEl>
                                          </p:spTgt>
                                        </p:tgtEl>
                                        <p:attrNameLst>
                                          <p:attrName>xshear</p:attrName>
                                        </p:attrNameLst>
                                      </p:cBhvr>
                                    </p:anim>
                                    <p:animScale>
                                      <p:cBhvr>
                                        <p:cTn id="15" dur="200" decel="100000" autoRev="1" fill="hold">
                                          <p:stCondLst>
                                            <p:cond delay="600"/>
                                          </p:stCondLst>
                                        </p:cTn>
                                        <p:tgtEl>
                                          <p:spTgt spid="3">
                                            <p:txEl>
                                              <p:pRg st="1" end="1"/>
                                            </p:txEl>
                                          </p:spTgt>
                                        </p:tgtEl>
                                      </p:cBhvr>
                                      <p:from x="100000" y="100000"/>
                                      <p:to x="80000" y="100000"/>
                                    </p:animScale>
                                    <p:anim by="(#ppt_h/3+#ppt_w*0.1)" calcmode="lin" valueType="num">
                                      <p:cBhvr additive="sum">
                                        <p:cTn id="16" dur="200" decel="100000" autoRev="1" fill="hold">
                                          <p:stCondLst>
                                            <p:cond delay="600"/>
                                          </p:stCondLst>
                                        </p:cTn>
                                        <p:tgtEl>
                                          <p:spTgt spid="3">
                                            <p:txEl>
                                              <p:pRg st="1" end="1"/>
                                            </p:txEl>
                                          </p:spTgt>
                                        </p:tgtEl>
                                        <p:attrNameLst>
                                          <p:attrName>ppt_x</p:attrName>
                                        </p:attrNameLst>
                                      </p:cBhvr>
                                    </p:anim>
                                  </p:childTnLst>
                                </p:cTn>
                              </p:par>
                              <p:par>
                                <p:cTn id="17" presetID="34"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from="(-#ppt_w/2)" to="(#ppt_x)" calcmode="lin" valueType="num">
                                      <p:cBhvr>
                                        <p:cTn id="19" dur="600" fill="hold">
                                          <p:stCondLst>
                                            <p:cond delay="0"/>
                                          </p:stCondLst>
                                        </p:cTn>
                                        <p:tgtEl>
                                          <p:spTgt spid="3">
                                            <p:txEl>
                                              <p:pRg st="2" end="2"/>
                                            </p:txEl>
                                          </p:spTgt>
                                        </p:tgtEl>
                                        <p:attrNameLst>
                                          <p:attrName>ppt_x</p:attrName>
                                        </p:attrNameLst>
                                      </p:cBhvr>
                                    </p:anim>
                                    <p:anim from="0" to="-1.0" calcmode="lin" valueType="num">
                                      <p:cBhvr>
                                        <p:cTn id="20" dur="200" decel="50000" autoRev="1" fill="hold">
                                          <p:stCondLst>
                                            <p:cond delay="600"/>
                                          </p:stCondLst>
                                        </p:cTn>
                                        <p:tgtEl>
                                          <p:spTgt spid="3">
                                            <p:txEl>
                                              <p:pRg st="2" end="2"/>
                                            </p:txEl>
                                          </p:spTgt>
                                        </p:tgtEl>
                                        <p:attrNameLst>
                                          <p:attrName>xshear</p:attrName>
                                        </p:attrNameLst>
                                      </p:cBhvr>
                                    </p:anim>
                                    <p:animScale>
                                      <p:cBhvr>
                                        <p:cTn id="21" dur="200" decel="100000" autoRev="1" fill="hold">
                                          <p:stCondLst>
                                            <p:cond delay="600"/>
                                          </p:stCondLst>
                                        </p:cTn>
                                        <p:tgtEl>
                                          <p:spTgt spid="3">
                                            <p:txEl>
                                              <p:pRg st="2" end="2"/>
                                            </p:txEl>
                                          </p:spTgt>
                                        </p:tgtEl>
                                      </p:cBhvr>
                                      <p:from x="100000" y="100000"/>
                                      <p:to x="80000" y="100000"/>
                                    </p:animScale>
                                    <p:anim by="(#ppt_h/3+#ppt_w*0.1)" calcmode="lin" valueType="num">
                                      <p:cBhvr additive="sum">
                                        <p:cTn id="22" dur="200" decel="100000" autoRev="1" fill="hold">
                                          <p:stCondLst>
                                            <p:cond delay="600"/>
                                          </p:stCondLst>
                                        </p:cTn>
                                        <p:tgtEl>
                                          <p:spTgt spid="3">
                                            <p:txEl>
                                              <p:pRg st="2" end="2"/>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Sample Plan Provisions</a:t>
            </a:r>
            <a:endParaRPr lang="en-US" dirty="0"/>
          </a:p>
        </p:txBody>
      </p:sp>
      <p:sp>
        <p:nvSpPr>
          <p:cNvPr id="3" name="Content Placeholder 2"/>
          <p:cNvSpPr>
            <a:spLocks noGrp="1"/>
          </p:cNvSpPr>
          <p:nvPr>
            <p:ph idx="1"/>
          </p:nvPr>
        </p:nvSpPr>
        <p:spPr/>
        <p:txBody>
          <a:bodyPr/>
          <a:lstStyle/>
          <a:p>
            <a:pPr marL="342900" lvl="1" indent="-342900">
              <a:buClr>
                <a:schemeClr val="hlink"/>
              </a:buClr>
              <a:buSzPct val="120000"/>
              <a:buFontTx/>
              <a:buChar char="•"/>
              <a:defRPr/>
            </a:pPr>
            <a:r>
              <a:rPr lang="en-US" sz="2400" u="sng" dirty="0" smtClean="0"/>
              <a:t>No UNSAFE FOOD(S) in Classroom</a:t>
            </a:r>
            <a:r>
              <a:rPr lang="en-US" sz="2400" dirty="0" smtClean="0"/>
              <a:t>.  Teachers are to be directed that no UNSAFE FOOD may be brought into any classroom to which the Student is assigned, whether he is in the classroom or not. This is to be accomplished in the following manner: (</a:t>
            </a:r>
            <a:r>
              <a:rPr lang="en-US" sz="2400" dirty="0" err="1" smtClean="0"/>
              <a:t>i</a:t>
            </a:r>
            <a:r>
              <a:rPr lang="en-US" sz="2400" dirty="0" smtClean="0"/>
              <a:t>) teachers will be trained as to this requirement; (ii) teachers will periodically remind students; (iii) a notice will be posted outside of the classroom(s) (Attachment 7); and (iv) letters or notices will periodically be sent home with students (Attachment 8)</a:t>
            </a:r>
            <a:endParaRPr lang="en-US" sz="2400" dirty="0"/>
          </a:p>
        </p:txBody>
      </p:sp>
      <p:sp>
        <p:nvSpPr>
          <p:cNvPr id="4" name="Date Placeholder 3"/>
          <p:cNvSpPr>
            <a:spLocks noGrp="1"/>
          </p:cNvSpPr>
          <p:nvPr>
            <p:ph type="dt" sz="quarter" idx="10"/>
          </p:nvPr>
        </p:nvSpPr>
        <p:spPr/>
        <p:txBody>
          <a:bodyPr/>
          <a:lstStyle/>
          <a:p>
            <a:pPr>
              <a:defRPr/>
            </a:pPr>
            <a:fld id="{126E1BD8-E6DF-4360-8BD2-E60D8415F2C2}"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Sample Plan Provisions</a:t>
            </a:r>
            <a:endParaRPr lang="en-US" dirty="0"/>
          </a:p>
        </p:txBody>
      </p:sp>
      <p:sp>
        <p:nvSpPr>
          <p:cNvPr id="3" name="Content Placeholder 2"/>
          <p:cNvSpPr>
            <a:spLocks noGrp="1"/>
          </p:cNvSpPr>
          <p:nvPr>
            <p:ph idx="1"/>
          </p:nvPr>
        </p:nvSpPr>
        <p:spPr/>
        <p:txBody>
          <a:bodyPr/>
          <a:lstStyle/>
          <a:p>
            <a:pPr marL="342900" lvl="1" indent="-342900">
              <a:buClr>
                <a:schemeClr val="hlink"/>
              </a:buClr>
              <a:buSzPct val="120000"/>
              <a:buFontTx/>
              <a:buChar char="•"/>
              <a:defRPr/>
            </a:pPr>
            <a:r>
              <a:rPr lang="en-US" dirty="0" smtClean="0"/>
              <a:t>If students bring UNSAFE FOOD into the classroom and it is discovered by the teacher, arrangements will be made to ensure that the Student is not exposed to the UNSAFE FOOD.</a:t>
            </a:r>
          </a:p>
          <a:p>
            <a:pPr>
              <a:defRPr/>
            </a:pPr>
            <a:endParaRPr lang="en-US" dirty="0" smtClean="0"/>
          </a:p>
          <a:p>
            <a:pPr>
              <a:defRPr/>
            </a:pPr>
            <a:endParaRPr lang="en-US" dirty="0"/>
          </a:p>
        </p:txBody>
      </p:sp>
      <p:sp>
        <p:nvSpPr>
          <p:cNvPr id="4" name="Date Placeholder 3"/>
          <p:cNvSpPr>
            <a:spLocks noGrp="1"/>
          </p:cNvSpPr>
          <p:nvPr>
            <p:ph type="dt" sz="quarter" idx="10"/>
          </p:nvPr>
        </p:nvSpPr>
        <p:spPr/>
        <p:txBody>
          <a:bodyPr/>
          <a:lstStyle/>
          <a:p>
            <a:pPr>
              <a:defRPr/>
            </a:pPr>
            <a:fld id="{126E1BD8-E6DF-4360-8BD2-E60D8415F2C2}"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Sample Plan Provisions</a:t>
            </a:r>
            <a:endParaRPr lang="en-US" dirty="0"/>
          </a:p>
        </p:txBody>
      </p:sp>
      <p:sp>
        <p:nvSpPr>
          <p:cNvPr id="3" name="Content Placeholder 2"/>
          <p:cNvSpPr>
            <a:spLocks noGrp="1"/>
          </p:cNvSpPr>
          <p:nvPr>
            <p:ph idx="1"/>
          </p:nvPr>
        </p:nvSpPr>
        <p:spPr/>
        <p:txBody>
          <a:bodyPr/>
          <a:lstStyle/>
          <a:p>
            <a:pPr>
              <a:defRPr/>
            </a:pPr>
            <a:r>
              <a:rPr lang="en-US" u="sng" dirty="0" smtClean="0"/>
              <a:t>School Bus Rules</a:t>
            </a:r>
            <a:r>
              <a:rPr lang="en-US" dirty="0" smtClean="0"/>
              <a:t>.  </a:t>
            </a:r>
          </a:p>
          <a:p>
            <a:pPr lvl="1">
              <a:defRPr/>
            </a:pPr>
            <a:r>
              <a:rPr lang="en-US" sz="2400" dirty="0" smtClean="0"/>
              <a:t>FOOD WILL NOT BE PERMITTED on any school bus or other motor vehicle to which the Student is assigned.  This will be accomplished by: (</a:t>
            </a:r>
            <a:r>
              <a:rPr lang="en-US" sz="2400" dirty="0" err="1" smtClean="0"/>
              <a:t>i</a:t>
            </a:r>
            <a:r>
              <a:rPr lang="en-US" sz="2400" dirty="0" smtClean="0"/>
              <a:t>) a notice posted in the bus that food may not be taken out of wrappers or containers or consumed on the bus (Attachment 9); (ii) the bus driver being trained that food may not be taken out of wrappers or consumed on the bus; and (iii) letters (Attachment 10) being sent home with students periodically.  </a:t>
            </a:r>
          </a:p>
        </p:txBody>
      </p:sp>
      <p:sp>
        <p:nvSpPr>
          <p:cNvPr id="4" name="Date Placeholder 3"/>
          <p:cNvSpPr>
            <a:spLocks noGrp="1"/>
          </p:cNvSpPr>
          <p:nvPr>
            <p:ph type="dt" sz="quarter" idx="10"/>
          </p:nvPr>
        </p:nvSpPr>
        <p:spPr/>
        <p:txBody>
          <a:bodyPr/>
          <a:lstStyle/>
          <a:p>
            <a:pPr>
              <a:defRPr/>
            </a:pPr>
            <a:fld id="{126E1BD8-E6DF-4360-8BD2-E60D8415F2C2}"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Sample Plan Provisions</a:t>
            </a:r>
            <a:endParaRPr lang="en-US" dirty="0"/>
          </a:p>
        </p:txBody>
      </p:sp>
      <p:sp>
        <p:nvSpPr>
          <p:cNvPr id="3" name="Content Placeholder 2"/>
          <p:cNvSpPr>
            <a:spLocks noGrp="1"/>
          </p:cNvSpPr>
          <p:nvPr>
            <p:ph idx="1"/>
          </p:nvPr>
        </p:nvSpPr>
        <p:spPr/>
        <p:txBody>
          <a:bodyPr/>
          <a:lstStyle/>
          <a:p>
            <a:pPr marL="342900" lvl="1" indent="-342900">
              <a:buClr>
                <a:schemeClr val="hlink"/>
              </a:buClr>
              <a:buSzPct val="120000"/>
              <a:buFontTx/>
              <a:buChar char="•"/>
              <a:defRPr/>
            </a:pPr>
            <a:r>
              <a:rPr lang="en-US" dirty="0" smtClean="0"/>
              <a:t>The Student’s bus driver will be trained as a FIRST RESPONDER.  If the Student’s regular bus driver is absent and another FIRST RESPONDER cannot be found to drive or ride on the bus, the SCHOOL DISTRICT transportation staff will make a reasonable attempt to notify the Student’s mother</a:t>
            </a:r>
            <a:r>
              <a:rPr lang="en-US" sz="1400" dirty="0" smtClean="0"/>
              <a:t> </a:t>
            </a:r>
            <a:r>
              <a:rPr lang="en-US" dirty="0" smtClean="0"/>
              <a:t> in advance so that she may personally transport the Student.</a:t>
            </a:r>
          </a:p>
          <a:p>
            <a:pPr>
              <a:defRPr/>
            </a:pPr>
            <a:endParaRPr lang="en-US" dirty="0"/>
          </a:p>
        </p:txBody>
      </p:sp>
      <p:sp>
        <p:nvSpPr>
          <p:cNvPr id="4" name="Date Placeholder 3"/>
          <p:cNvSpPr>
            <a:spLocks noGrp="1"/>
          </p:cNvSpPr>
          <p:nvPr>
            <p:ph type="dt" sz="quarter" idx="10"/>
          </p:nvPr>
        </p:nvSpPr>
        <p:spPr/>
        <p:txBody>
          <a:bodyPr/>
          <a:lstStyle/>
          <a:p>
            <a:pPr>
              <a:defRPr/>
            </a:pPr>
            <a:fld id="{126E1BD8-E6DF-4360-8BD2-E60D8415F2C2}"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Sample Plan Provisions</a:t>
            </a:r>
            <a:endParaRPr lang="en-US" dirty="0"/>
          </a:p>
        </p:txBody>
      </p:sp>
      <p:sp>
        <p:nvSpPr>
          <p:cNvPr id="3" name="Content Placeholder 2"/>
          <p:cNvSpPr>
            <a:spLocks noGrp="1"/>
          </p:cNvSpPr>
          <p:nvPr>
            <p:ph idx="1"/>
          </p:nvPr>
        </p:nvSpPr>
        <p:spPr/>
        <p:txBody>
          <a:bodyPr/>
          <a:lstStyle/>
          <a:p>
            <a:pPr>
              <a:defRPr/>
            </a:pPr>
            <a:r>
              <a:rPr lang="en-US" sz="2800" u="sng" dirty="0" smtClean="0"/>
              <a:t>Special Activities or Functions</a:t>
            </a:r>
            <a:r>
              <a:rPr lang="en-US" sz="2800" dirty="0" smtClean="0"/>
              <a:t>.  At least 1 week prior to a special school activity or function, a written plan will be submitted by the school team to the NURSE and the principal.  The plan will outline proposed accommodations to ensure that the Student can fully access and participate in the planned event.</a:t>
            </a:r>
          </a:p>
          <a:p>
            <a:pPr>
              <a:defRPr/>
            </a:pPr>
            <a:r>
              <a:rPr lang="en-US" sz="2800" u="sng" dirty="0" smtClean="0"/>
              <a:t>Testing</a:t>
            </a:r>
            <a:r>
              <a:rPr lang="en-US" sz="2800" dirty="0" smtClean="0"/>
              <a:t>.  If snacks are given for PSSA testing or standardized testing, the Student’s class or testing group is not to be excluded.</a:t>
            </a:r>
          </a:p>
          <a:p>
            <a:pPr>
              <a:defRPr/>
            </a:pPr>
            <a:endParaRPr lang="en-US" dirty="0"/>
          </a:p>
        </p:txBody>
      </p:sp>
      <p:sp>
        <p:nvSpPr>
          <p:cNvPr id="4" name="Date Placeholder 3"/>
          <p:cNvSpPr>
            <a:spLocks noGrp="1"/>
          </p:cNvSpPr>
          <p:nvPr>
            <p:ph type="dt" sz="quarter" idx="10"/>
          </p:nvPr>
        </p:nvSpPr>
        <p:spPr/>
        <p:txBody>
          <a:bodyPr/>
          <a:lstStyle/>
          <a:p>
            <a:pPr>
              <a:defRPr/>
            </a:pPr>
            <a:fld id="{126E1BD8-E6DF-4360-8BD2-E60D8415F2C2}"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Sample Plan Provisions </a:t>
            </a:r>
            <a:endParaRPr lang="en-US" dirty="0"/>
          </a:p>
        </p:txBody>
      </p:sp>
      <p:sp>
        <p:nvSpPr>
          <p:cNvPr id="3" name="Content Placeholder 2"/>
          <p:cNvSpPr>
            <a:spLocks noGrp="1"/>
          </p:cNvSpPr>
          <p:nvPr>
            <p:ph idx="1"/>
          </p:nvPr>
        </p:nvSpPr>
        <p:spPr/>
        <p:txBody>
          <a:bodyPr/>
          <a:lstStyle/>
          <a:p>
            <a:pPr>
              <a:defRPr/>
            </a:pPr>
            <a:r>
              <a:rPr lang="en-US" sz="2200" u="sng" dirty="0" smtClean="0"/>
              <a:t>Notice to Other Parents</a:t>
            </a:r>
            <a:r>
              <a:rPr lang="en-US" sz="2200" dirty="0" smtClean="0"/>
              <a:t>.  All parents of students in the Student’s classes will be notified that due to severe student food allergies, UNSAFE FOOD will not be permitted in the classroom.  This parent letter will be distributed at the beginning of the school year and reminders will be provided prior to classroom parties and included with report cards each semester.  Allergy alert notices will be posted by building entrances (Attachment 13) and by the doors to the Student’s classroom(s).  A FIRST RESPONDER will examine all food that is to be distributed to students in the Student’s class to ensure that no UNSAFE FOOD is distributed.</a:t>
            </a:r>
          </a:p>
          <a:p>
            <a:pPr>
              <a:defRPr/>
            </a:pPr>
            <a:endParaRPr lang="en-US" dirty="0"/>
          </a:p>
        </p:txBody>
      </p:sp>
      <p:sp>
        <p:nvSpPr>
          <p:cNvPr id="4" name="Date Placeholder 3"/>
          <p:cNvSpPr>
            <a:spLocks noGrp="1"/>
          </p:cNvSpPr>
          <p:nvPr>
            <p:ph type="dt" sz="quarter" idx="10"/>
          </p:nvPr>
        </p:nvSpPr>
        <p:spPr/>
        <p:txBody>
          <a:bodyPr/>
          <a:lstStyle/>
          <a:p>
            <a:pPr>
              <a:defRPr/>
            </a:pPr>
            <a:fld id="{126E1BD8-E6DF-4360-8BD2-E60D8415F2C2}"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Some Parents Don’t Respond Well</a:t>
            </a:r>
            <a:endParaRPr lang="en-US" dirty="0"/>
          </a:p>
        </p:txBody>
      </p:sp>
      <p:sp>
        <p:nvSpPr>
          <p:cNvPr id="4" name="Date Placeholder 3"/>
          <p:cNvSpPr>
            <a:spLocks noGrp="1"/>
          </p:cNvSpPr>
          <p:nvPr>
            <p:ph type="dt" sz="quarter" idx="10"/>
          </p:nvPr>
        </p:nvSpPr>
        <p:spPr/>
        <p:txBody>
          <a:bodyPr/>
          <a:lstStyle/>
          <a:p>
            <a:pPr>
              <a:defRPr/>
            </a:pPr>
            <a:fld id="{126E1BD8-E6DF-4360-8BD2-E60D8415F2C2}"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pic>
        <p:nvPicPr>
          <p:cNvPr id="111621" name="Picture 2"/>
          <p:cNvPicPr>
            <a:picLocks noGrp="1" noChangeAspect="1" noChangeArrowheads="1"/>
          </p:cNvPicPr>
          <p:nvPr>
            <p:ph idx="1"/>
          </p:nvPr>
        </p:nvPicPr>
        <p:blipFill>
          <a:blip r:embed="rId2" cstate="print"/>
          <a:srcRect/>
          <a:stretch>
            <a:fillRect/>
          </a:stretch>
        </p:blipFill>
        <p:spPr>
          <a:xfrm>
            <a:off x="457200" y="2362200"/>
            <a:ext cx="8229600" cy="2438400"/>
          </a:xfrm>
          <a:noFill/>
        </p:spPr>
      </p:pic>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Sample Plan Provisions</a:t>
            </a:r>
            <a:endParaRPr lang="en-US" dirty="0"/>
          </a:p>
        </p:txBody>
      </p:sp>
      <p:sp>
        <p:nvSpPr>
          <p:cNvPr id="3" name="Content Placeholder 2"/>
          <p:cNvSpPr>
            <a:spLocks noGrp="1"/>
          </p:cNvSpPr>
          <p:nvPr>
            <p:ph idx="1"/>
          </p:nvPr>
        </p:nvSpPr>
        <p:spPr/>
        <p:txBody>
          <a:bodyPr/>
          <a:lstStyle/>
          <a:p>
            <a:pPr>
              <a:defRPr/>
            </a:pPr>
            <a:r>
              <a:rPr lang="en-US" sz="2800" u="sng" dirty="0" smtClean="0"/>
              <a:t>Chaperones</a:t>
            </a:r>
            <a:r>
              <a:rPr lang="en-US" sz="2800" dirty="0" smtClean="0"/>
              <a:t>.  the Student’s parents will be permitted to chaperone field trips and act as homeroom parents.  For purposes of this AGREEMENT, whenever one or both of the Student’s parents act as a chaperone or a homeroom parent, their presence will be deemed to fulfill the SCHOOL DISTRICT’s responsibility to have a FIRST RESPONDER in the class or at the activity.</a:t>
            </a:r>
          </a:p>
          <a:p>
            <a:pPr>
              <a:defRPr/>
            </a:pPr>
            <a:endParaRPr lang="en-US" dirty="0"/>
          </a:p>
        </p:txBody>
      </p:sp>
      <p:sp>
        <p:nvSpPr>
          <p:cNvPr id="4" name="Date Placeholder 3"/>
          <p:cNvSpPr>
            <a:spLocks noGrp="1"/>
          </p:cNvSpPr>
          <p:nvPr>
            <p:ph type="dt" sz="quarter" idx="10"/>
          </p:nvPr>
        </p:nvSpPr>
        <p:spPr/>
        <p:txBody>
          <a:bodyPr/>
          <a:lstStyle/>
          <a:p>
            <a:pPr>
              <a:defRPr/>
            </a:pPr>
            <a:fld id="{126E1BD8-E6DF-4360-8BD2-E60D8415F2C2}" type="datetime1">
              <a:rPr lang="en-US" smtClean="0"/>
              <a:pPr>
                <a:defRPr/>
              </a:pPr>
              <a:t>11/6/2012</a:t>
            </a:fld>
            <a:endParaRPr lang="en-US" dirty="0"/>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Sample Plan Provisions</a:t>
            </a:r>
            <a:endParaRPr lang="en-US" dirty="0"/>
          </a:p>
        </p:txBody>
      </p:sp>
      <p:sp>
        <p:nvSpPr>
          <p:cNvPr id="3" name="Content Placeholder 2"/>
          <p:cNvSpPr>
            <a:spLocks noGrp="1"/>
          </p:cNvSpPr>
          <p:nvPr>
            <p:ph idx="1"/>
          </p:nvPr>
        </p:nvSpPr>
        <p:spPr/>
        <p:txBody>
          <a:bodyPr/>
          <a:lstStyle/>
          <a:p>
            <a:pPr>
              <a:defRPr/>
            </a:pPr>
            <a:r>
              <a:rPr lang="en-US" u="sng" dirty="0" smtClean="0"/>
              <a:t>First Responders/Field Trips</a:t>
            </a:r>
            <a:r>
              <a:rPr lang="en-US" dirty="0" smtClean="0"/>
              <a:t>.  If the Student’s parents are unable to attend a field trip, they will notify the NURSE in writing as soon as possible so that a FIRST RESPONDER can be appointed as the Student’s field trip chaperone.</a:t>
            </a:r>
          </a:p>
          <a:p>
            <a:pPr>
              <a:defRPr/>
            </a:pPr>
            <a:endParaRPr lang="en-US" dirty="0"/>
          </a:p>
        </p:txBody>
      </p:sp>
      <p:sp>
        <p:nvSpPr>
          <p:cNvPr id="4" name="Date Placeholder 3"/>
          <p:cNvSpPr>
            <a:spLocks noGrp="1"/>
          </p:cNvSpPr>
          <p:nvPr>
            <p:ph type="dt" sz="quarter" idx="10"/>
          </p:nvPr>
        </p:nvSpPr>
        <p:spPr/>
        <p:txBody>
          <a:bodyPr/>
          <a:lstStyle/>
          <a:p>
            <a:pPr>
              <a:defRPr/>
            </a:pPr>
            <a:fld id="{126E1BD8-E6DF-4360-8BD2-E60D8415F2C2}"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defRPr/>
            </a:pPr>
            <a:r>
              <a:rPr lang="en-US" sz="3200" dirty="0" smtClean="0"/>
              <a:t>Americans with Disabilities Act—Triggers for the “Interactive Process” and FMLA Leave</a:t>
            </a:r>
            <a:endParaRPr lang="en-US" sz="3200" dirty="0"/>
          </a:p>
        </p:txBody>
      </p:sp>
      <p:sp>
        <p:nvSpPr>
          <p:cNvPr id="3" name="Content Placeholder 2"/>
          <p:cNvSpPr>
            <a:spLocks noGrp="1"/>
          </p:cNvSpPr>
          <p:nvPr>
            <p:ph idx="1"/>
          </p:nvPr>
        </p:nvSpPr>
        <p:spPr/>
        <p:txBody>
          <a:bodyPr>
            <a:noAutofit/>
          </a:bodyPr>
          <a:lstStyle/>
          <a:p>
            <a:pPr>
              <a:defRPr/>
            </a:pPr>
            <a:r>
              <a:rPr lang="en-US" i="1" dirty="0" smtClean="0"/>
              <a:t>Thomas v. </a:t>
            </a:r>
            <a:r>
              <a:rPr lang="en-US" i="1" dirty="0" err="1" smtClean="0"/>
              <a:t>Bala</a:t>
            </a:r>
            <a:r>
              <a:rPr lang="en-US" i="1" dirty="0" smtClean="0"/>
              <a:t> Nursing Retirement Center</a:t>
            </a:r>
            <a:r>
              <a:rPr lang="en-US" dirty="0" smtClean="0"/>
              <a:t>, 2012 WL 2581057 (</a:t>
            </a:r>
            <a:r>
              <a:rPr lang="en-US" dirty="0" err="1" smtClean="0"/>
              <a:t>E.D.Pa</a:t>
            </a:r>
            <a:r>
              <a:rPr lang="en-US" dirty="0" smtClean="0"/>
              <a:t>. July 3, 2012).</a:t>
            </a:r>
          </a:p>
          <a:p>
            <a:pPr>
              <a:defRPr/>
            </a:pPr>
            <a:r>
              <a:rPr lang="en-US" dirty="0" smtClean="0"/>
              <a:t>Licensed nurse practitioner</a:t>
            </a:r>
          </a:p>
          <a:p>
            <a:pPr lvl="1">
              <a:defRPr/>
            </a:pPr>
            <a:r>
              <a:rPr lang="en-US" dirty="0" smtClean="0"/>
              <a:t>Employee was anemic and was often tardy to work  </a:t>
            </a:r>
          </a:p>
          <a:p>
            <a:pPr lvl="1">
              <a:defRPr/>
            </a:pPr>
            <a:r>
              <a:rPr lang="en-US" dirty="0" smtClean="0"/>
              <a:t>In February 2011, the employee was terminated due to repeated tardiness to work. </a:t>
            </a:r>
          </a:p>
        </p:txBody>
      </p:sp>
      <p:sp>
        <p:nvSpPr>
          <p:cNvPr id="4" name="Footer Placeholder 3"/>
          <p:cNvSpPr>
            <a:spLocks noGrp="1"/>
          </p:cNvSpPr>
          <p:nvPr>
            <p:ph type="ftr" sz="quarter" idx="11"/>
          </p:nvPr>
        </p:nvSpPr>
        <p:spPr/>
        <p:txBody>
          <a:bodyPr/>
          <a:lstStyle/>
          <a:p>
            <a:pPr>
              <a:defRPr/>
            </a:pPr>
            <a:r>
              <a:rPr lang="en-US" smtClean="0"/>
              <a:t>Levin Legal Group, P.C.</a:t>
            </a:r>
            <a:endParaRPr lang="en-US"/>
          </a:p>
        </p:txBody>
      </p:sp>
      <p:sp>
        <p:nvSpPr>
          <p:cNvPr id="5" name="Slide Number Placeholder 4"/>
          <p:cNvSpPr>
            <a:spLocks noGrp="1"/>
          </p:cNvSpPr>
          <p:nvPr>
            <p:ph type="sldNum" sz="quarter" idx="12"/>
          </p:nvPr>
        </p:nvSpPr>
        <p:spPr/>
        <p:txBody>
          <a:bodyPr/>
          <a:lstStyle/>
          <a:p>
            <a:pPr>
              <a:defRPr/>
            </a:pPr>
            <a:fld id="{3470EAB6-7583-4E71-8866-8DE88163A7CE}" type="slidenum">
              <a:rPr lang="en-US" smtClean="0"/>
              <a:pPr>
                <a:defRPr/>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Harassment/Bullying</a:t>
            </a:r>
            <a:endParaRPr lang="en-US" dirty="0"/>
          </a:p>
        </p:txBody>
      </p:sp>
      <p:sp>
        <p:nvSpPr>
          <p:cNvPr id="3" name="Content Placeholder 2"/>
          <p:cNvSpPr>
            <a:spLocks noGrp="1"/>
          </p:cNvSpPr>
          <p:nvPr>
            <p:ph idx="1"/>
          </p:nvPr>
        </p:nvSpPr>
        <p:spPr/>
        <p:txBody>
          <a:bodyPr/>
          <a:lstStyle/>
          <a:p>
            <a:pPr>
              <a:defRPr/>
            </a:pPr>
            <a:r>
              <a:rPr lang="en-US" dirty="0" smtClean="0"/>
              <a:t>Does anti-harassment policy or anti-discrimination policy address the prohibition of harassment and bully because of disability</a:t>
            </a:r>
          </a:p>
          <a:p>
            <a:pPr>
              <a:defRPr/>
            </a:pPr>
            <a:r>
              <a:rPr lang="en-US" dirty="0" smtClean="0"/>
              <a:t>Is Policy too detailed?</a:t>
            </a:r>
          </a:p>
          <a:p>
            <a:pPr lvl="1">
              <a:defRPr/>
            </a:pPr>
            <a:r>
              <a:rPr lang="en-US" dirty="0" smtClean="0"/>
              <a:t>Detailed procedures</a:t>
            </a:r>
          </a:p>
          <a:p>
            <a:pPr lvl="1">
              <a:defRPr/>
            </a:pPr>
            <a:r>
              <a:rPr lang="en-US" dirty="0" smtClean="0"/>
              <a:t>Tight timelines</a:t>
            </a:r>
          </a:p>
        </p:txBody>
      </p:sp>
      <p:sp>
        <p:nvSpPr>
          <p:cNvPr id="4" name="Date Placeholder 3"/>
          <p:cNvSpPr>
            <a:spLocks noGrp="1"/>
          </p:cNvSpPr>
          <p:nvPr>
            <p:ph type="dt" sz="quarter" idx="10"/>
          </p:nvPr>
        </p:nvSpPr>
        <p:spPr/>
        <p:txBody>
          <a:bodyPr/>
          <a:lstStyle/>
          <a:p>
            <a:pPr>
              <a:defRPr/>
            </a:pPr>
            <a:fld id="{126E1BD8-E6DF-4360-8BD2-E60D8415F2C2}"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3">
                                            <p:txEl>
                                              <p:pRg st="1" end="1"/>
                                            </p:txEl>
                                          </p:spTgt>
                                        </p:tgtEl>
                                        <p:attrNameLst>
                                          <p:attrName>ppt_x</p:attrName>
                                        </p:attrNameLst>
                                      </p:cBhvr>
                                    </p:anim>
                                    <p:anim from="0" to="-1.0" calcmode="lin" valueType="num">
                                      <p:cBhvr>
                                        <p:cTn id="16" dur="200" decel="50000" autoRev="1" fill="hold">
                                          <p:stCondLst>
                                            <p:cond delay="600"/>
                                          </p:stCondLst>
                                        </p:cTn>
                                        <p:tgtEl>
                                          <p:spTgt spid="3">
                                            <p:txEl>
                                              <p:pRg st="1" end="1"/>
                                            </p:txEl>
                                          </p:spTgt>
                                        </p:tgtEl>
                                        <p:attrNameLst>
                                          <p:attrName>xshear</p:attrName>
                                        </p:attrNameLst>
                                      </p:cBhvr>
                                    </p:anim>
                                    <p:animScale>
                                      <p:cBhvr>
                                        <p:cTn id="17" dur="200" decel="100000" autoRev="1" fill="hold">
                                          <p:stCondLst>
                                            <p:cond delay="600"/>
                                          </p:stCondLst>
                                        </p:cTn>
                                        <p:tgtEl>
                                          <p:spTgt spid="3">
                                            <p:txEl>
                                              <p:pRg st="1" end="1"/>
                                            </p:txEl>
                                          </p:spTgt>
                                        </p:tgtEl>
                                      </p:cBhvr>
                                      <p:from x="100000" y="100000"/>
                                      <p:to x="80000" y="100000"/>
                                    </p:animScale>
                                    <p:anim by="(#ppt_h/3+#ppt_w*0.1)" calcmode="lin" valueType="num">
                                      <p:cBhvr additive="sum">
                                        <p:cTn id="18" dur="200" decel="100000" autoRev="1" fill="hold">
                                          <p:stCondLst>
                                            <p:cond delay="600"/>
                                          </p:stCondLst>
                                        </p:cTn>
                                        <p:tgtEl>
                                          <p:spTgt spid="3">
                                            <p:txEl>
                                              <p:pRg st="1" end="1"/>
                                            </p:txEl>
                                          </p:spTgt>
                                        </p:tgtEl>
                                        <p:attrNameLst>
                                          <p:attrName>ppt_x</p:attrName>
                                        </p:attrNameLst>
                                      </p:cBhvr>
                                    </p:anim>
                                  </p:childTnLst>
                                </p:cTn>
                              </p:par>
                              <p:par>
                                <p:cTn id="19" presetID="34" presetClass="entr" presetSubtype="0"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from="(-#ppt_w/2)" to="(#ppt_x)" calcmode="lin" valueType="num">
                                      <p:cBhvr>
                                        <p:cTn id="21" dur="600" fill="hold">
                                          <p:stCondLst>
                                            <p:cond delay="0"/>
                                          </p:stCondLst>
                                        </p:cTn>
                                        <p:tgtEl>
                                          <p:spTgt spid="3">
                                            <p:txEl>
                                              <p:pRg st="2" end="2"/>
                                            </p:txEl>
                                          </p:spTgt>
                                        </p:tgtEl>
                                        <p:attrNameLst>
                                          <p:attrName>ppt_x</p:attrName>
                                        </p:attrNameLst>
                                      </p:cBhvr>
                                    </p:anim>
                                    <p:anim from="0" to="-1.0" calcmode="lin" valueType="num">
                                      <p:cBhvr>
                                        <p:cTn id="22" dur="200" decel="50000" autoRev="1" fill="hold">
                                          <p:stCondLst>
                                            <p:cond delay="600"/>
                                          </p:stCondLst>
                                        </p:cTn>
                                        <p:tgtEl>
                                          <p:spTgt spid="3">
                                            <p:txEl>
                                              <p:pRg st="2" end="2"/>
                                            </p:txEl>
                                          </p:spTgt>
                                        </p:tgtEl>
                                        <p:attrNameLst>
                                          <p:attrName>xshear</p:attrName>
                                        </p:attrNameLst>
                                      </p:cBhvr>
                                    </p:anim>
                                    <p:animScale>
                                      <p:cBhvr>
                                        <p:cTn id="23" dur="200" decel="100000" autoRev="1" fill="hold">
                                          <p:stCondLst>
                                            <p:cond delay="600"/>
                                          </p:stCondLst>
                                        </p:cTn>
                                        <p:tgtEl>
                                          <p:spTgt spid="3">
                                            <p:txEl>
                                              <p:pRg st="2" end="2"/>
                                            </p:txEl>
                                          </p:spTgt>
                                        </p:tgtEl>
                                      </p:cBhvr>
                                      <p:from x="100000" y="100000"/>
                                      <p:to x="80000" y="100000"/>
                                    </p:animScale>
                                    <p:anim by="(#ppt_h/3+#ppt_w*0.1)" calcmode="lin" valueType="num">
                                      <p:cBhvr additive="sum">
                                        <p:cTn id="24" dur="200" decel="100000" autoRev="1" fill="hold">
                                          <p:stCondLst>
                                            <p:cond delay="600"/>
                                          </p:stCondLst>
                                        </p:cTn>
                                        <p:tgtEl>
                                          <p:spTgt spid="3">
                                            <p:txEl>
                                              <p:pRg st="2" end="2"/>
                                            </p:txEl>
                                          </p:spTgt>
                                        </p:tgtEl>
                                        <p:attrNameLst>
                                          <p:attrName>ppt_x</p:attrName>
                                        </p:attrNameLst>
                                      </p:cBhvr>
                                    </p:anim>
                                  </p:childTnLst>
                                </p:cTn>
                              </p:par>
                              <p:par>
                                <p:cTn id="25" presetID="34" presetClass="entr" presetSubtype="0"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from="(-#ppt_w/2)" to="(#ppt_x)" calcmode="lin" valueType="num">
                                      <p:cBhvr>
                                        <p:cTn id="27" dur="600" fill="hold">
                                          <p:stCondLst>
                                            <p:cond delay="0"/>
                                          </p:stCondLst>
                                        </p:cTn>
                                        <p:tgtEl>
                                          <p:spTgt spid="3">
                                            <p:txEl>
                                              <p:pRg st="3" end="3"/>
                                            </p:txEl>
                                          </p:spTgt>
                                        </p:tgtEl>
                                        <p:attrNameLst>
                                          <p:attrName>ppt_x</p:attrName>
                                        </p:attrNameLst>
                                      </p:cBhvr>
                                    </p:anim>
                                    <p:anim from="0" to="-1.0" calcmode="lin" valueType="num">
                                      <p:cBhvr>
                                        <p:cTn id="28" dur="200" decel="50000" autoRev="1" fill="hold">
                                          <p:stCondLst>
                                            <p:cond delay="600"/>
                                          </p:stCondLst>
                                        </p:cTn>
                                        <p:tgtEl>
                                          <p:spTgt spid="3">
                                            <p:txEl>
                                              <p:pRg st="3" end="3"/>
                                            </p:txEl>
                                          </p:spTgt>
                                        </p:tgtEl>
                                        <p:attrNameLst>
                                          <p:attrName>xshear</p:attrName>
                                        </p:attrNameLst>
                                      </p:cBhvr>
                                    </p:anim>
                                    <p:animScale>
                                      <p:cBhvr>
                                        <p:cTn id="29" dur="200" decel="100000" autoRev="1" fill="hold">
                                          <p:stCondLst>
                                            <p:cond delay="600"/>
                                          </p:stCondLst>
                                        </p:cTn>
                                        <p:tgtEl>
                                          <p:spTgt spid="3">
                                            <p:txEl>
                                              <p:pRg st="3" end="3"/>
                                            </p:txEl>
                                          </p:spTgt>
                                        </p:tgtEl>
                                      </p:cBhvr>
                                      <p:from x="100000" y="100000"/>
                                      <p:to x="80000" y="100000"/>
                                    </p:animScale>
                                    <p:anim by="(#ppt_h/3+#ppt_w*0.1)" calcmode="lin" valueType="num">
                                      <p:cBhvr additive="sum">
                                        <p:cTn id="30" dur="200" decel="100000" autoRev="1" fill="hold">
                                          <p:stCondLst>
                                            <p:cond delay="600"/>
                                          </p:stCondLst>
                                        </p:cTn>
                                        <p:tgtEl>
                                          <p:spTgt spid="3">
                                            <p:txEl>
                                              <p:pRg st="3" end="3"/>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Harassment/Bullying</a:t>
            </a:r>
            <a:endParaRPr lang="en-US" dirty="0"/>
          </a:p>
        </p:txBody>
      </p:sp>
      <p:sp>
        <p:nvSpPr>
          <p:cNvPr id="3" name="Content Placeholder 2"/>
          <p:cNvSpPr>
            <a:spLocks noGrp="1"/>
          </p:cNvSpPr>
          <p:nvPr>
            <p:ph idx="1"/>
          </p:nvPr>
        </p:nvSpPr>
        <p:spPr/>
        <p:txBody>
          <a:bodyPr/>
          <a:lstStyle/>
          <a:p>
            <a:pPr>
              <a:defRPr/>
            </a:pPr>
            <a:r>
              <a:rPr lang="en-US" dirty="0" smtClean="0"/>
              <a:t>Twin Duties:</a:t>
            </a:r>
          </a:p>
          <a:p>
            <a:pPr lvl="1">
              <a:defRPr/>
            </a:pPr>
            <a:r>
              <a:rPr lang="en-US" dirty="0" smtClean="0"/>
              <a:t>Promptly investigate</a:t>
            </a:r>
          </a:p>
          <a:p>
            <a:pPr lvl="1">
              <a:defRPr/>
            </a:pPr>
            <a:r>
              <a:rPr lang="en-US" dirty="0" smtClean="0"/>
              <a:t>Prompt action reasonably calculated to end unlawful conduct</a:t>
            </a:r>
          </a:p>
          <a:p>
            <a:pPr>
              <a:defRPr/>
            </a:pPr>
            <a:endParaRPr lang="en-US" dirty="0"/>
          </a:p>
        </p:txBody>
      </p:sp>
      <p:sp>
        <p:nvSpPr>
          <p:cNvPr id="4" name="Date Placeholder 3"/>
          <p:cNvSpPr>
            <a:spLocks noGrp="1"/>
          </p:cNvSpPr>
          <p:nvPr>
            <p:ph type="dt" sz="quarter" idx="10"/>
          </p:nvPr>
        </p:nvSpPr>
        <p:spPr/>
        <p:txBody>
          <a:bodyPr/>
          <a:lstStyle/>
          <a:p>
            <a:pPr>
              <a:defRPr/>
            </a:pPr>
            <a:fld id="{126E1BD8-E6DF-4360-8BD2-E60D8415F2C2}"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Harassment/Bullying</a:t>
            </a:r>
            <a:endParaRPr lang="en-US" dirty="0"/>
          </a:p>
        </p:txBody>
      </p:sp>
      <p:sp>
        <p:nvSpPr>
          <p:cNvPr id="3" name="Content Placeholder 2"/>
          <p:cNvSpPr>
            <a:spLocks noGrp="1"/>
          </p:cNvSpPr>
          <p:nvPr>
            <p:ph idx="1"/>
          </p:nvPr>
        </p:nvSpPr>
        <p:spPr/>
        <p:txBody>
          <a:bodyPr/>
          <a:lstStyle/>
          <a:p>
            <a:pPr>
              <a:defRPr/>
            </a:pPr>
            <a:r>
              <a:rPr lang="en-US" dirty="0" smtClean="0"/>
              <a:t>Investigation must be prompt</a:t>
            </a:r>
          </a:p>
          <a:p>
            <a:pPr>
              <a:defRPr/>
            </a:pPr>
            <a:r>
              <a:rPr lang="en-US" dirty="0" smtClean="0"/>
              <a:t>Investigation must be performed by someone who is properly trained</a:t>
            </a:r>
          </a:p>
          <a:p>
            <a:pPr lvl="1">
              <a:defRPr/>
            </a:pPr>
            <a:r>
              <a:rPr lang="en-US" dirty="0" smtClean="0"/>
              <a:t>Recommend that counsel perform investigation</a:t>
            </a:r>
          </a:p>
          <a:p>
            <a:pPr>
              <a:defRPr/>
            </a:pPr>
            <a:r>
              <a:rPr lang="en-US" dirty="0" smtClean="0"/>
              <a:t>Anonymous complaints</a:t>
            </a:r>
          </a:p>
          <a:p>
            <a:pPr>
              <a:defRPr/>
            </a:pPr>
            <a:r>
              <a:rPr lang="en-US" dirty="0" smtClean="0"/>
              <a:t>Uncooperative witnesses</a:t>
            </a:r>
          </a:p>
        </p:txBody>
      </p:sp>
      <p:sp>
        <p:nvSpPr>
          <p:cNvPr id="4" name="Date Placeholder 3"/>
          <p:cNvSpPr>
            <a:spLocks noGrp="1"/>
          </p:cNvSpPr>
          <p:nvPr>
            <p:ph type="dt" sz="quarter" idx="10"/>
          </p:nvPr>
        </p:nvSpPr>
        <p:spPr/>
        <p:txBody>
          <a:bodyPr/>
          <a:lstStyle/>
          <a:p>
            <a:pPr>
              <a:defRPr/>
            </a:pPr>
            <a:fld id="{126E1BD8-E6DF-4360-8BD2-E60D8415F2C2}"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20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Harassment/Bullying</a:t>
            </a:r>
            <a:endParaRPr lang="en-US" dirty="0"/>
          </a:p>
        </p:txBody>
      </p:sp>
      <p:sp>
        <p:nvSpPr>
          <p:cNvPr id="3" name="Content Placeholder 2"/>
          <p:cNvSpPr>
            <a:spLocks noGrp="1"/>
          </p:cNvSpPr>
          <p:nvPr>
            <p:ph idx="1"/>
          </p:nvPr>
        </p:nvSpPr>
        <p:spPr/>
        <p:txBody>
          <a:bodyPr/>
          <a:lstStyle/>
          <a:p>
            <a:pPr>
              <a:defRPr/>
            </a:pPr>
            <a:r>
              <a:rPr lang="en-US" dirty="0" smtClean="0"/>
              <a:t>Do not make promises that you cannot keep</a:t>
            </a:r>
          </a:p>
          <a:p>
            <a:pPr lvl="1">
              <a:defRPr/>
            </a:pPr>
            <a:r>
              <a:rPr lang="en-US" dirty="0" smtClean="0"/>
              <a:t>Confidentiality</a:t>
            </a:r>
          </a:p>
          <a:p>
            <a:pPr>
              <a:defRPr/>
            </a:pPr>
            <a:r>
              <a:rPr lang="en-US" dirty="0" smtClean="0"/>
              <a:t>Follow-up very important</a:t>
            </a:r>
          </a:p>
          <a:p>
            <a:pPr>
              <a:defRPr/>
            </a:pPr>
            <a:endParaRPr lang="en-US" dirty="0"/>
          </a:p>
        </p:txBody>
      </p:sp>
      <p:sp>
        <p:nvSpPr>
          <p:cNvPr id="4" name="Date Placeholder 3"/>
          <p:cNvSpPr>
            <a:spLocks noGrp="1"/>
          </p:cNvSpPr>
          <p:nvPr>
            <p:ph type="dt" sz="quarter" idx="10"/>
          </p:nvPr>
        </p:nvSpPr>
        <p:spPr/>
        <p:txBody>
          <a:bodyPr/>
          <a:lstStyle/>
          <a:p>
            <a:pPr>
              <a:defRPr/>
            </a:pPr>
            <a:fld id="{126E1BD8-E6DF-4360-8BD2-E60D8415F2C2}"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lgn="ctr">
              <a:buFontTx/>
              <a:buNone/>
              <a:defRPr/>
            </a:pPr>
            <a:endParaRPr lang="en-US" dirty="0" smtClean="0"/>
          </a:p>
          <a:p>
            <a:pPr algn="ctr">
              <a:buFontTx/>
              <a:buNone/>
              <a:defRPr/>
            </a:pPr>
            <a:endParaRPr lang="en-US" dirty="0" smtClean="0"/>
          </a:p>
          <a:p>
            <a:pPr algn="ctr">
              <a:buFontTx/>
              <a:buNone/>
              <a:defRPr/>
            </a:pPr>
            <a:r>
              <a:rPr lang="en-US" sz="4800" u="sng" dirty="0" smtClean="0"/>
              <a:t>THE END</a:t>
            </a:r>
            <a:endParaRPr lang="en-US" sz="4800" u="sng" dirty="0"/>
          </a:p>
        </p:txBody>
      </p:sp>
      <p:sp>
        <p:nvSpPr>
          <p:cNvPr id="4" name="Date Placeholder 3"/>
          <p:cNvSpPr>
            <a:spLocks noGrp="1"/>
          </p:cNvSpPr>
          <p:nvPr>
            <p:ph type="dt" sz="quarter" idx="10"/>
          </p:nvPr>
        </p:nvSpPr>
        <p:spPr/>
        <p:txBody>
          <a:bodyPr/>
          <a:lstStyle/>
          <a:p>
            <a:pPr>
              <a:defRPr/>
            </a:pPr>
            <a:fld id="{E7256D31-4421-424A-BAA4-A8BD017405E6}"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200" dirty="0" smtClean="0"/>
              <a:t>Americans with Disabilities Act—Triggers for the “Interactive Process” and FMLA Leave</a:t>
            </a:r>
            <a:endParaRPr lang="en-US" sz="3200" dirty="0"/>
          </a:p>
        </p:txBody>
      </p:sp>
      <p:sp>
        <p:nvSpPr>
          <p:cNvPr id="3" name="Content Placeholder 2"/>
          <p:cNvSpPr>
            <a:spLocks noGrp="1"/>
          </p:cNvSpPr>
          <p:nvPr>
            <p:ph idx="1"/>
          </p:nvPr>
        </p:nvSpPr>
        <p:spPr/>
        <p:txBody>
          <a:bodyPr/>
          <a:lstStyle/>
          <a:p>
            <a:pPr>
              <a:defRPr/>
            </a:pPr>
            <a:r>
              <a:rPr lang="en-US" sz="2400" dirty="0" smtClean="0"/>
              <a:t>Court found that the employee’s act of telling her supervisors about her anemic condition and stating that it was causing her to be late to work on multiple occasions may have been sufficient to put the employer on notice of the employee’s need for accommodation.  </a:t>
            </a:r>
          </a:p>
          <a:p>
            <a:pPr>
              <a:defRPr/>
            </a:pPr>
            <a:r>
              <a:rPr lang="en-US" sz="2400" dirty="0" smtClean="0"/>
              <a:t>No need for employee to request a specific accommodation</a:t>
            </a:r>
          </a:p>
          <a:p>
            <a:pPr>
              <a:defRPr/>
            </a:pPr>
            <a:r>
              <a:rPr lang="en-US" sz="2400" dirty="0" smtClean="0"/>
              <a:t>No need to specifically reference FMLA to trigger notice duty </a:t>
            </a:r>
          </a:p>
          <a:p>
            <a:pPr>
              <a:defRPr/>
            </a:pPr>
            <a:endParaRPr lang="en-US" dirty="0"/>
          </a:p>
        </p:txBody>
      </p:sp>
      <p:sp>
        <p:nvSpPr>
          <p:cNvPr id="4" name="Date Placeholder 3"/>
          <p:cNvSpPr>
            <a:spLocks noGrp="1"/>
          </p:cNvSpPr>
          <p:nvPr>
            <p:ph type="dt" sz="quarter" idx="10"/>
          </p:nvPr>
        </p:nvSpPr>
        <p:spPr/>
        <p:txBody>
          <a:bodyPr/>
          <a:lstStyle/>
          <a:p>
            <a:pPr>
              <a:defRPr/>
            </a:pPr>
            <a:fld id="{27D591AD-4B1A-4CB0-84FB-93520BE87A4B}"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The Basic Concepts</a:t>
            </a:r>
            <a:endParaRPr lang="en-US" dirty="0"/>
          </a:p>
        </p:txBody>
      </p:sp>
      <p:sp>
        <p:nvSpPr>
          <p:cNvPr id="3" name="Content Placeholder 2"/>
          <p:cNvSpPr>
            <a:spLocks noGrp="1"/>
          </p:cNvSpPr>
          <p:nvPr>
            <p:ph idx="1"/>
          </p:nvPr>
        </p:nvSpPr>
        <p:spPr/>
        <p:txBody>
          <a:bodyPr/>
          <a:lstStyle/>
          <a:p>
            <a:pPr>
              <a:defRPr/>
            </a:pPr>
            <a:r>
              <a:rPr lang="en-US" sz="3600" dirty="0" smtClean="0"/>
              <a:t>Prohibits Discrimination, Retaliation, and Harassment</a:t>
            </a:r>
          </a:p>
          <a:p>
            <a:pPr>
              <a:defRPr/>
            </a:pPr>
            <a:r>
              <a:rPr lang="en-US" sz="3600" dirty="0" smtClean="0"/>
              <a:t>Mandates Appointment of Section 504 Coordinator</a:t>
            </a:r>
          </a:p>
          <a:p>
            <a:pPr>
              <a:defRPr/>
            </a:pPr>
            <a:r>
              <a:rPr lang="en-US" sz="3600" dirty="0" smtClean="0"/>
              <a:t>Mandates Grievance Process</a:t>
            </a:r>
          </a:p>
          <a:p>
            <a:pPr>
              <a:defRPr/>
            </a:pPr>
            <a:r>
              <a:rPr lang="en-US" sz="3600" dirty="0" smtClean="0"/>
              <a:t>Mandates Evaluations</a:t>
            </a:r>
          </a:p>
          <a:p>
            <a:pPr>
              <a:defRPr/>
            </a:pPr>
            <a:r>
              <a:rPr lang="en-US" sz="3600" dirty="0" smtClean="0"/>
              <a:t>Mandates Placement/Services</a:t>
            </a:r>
          </a:p>
          <a:p>
            <a:pPr>
              <a:buFontTx/>
              <a:buNone/>
              <a:defRPr/>
            </a:pPr>
            <a:endParaRPr lang="en-US" dirty="0"/>
          </a:p>
        </p:txBody>
      </p:sp>
      <p:sp>
        <p:nvSpPr>
          <p:cNvPr id="4" name="Date Placeholder 3"/>
          <p:cNvSpPr>
            <a:spLocks noGrp="1"/>
          </p:cNvSpPr>
          <p:nvPr>
            <p:ph type="dt" sz="quarter" idx="10"/>
          </p:nvPr>
        </p:nvSpPr>
        <p:spPr/>
        <p:txBody>
          <a:bodyPr/>
          <a:lstStyle/>
          <a:p>
            <a:pPr>
              <a:defRPr/>
            </a:pPr>
            <a:fld id="{7991F4DB-AA8E-4150-8069-998B830BA51B}" type="datetime1">
              <a:rPr lang="en-US" smtClean="0"/>
              <a:pPr>
                <a:defRPr/>
              </a:pPr>
              <a:t>11/6/2012</a:t>
            </a:fld>
            <a:endParaRPr lang="en-US" dirty="0"/>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6"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3">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 calcmode="lin" valueType="num">
                                      <p:cBhvr>
                                        <p:cTn id="55"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8"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The Basic Concepts:</a:t>
            </a:r>
            <a:endParaRPr lang="en-US" dirty="0"/>
          </a:p>
        </p:txBody>
      </p:sp>
      <p:sp>
        <p:nvSpPr>
          <p:cNvPr id="3" name="Content Placeholder 2"/>
          <p:cNvSpPr>
            <a:spLocks noGrp="1"/>
          </p:cNvSpPr>
          <p:nvPr>
            <p:ph idx="1"/>
          </p:nvPr>
        </p:nvSpPr>
        <p:spPr/>
        <p:txBody>
          <a:bodyPr/>
          <a:lstStyle/>
          <a:p>
            <a:pPr>
              <a:defRPr/>
            </a:pPr>
            <a:r>
              <a:rPr lang="en-US" sz="2800" dirty="0" smtClean="0"/>
              <a:t>Mandates FAPE</a:t>
            </a:r>
          </a:p>
          <a:p>
            <a:pPr>
              <a:defRPr/>
            </a:pPr>
            <a:r>
              <a:rPr lang="en-US" sz="2800" dirty="0" smtClean="0"/>
              <a:t>Mandates Procedural Safeguards</a:t>
            </a:r>
          </a:p>
          <a:p>
            <a:pPr>
              <a:defRPr/>
            </a:pPr>
            <a:r>
              <a:rPr lang="en-US" sz="2800" dirty="0" smtClean="0"/>
              <a:t>Mandates location of and notification (like child find)</a:t>
            </a:r>
          </a:p>
          <a:p>
            <a:pPr>
              <a:defRPr/>
            </a:pPr>
            <a:r>
              <a:rPr lang="en-US" sz="2800" dirty="0" smtClean="0"/>
              <a:t>Mandates Certain Transportation</a:t>
            </a:r>
          </a:p>
          <a:p>
            <a:pPr>
              <a:defRPr/>
            </a:pPr>
            <a:r>
              <a:rPr lang="en-US" sz="2800" dirty="0" smtClean="0"/>
              <a:t>Mandates Certain Residential Placement</a:t>
            </a:r>
          </a:p>
          <a:p>
            <a:pPr>
              <a:defRPr/>
            </a:pPr>
            <a:r>
              <a:rPr lang="en-US" sz="2800" dirty="0" smtClean="0"/>
              <a:t>Mandates Mainstreaming</a:t>
            </a:r>
          </a:p>
          <a:p>
            <a:pPr>
              <a:defRPr/>
            </a:pPr>
            <a:r>
              <a:rPr lang="en-US" sz="2800" dirty="0" smtClean="0"/>
              <a:t>Mandates Comparable Facilities</a:t>
            </a:r>
            <a:endParaRPr lang="en-US" sz="2800" dirty="0"/>
          </a:p>
        </p:txBody>
      </p:sp>
      <p:sp>
        <p:nvSpPr>
          <p:cNvPr id="4" name="Date Placeholder 3"/>
          <p:cNvSpPr>
            <a:spLocks noGrp="1"/>
          </p:cNvSpPr>
          <p:nvPr>
            <p:ph type="dt" sz="quarter" idx="10"/>
          </p:nvPr>
        </p:nvSpPr>
        <p:spPr/>
        <p:txBody>
          <a:bodyPr/>
          <a:lstStyle/>
          <a:p>
            <a:pPr>
              <a:defRPr/>
            </a:pPr>
            <a:fld id="{7991F4DB-AA8E-4150-8069-998B830BA51B}"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3" fill="hold">
                      <p:stCondLst>
                        <p:cond delay="indefinite"/>
                      </p:stCondLst>
                      <p:childTnLst>
                        <p:par>
                          <p:cTn id="44" fill="hold">
                            <p:stCondLst>
                              <p:cond delay="0"/>
                            </p:stCondLst>
                            <p:childTnLst>
                              <p:par>
                                <p:cTn id="45" presetID="15"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3">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1" fill="hold">
                      <p:stCondLst>
                        <p:cond delay="indefinite"/>
                      </p:stCondLst>
                      <p:childTnLst>
                        <p:par>
                          <p:cTn id="52" fill="hold">
                            <p:stCondLst>
                              <p:cond delay="0"/>
                            </p:stCondLst>
                            <p:childTnLst>
                              <p:par>
                                <p:cTn id="53" presetID="15"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58" dur="1000" fill="hold"/>
                                        <p:tgtEl>
                                          <p:spTgt spid="3">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“Yikes”  Andy Faust, 2012</a:t>
            </a:r>
            <a:endParaRPr lang="en-US" dirty="0"/>
          </a:p>
        </p:txBody>
      </p:sp>
      <p:sp>
        <p:nvSpPr>
          <p:cNvPr id="3" name="Content Placeholder 2"/>
          <p:cNvSpPr>
            <a:spLocks noGrp="1"/>
          </p:cNvSpPr>
          <p:nvPr>
            <p:ph idx="1"/>
          </p:nvPr>
        </p:nvSpPr>
        <p:spPr/>
        <p:txBody>
          <a:bodyPr/>
          <a:lstStyle/>
          <a:p>
            <a:pPr>
              <a:defRPr/>
            </a:pPr>
            <a:r>
              <a:rPr lang="en-US" i="1" dirty="0" smtClean="0"/>
              <a:t>C.W. vs. Capistrano Unified School District</a:t>
            </a:r>
            <a:r>
              <a:rPr lang="en-US" dirty="0" smtClean="0"/>
              <a:t>, 58 IDELR 36 (C.D. Cal. Dec. 28, 2011)</a:t>
            </a:r>
          </a:p>
          <a:p>
            <a:pPr>
              <a:defRPr/>
            </a:pPr>
            <a:r>
              <a:rPr lang="en-US" dirty="0" smtClean="0"/>
              <a:t>Court allowed Section 504 discrimination claims based on letter from District’s lawyer putting parent and parent’s counsel on “notice” that District would seek sanctions if appeal was filed</a:t>
            </a:r>
            <a:endParaRPr lang="en-US" dirty="0"/>
          </a:p>
        </p:txBody>
      </p:sp>
      <p:sp>
        <p:nvSpPr>
          <p:cNvPr id="4" name="Date Placeholder 3"/>
          <p:cNvSpPr>
            <a:spLocks noGrp="1"/>
          </p:cNvSpPr>
          <p:nvPr>
            <p:ph type="dt" sz="quarter" idx="10"/>
          </p:nvPr>
        </p:nvSpPr>
        <p:spPr/>
        <p:txBody>
          <a:bodyPr/>
          <a:lstStyle/>
          <a:p>
            <a:pPr>
              <a:defRPr/>
            </a:pPr>
            <a:fld id="{7991F4DB-AA8E-4150-8069-998B830BA51B}"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Prohibited Discrimination:</a:t>
            </a:r>
            <a:endParaRPr lang="en-US" dirty="0"/>
          </a:p>
        </p:txBody>
      </p:sp>
      <p:sp>
        <p:nvSpPr>
          <p:cNvPr id="3" name="Content Placeholder 2"/>
          <p:cNvSpPr>
            <a:spLocks noGrp="1"/>
          </p:cNvSpPr>
          <p:nvPr>
            <p:ph idx="1"/>
          </p:nvPr>
        </p:nvSpPr>
        <p:spPr/>
        <p:txBody>
          <a:bodyPr/>
          <a:lstStyle/>
          <a:p>
            <a:pPr>
              <a:defRPr/>
            </a:pPr>
            <a:r>
              <a:rPr lang="en-US" dirty="0" smtClean="0"/>
              <a:t>No otherwise qualified disabled students shall, on the basis of the disability:</a:t>
            </a:r>
          </a:p>
          <a:p>
            <a:pPr marL="514350" indent="-514350">
              <a:buFont typeface="+mj-lt"/>
              <a:buAutoNum type="arabicPeriod"/>
              <a:defRPr/>
            </a:pPr>
            <a:r>
              <a:rPr lang="en-US" dirty="0" smtClean="0"/>
              <a:t>Be excluded from participation in;</a:t>
            </a:r>
          </a:p>
          <a:p>
            <a:pPr marL="514350" indent="-514350">
              <a:buFont typeface="+mj-lt"/>
              <a:buAutoNum type="arabicPeriod"/>
              <a:defRPr/>
            </a:pPr>
            <a:r>
              <a:rPr lang="en-US" dirty="0" smtClean="0"/>
              <a:t>Be denied the benefits of;</a:t>
            </a:r>
          </a:p>
          <a:p>
            <a:pPr marL="514350" indent="-514350">
              <a:buFont typeface="+mj-lt"/>
              <a:buAutoNum type="arabicPeriod"/>
              <a:defRPr/>
            </a:pPr>
            <a:r>
              <a:rPr lang="en-US" dirty="0" smtClean="0"/>
              <a:t>Or otherwise be subjected to discrimination </a:t>
            </a:r>
          </a:p>
          <a:p>
            <a:pPr marL="514350" indent="-514350">
              <a:buFont typeface="+mj-lt"/>
              <a:buAutoNum type="arabicPeriod"/>
              <a:defRPr/>
            </a:pPr>
            <a:r>
              <a:rPr lang="en-US" dirty="0" smtClean="0"/>
              <a:t>Under any program or activity of the district</a:t>
            </a:r>
            <a:endParaRPr lang="en-US" dirty="0"/>
          </a:p>
        </p:txBody>
      </p:sp>
      <p:sp>
        <p:nvSpPr>
          <p:cNvPr id="4" name="Date Placeholder 3"/>
          <p:cNvSpPr>
            <a:spLocks noGrp="1"/>
          </p:cNvSpPr>
          <p:nvPr>
            <p:ph type="dt" sz="quarter" idx="10"/>
          </p:nvPr>
        </p:nvSpPr>
        <p:spPr/>
        <p:txBody>
          <a:bodyPr/>
          <a:lstStyle/>
          <a:p>
            <a:pPr>
              <a:defRPr/>
            </a:pPr>
            <a:fld id="{7991F4DB-AA8E-4150-8069-998B830BA51B}"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3">
                                            <p:txEl>
                                              <p:pRg st="1" end="1"/>
                                            </p:txEl>
                                          </p:spTgt>
                                        </p:tgtEl>
                                        <p:attrNameLst>
                                          <p:attrName>ppt_x</p:attrName>
                                        </p:attrNameLst>
                                      </p:cBhvr>
                                    </p:anim>
                                    <p:anim from="0" to="-1.0" calcmode="lin" valueType="num">
                                      <p:cBhvr>
                                        <p:cTn id="16" dur="200" decel="50000" autoRev="1" fill="hold">
                                          <p:stCondLst>
                                            <p:cond delay="600"/>
                                          </p:stCondLst>
                                        </p:cTn>
                                        <p:tgtEl>
                                          <p:spTgt spid="3">
                                            <p:txEl>
                                              <p:pRg st="1" end="1"/>
                                            </p:txEl>
                                          </p:spTgt>
                                        </p:tgtEl>
                                        <p:attrNameLst>
                                          <p:attrName>xshear</p:attrName>
                                        </p:attrNameLst>
                                      </p:cBhvr>
                                    </p:anim>
                                    <p:animScale>
                                      <p:cBhvr>
                                        <p:cTn id="17" dur="200" decel="100000" autoRev="1" fill="hold">
                                          <p:stCondLst>
                                            <p:cond delay="600"/>
                                          </p:stCondLst>
                                        </p:cTn>
                                        <p:tgtEl>
                                          <p:spTgt spid="3">
                                            <p:txEl>
                                              <p:pRg st="1" end="1"/>
                                            </p:txEl>
                                          </p:spTgt>
                                        </p:tgtEl>
                                      </p:cBhvr>
                                      <p:from x="100000" y="100000"/>
                                      <p:to x="80000" y="100000"/>
                                    </p:animScale>
                                    <p:anim by="(#ppt_h/3+#ppt_w*0.1)" calcmode="lin" valueType="num">
                                      <p:cBhvr additive="sum">
                                        <p:cTn id="18"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3">
                                            <p:txEl>
                                              <p:pRg st="2" end="2"/>
                                            </p:txEl>
                                          </p:spTgt>
                                        </p:tgtEl>
                                        <p:attrNameLst>
                                          <p:attrName>ppt_x</p:attrName>
                                        </p:attrNameLst>
                                      </p:cBhvr>
                                    </p:anim>
                                    <p:anim from="0" to="-1.0" calcmode="lin" valueType="num">
                                      <p:cBhvr>
                                        <p:cTn id="24" dur="200" decel="50000" autoRev="1" fill="hold">
                                          <p:stCondLst>
                                            <p:cond delay="600"/>
                                          </p:stCondLst>
                                        </p:cTn>
                                        <p:tgtEl>
                                          <p:spTgt spid="3">
                                            <p:txEl>
                                              <p:pRg st="2" end="2"/>
                                            </p:txEl>
                                          </p:spTgt>
                                        </p:tgtEl>
                                        <p:attrNameLst>
                                          <p:attrName>xshear</p:attrName>
                                        </p:attrNameLst>
                                      </p:cBhvr>
                                    </p:anim>
                                    <p:animScale>
                                      <p:cBhvr>
                                        <p:cTn id="25" dur="200" decel="100000" autoRev="1" fill="hold">
                                          <p:stCondLst>
                                            <p:cond delay="600"/>
                                          </p:stCondLst>
                                        </p:cTn>
                                        <p:tgtEl>
                                          <p:spTgt spid="3">
                                            <p:txEl>
                                              <p:pRg st="2" end="2"/>
                                            </p:txEl>
                                          </p:spTgt>
                                        </p:tgtEl>
                                      </p:cBhvr>
                                      <p:from x="100000" y="100000"/>
                                      <p:to x="80000" y="100000"/>
                                    </p:animScale>
                                    <p:anim by="(#ppt_h/3+#ppt_w*0.1)" calcmode="lin" valueType="num">
                                      <p:cBhvr additive="sum">
                                        <p:cTn id="26" dur="200" decel="100000" autoRev="1" fill="hold">
                                          <p:stCondLst>
                                            <p:cond delay="600"/>
                                          </p:stCondLst>
                                        </p:cTn>
                                        <p:tgtEl>
                                          <p:spTgt spid="3">
                                            <p:txEl>
                                              <p:pRg st="2" end="2"/>
                                            </p:txEl>
                                          </p:spTgt>
                                        </p:tgtEl>
                                        <p:attrNameLst>
                                          <p:attrName>ppt_x</p:attrName>
                                        </p:attrNameLst>
                                      </p:cBhvr>
                                    </p:anim>
                                  </p:childTnLst>
                                </p:cTn>
                              </p:par>
                            </p:childTnLst>
                          </p:cTn>
                        </p:par>
                      </p:childTnLst>
                    </p:cTn>
                  </p:par>
                  <p:par>
                    <p:cTn id="27" fill="hold">
                      <p:stCondLst>
                        <p:cond delay="indefinite"/>
                      </p:stCondLst>
                      <p:childTnLst>
                        <p:par>
                          <p:cTn id="28" fill="hold">
                            <p:stCondLst>
                              <p:cond delay="0"/>
                            </p:stCondLst>
                            <p:childTnLst>
                              <p:par>
                                <p:cTn id="29" presetID="34"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from="(-#ppt_w/2)" to="(#ppt_x)" calcmode="lin" valueType="num">
                                      <p:cBhvr>
                                        <p:cTn id="31" dur="600" fill="hold">
                                          <p:stCondLst>
                                            <p:cond delay="0"/>
                                          </p:stCondLst>
                                        </p:cTn>
                                        <p:tgtEl>
                                          <p:spTgt spid="3">
                                            <p:txEl>
                                              <p:pRg st="3" end="3"/>
                                            </p:txEl>
                                          </p:spTgt>
                                        </p:tgtEl>
                                        <p:attrNameLst>
                                          <p:attrName>ppt_x</p:attrName>
                                        </p:attrNameLst>
                                      </p:cBhvr>
                                    </p:anim>
                                    <p:anim from="0" to="-1.0" calcmode="lin" valueType="num">
                                      <p:cBhvr>
                                        <p:cTn id="32" dur="200" decel="50000" autoRev="1" fill="hold">
                                          <p:stCondLst>
                                            <p:cond delay="600"/>
                                          </p:stCondLst>
                                        </p:cTn>
                                        <p:tgtEl>
                                          <p:spTgt spid="3">
                                            <p:txEl>
                                              <p:pRg st="3" end="3"/>
                                            </p:txEl>
                                          </p:spTgt>
                                        </p:tgtEl>
                                        <p:attrNameLst>
                                          <p:attrName>xshear</p:attrName>
                                        </p:attrNameLst>
                                      </p:cBhvr>
                                    </p:anim>
                                    <p:animScale>
                                      <p:cBhvr>
                                        <p:cTn id="33" dur="200" decel="100000" autoRev="1" fill="hold">
                                          <p:stCondLst>
                                            <p:cond delay="600"/>
                                          </p:stCondLst>
                                        </p:cTn>
                                        <p:tgtEl>
                                          <p:spTgt spid="3">
                                            <p:txEl>
                                              <p:pRg st="3" end="3"/>
                                            </p:txEl>
                                          </p:spTgt>
                                        </p:tgtEl>
                                      </p:cBhvr>
                                      <p:from x="100000" y="100000"/>
                                      <p:to x="80000" y="100000"/>
                                    </p:animScale>
                                    <p:anim by="(#ppt_h/3+#ppt_w*0.1)" calcmode="lin" valueType="num">
                                      <p:cBhvr additive="sum">
                                        <p:cTn id="34" dur="200" decel="100000" autoRev="1" fill="hold">
                                          <p:stCondLst>
                                            <p:cond delay="600"/>
                                          </p:stCondLst>
                                        </p:cTn>
                                        <p:tgtEl>
                                          <p:spTgt spid="3">
                                            <p:txEl>
                                              <p:pRg st="3" end="3"/>
                                            </p:txEl>
                                          </p:spTgt>
                                        </p:tgtEl>
                                        <p:attrNameLst>
                                          <p:attrName>ppt_x</p:attrName>
                                        </p:attrNameLst>
                                      </p:cBhvr>
                                    </p:anim>
                                  </p:childTnLst>
                                </p:cTn>
                              </p:par>
                            </p:childTnLst>
                          </p:cTn>
                        </p:par>
                      </p:childTnLst>
                    </p:cTn>
                  </p:par>
                  <p:par>
                    <p:cTn id="35" fill="hold">
                      <p:stCondLst>
                        <p:cond delay="indefinite"/>
                      </p:stCondLst>
                      <p:childTnLst>
                        <p:par>
                          <p:cTn id="36" fill="hold">
                            <p:stCondLst>
                              <p:cond delay="0"/>
                            </p:stCondLst>
                            <p:childTnLst>
                              <p:par>
                                <p:cTn id="37" presetID="34"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from="(-#ppt_w/2)" to="(#ppt_x)" calcmode="lin" valueType="num">
                                      <p:cBhvr>
                                        <p:cTn id="39" dur="600" fill="hold">
                                          <p:stCondLst>
                                            <p:cond delay="0"/>
                                          </p:stCondLst>
                                        </p:cTn>
                                        <p:tgtEl>
                                          <p:spTgt spid="3">
                                            <p:txEl>
                                              <p:pRg st="4" end="4"/>
                                            </p:txEl>
                                          </p:spTgt>
                                        </p:tgtEl>
                                        <p:attrNameLst>
                                          <p:attrName>ppt_x</p:attrName>
                                        </p:attrNameLst>
                                      </p:cBhvr>
                                    </p:anim>
                                    <p:anim from="0" to="-1.0" calcmode="lin" valueType="num">
                                      <p:cBhvr>
                                        <p:cTn id="40" dur="200" decel="50000" autoRev="1" fill="hold">
                                          <p:stCondLst>
                                            <p:cond delay="600"/>
                                          </p:stCondLst>
                                        </p:cTn>
                                        <p:tgtEl>
                                          <p:spTgt spid="3">
                                            <p:txEl>
                                              <p:pRg st="4" end="4"/>
                                            </p:txEl>
                                          </p:spTgt>
                                        </p:tgtEl>
                                        <p:attrNameLst>
                                          <p:attrName>xshear</p:attrName>
                                        </p:attrNameLst>
                                      </p:cBhvr>
                                    </p:anim>
                                    <p:animScale>
                                      <p:cBhvr>
                                        <p:cTn id="41" dur="200" decel="100000" autoRev="1" fill="hold">
                                          <p:stCondLst>
                                            <p:cond delay="600"/>
                                          </p:stCondLst>
                                        </p:cTn>
                                        <p:tgtEl>
                                          <p:spTgt spid="3">
                                            <p:txEl>
                                              <p:pRg st="4" end="4"/>
                                            </p:txEl>
                                          </p:spTgt>
                                        </p:tgtEl>
                                      </p:cBhvr>
                                      <p:from x="100000" y="100000"/>
                                      <p:to x="80000" y="100000"/>
                                    </p:animScale>
                                    <p:anim by="(#ppt_h/3+#ppt_w*0.1)" calcmode="lin" valueType="num">
                                      <p:cBhvr additive="sum">
                                        <p:cTn id="42" dur="200" decel="100000" autoRev="1" fill="hold">
                                          <p:stCondLst>
                                            <p:cond delay="600"/>
                                          </p:stCondLst>
                                        </p:cTn>
                                        <p:tgtEl>
                                          <p:spTgt spid="3">
                                            <p:txEl>
                                              <p:pRg st="4" end="4"/>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Prohibited Discrimination—What Does it Include?</a:t>
            </a:r>
            <a:endParaRPr lang="en-US" dirty="0"/>
          </a:p>
        </p:txBody>
      </p:sp>
      <p:sp>
        <p:nvSpPr>
          <p:cNvPr id="3" name="Content Placeholder 2"/>
          <p:cNvSpPr>
            <a:spLocks noGrp="1"/>
          </p:cNvSpPr>
          <p:nvPr>
            <p:ph idx="1"/>
          </p:nvPr>
        </p:nvSpPr>
        <p:spPr/>
        <p:txBody>
          <a:bodyPr/>
          <a:lstStyle/>
          <a:p>
            <a:pPr>
              <a:defRPr/>
            </a:pPr>
            <a:r>
              <a:rPr lang="en-US" dirty="0" smtClean="0"/>
              <a:t>May not deny disabled student opportunity to participate in or benefit from program</a:t>
            </a:r>
          </a:p>
          <a:p>
            <a:pPr>
              <a:defRPr/>
            </a:pPr>
            <a:r>
              <a:rPr lang="en-US" dirty="0" smtClean="0"/>
              <a:t>May not provide program that is not equal to what is offered to others</a:t>
            </a:r>
          </a:p>
          <a:p>
            <a:pPr>
              <a:defRPr/>
            </a:pPr>
            <a:r>
              <a:rPr lang="en-US" dirty="0" smtClean="0"/>
              <a:t>May not provide a program that is not as effective as is what is provided to others</a:t>
            </a:r>
          </a:p>
          <a:p>
            <a:pPr>
              <a:defRPr/>
            </a:pPr>
            <a:endParaRPr lang="en-US" dirty="0"/>
          </a:p>
        </p:txBody>
      </p:sp>
      <p:sp>
        <p:nvSpPr>
          <p:cNvPr id="4" name="Date Placeholder 3"/>
          <p:cNvSpPr>
            <a:spLocks noGrp="1"/>
          </p:cNvSpPr>
          <p:nvPr>
            <p:ph type="dt" sz="quarter" idx="10"/>
          </p:nvPr>
        </p:nvSpPr>
        <p:spPr/>
        <p:txBody>
          <a:bodyPr/>
          <a:lstStyle/>
          <a:p>
            <a:pPr>
              <a:defRPr/>
            </a:pPr>
            <a:fld id="{7991F4DB-AA8E-4150-8069-998B830BA51B}"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Prohibited Discrimination—What Does it Include?</a:t>
            </a:r>
            <a:endParaRPr lang="en-US" dirty="0"/>
          </a:p>
        </p:txBody>
      </p:sp>
      <p:sp>
        <p:nvSpPr>
          <p:cNvPr id="3" name="Content Placeholder 2"/>
          <p:cNvSpPr>
            <a:spLocks noGrp="1"/>
          </p:cNvSpPr>
          <p:nvPr>
            <p:ph idx="1"/>
          </p:nvPr>
        </p:nvSpPr>
        <p:spPr/>
        <p:txBody>
          <a:bodyPr/>
          <a:lstStyle/>
          <a:p>
            <a:pPr>
              <a:defRPr/>
            </a:pPr>
            <a:r>
              <a:rPr lang="en-US" sz="2800" dirty="0" smtClean="0"/>
              <a:t>May not provide different or separate aid, benefits, or services to disabled student unless such action is necessary to provide aids, benefits or services that are as effective as what is provided to others</a:t>
            </a:r>
          </a:p>
          <a:p>
            <a:pPr>
              <a:defRPr/>
            </a:pPr>
            <a:r>
              <a:rPr lang="en-US" sz="2800" dirty="0" smtClean="0"/>
              <a:t>May not provide significant assistance to any agency, organization, or person that discriminates</a:t>
            </a:r>
          </a:p>
          <a:p>
            <a:pPr lvl="1">
              <a:defRPr/>
            </a:pPr>
            <a:r>
              <a:rPr lang="en-US" sz="2400" dirty="0" smtClean="0"/>
              <a:t>Athletic clubs</a:t>
            </a:r>
            <a:endParaRPr lang="en-US" sz="2400" dirty="0"/>
          </a:p>
        </p:txBody>
      </p:sp>
      <p:sp>
        <p:nvSpPr>
          <p:cNvPr id="4" name="Date Placeholder 3"/>
          <p:cNvSpPr>
            <a:spLocks noGrp="1"/>
          </p:cNvSpPr>
          <p:nvPr>
            <p:ph type="dt" sz="quarter" idx="10"/>
          </p:nvPr>
        </p:nvSpPr>
        <p:spPr/>
        <p:txBody>
          <a:bodyPr/>
          <a:lstStyle/>
          <a:p>
            <a:pPr>
              <a:defRPr/>
            </a:pPr>
            <a:fld id="{7991F4DB-AA8E-4150-8069-998B830BA51B}"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Prohibited Discrimination—What Does it Include?</a:t>
            </a:r>
            <a:endParaRPr lang="en-US" dirty="0"/>
          </a:p>
        </p:txBody>
      </p:sp>
      <p:sp>
        <p:nvSpPr>
          <p:cNvPr id="3" name="Content Placeholder 2"/>
          <p:cNvSpPr>
            <a:spLocks noGrp="1"/>
          </p:cNvSpPr>
          <p:nvPr>
            <p:ph idx="1"/>
          </p:nvPr>
        </p:nvSpPr>
        <p:spPr/>
        <p:txBody>
          <a:bodyPr/>
          <a:lstStyle/>
          <a:p>
            <a:pPr>
              <a:defRPr/>
            </a:pPr>
            <a:r>
              <a:rPr lang="en-US" dirty="0" smtClean="0"/>
              <a:t>May not deny qualified disabled student the opportunity to participate as a member of planning or advisory boards</a:t>
            </a:r>
          </a:p>
          <a:p>
            <a:pPr>
              <a:defRPr/>
            </a:pPr>
            <a:r>
              <a:rPr lang="en-US" dirty="0" smtClean="0"/>
              <a:t>May not otherwise limit a qualified disabled student “in the enjoyment of any right, privilege, advantage, or opportunity enjoyed by others receiving an aid, benefit, or service.”</a:t>
            </a:r>
            <a:endParaRPr lang="en-US" dirty="0"/>
          </a:p>
        </p:txBody>
      </p:sp>
      <p:sp>
        <p:nvSpPr>
          <p:cNvPr id="4" name="Date Placeholder 3"/>
          <p:cNvSpPr>
            <a:spLocks noGrp="1"/>
          </p:cNvSpPr>
          <p:nvPr>
            <p:ph type="dt" sz="quarter" idx="10"/>
          </p:nvPr>
        </p:nvSpPr>
        <p:spPr/>
        <p:txBody>
          <a:bodyPr/>
          <a:lstStyle/>
          <a:p>
            <a:pPr>
              <a:defRPr/>
            </a:pPr>
            <a:fld id="{7991F4DB-AA8E-4150-8069-998B830BA51B}"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I’m Appalled—Should I Be?</a:t>
            </a:r>
            <a:endParaRPr lang="en-US" dirty="0"/>
          </a:p>
        </p:txBody>
      </p:sp>
      <p:sp>
        <p:nvSpPr>
          <p:cNvPr id="3" name="Content Placeholder 2"/>
          <p:cNvSpPr>
            <a:spLocks noGrp="1"/>
          </p:cNvSpPr>
          <p:nvPr>
            <p:ph idx="1"/>
          </p:nvPr>
        </p:nvSpPr>
        <p:spPr/>
        <p:txBody>
          <a:bodyPr/>
          <a:lstStyle/>
          <a:p>
            <a:pPr>
              <a:defRPr/>
            </a:pPr>
            <a:r>
              <a:rPr lang="en-US" sz="2400" dirty="0" smtClean="0"/>
              <a:t>“[C]</a:t>
            </a:r>
            <a:r>
              <a:rPr lang="en-US" sz="2400" dirty="0" err="1" smtClean="0"/>
              <a:t>onsider</a:t>
            </a:r>
            <a:r>
              <a:rPr lang="en-US" sz="2400" dirty="0" smtClean="0"/>
              <a:t> a student who has Attention-Deficit/Hyperactivity Disorder (ADHD) but is not receiving special education or related services, and is achieving good grades in academically rigorous classes. School districts should not assume that this student's academic success necessarily means that the student is not substantially limited in a major life activity and therefore is not a person with a disability. In passing the Amendments Act, the managers of the Senate bill rejected the assumption that an individual with a specific learning</a:t>
            </a:r>
            <a:endParaRPr lang="en-US" sz="2400" dirty="0"/>
          </a:p>
        </p:txBody>
      </p:sp>
      <p:sp>
        <p:nvSpPr>
          <p:cNvPr id="4" name="Date Placeholder 3"/>
          <p:cNvSpPr>
            <a:spLocks noGrp="1"/>
          </p:cNvSpPr>
          <p:nvPr>
            <p:ph type="dt" sz="quarter" idx="10"/>
          </p:nvPr>
        </p:nvSpPr>
        <p:spPr/>
        <p:txBody>
          <a:bodyPr/>
          <a:lstStyle/>
          <a:p>
            <a:pPr>
              <a:defRPr/>
            </a:pPr>
            <a:fld id="{FDE17694-644E-4067-98E1-9FA62E8B66D2}"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To Be “As Effective”:</a:t>
            </a:r>
            <a:endParaRPr lang="en-US" dirty="0"/>
          </a:p>
        </p:txBody>
      </p:sp>
      <p:sp>
        <p:nvSpPr>
          <p:cNvPr id="3" name="Content Placeholder 2"/>
          <p:cNvSpPr>
            <a:spLocks noGrp="1"/>
          </p:cNvSpPr>
          <p:nvPr>
            <p:ph idx="1"/>
          </p:nvPr>
        </p:nvSpPr>
        <p:spPr/>
        <p:txBody>
          <a:bodyPr/>
          <a:lstStyle/>
          <a:p>
            <a:pPr>
              <a:defRPr/>
            </a:pPr>
            <a:r>
              <a:rPr lang="en-US" sz="2700" dirty="0" smtClean="0"/>
              <a:t>“[A]ids, benefits, and services, to be equally effective, are not required to produce the identical result or level of achievement for handicapped and non-handicapped persons, but must afford handicapped persons equal opportunity to obtain the same result, to gain the same benefit, or to reach the same level of achievement, in the most integrated setting appropriate to the person's needs.” 34 CFR §104.4(b)(2).</a:t>
            </a:r>
            <a:endParaRPr lang="en-US" sz="2700" dirty="0"/>
          </a:p>
        </p:txBody>
      </p:sp>
      <p:sp>
        <p:nvSpPr>
          <p:cNvPr id="4" name="Date Placeholder 3"/>
          <p:cNvSpPr>
            <a:spLocks noGrp="1"/>
          </p:cNvSpPr>
          <p:nvPr>
            <p:ph type="dt" sz="quarter" idx="10"/>
          </p:nvPr>
        </p:nvSpPr>
        <p:spPr/>
        <p:txBody>
          <a:bodyPr/>
          <a:lstStyle/>
          <a:p>
            <a:pPr>
              <a:defRPr/>
            </a:pPr>
            <a:fld id="{7991F4DB-AA8E-4150-8069-998B830BA51B}"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Prohibited Discrimination—What Does it Include?</a:t>
            </a:r>
            <a:endParaRPr lang="en-US" dirty="0"/>
          </a:p>
        </p:txBody>
      </p:sp>
      <p:sp>
        <p:nvSpPr>
          <p:cNvPr id="3" name="Content Placeholder 2"/>
          <p:cNvSpPr>
            <a:spLocks noGrp="1"/>
          </p:cNvSpPr>
          <p:nvPr>
            <p:ph idx="1"/>
          </p:nvPr>
        </p:nvSpPr>
        <p:spPr/>
        <p:txBody>
          <a:bodyPr/>
          <a:lstStyle/>
          <a:p>
            <a:pPr>
              <a:defRPr/>
            </a:pPr>
            <a:r>
              <a:rPr lang="en-US" dirty="0" smtClean="0"/>
              <a:t>Disabled student cannot be excluded for the reason that the district’s facilities are inaccessible.  34 CFR §104.21.</a:t>
            </a:r>
            <a:endParaRPr lang="en-US" dirty="0"/>
          </a:p>
        </p:txBody>
      </p:sp>
      <p:sp>
        <p:nvSpPr>
          <p:cNvPr id="4" name="Date Placeholder 3"/>
          <p:cNvSpPr>
            <a:spLocks noGrp="1"/>
          </p:cNvSpPr>
          <p:nvPr>
            <p:ph type="dt" sz="quarter" idx="10"/>
          </p:nvPr>
        </p:nvSpPr>
        <p:spPr/>
        <p:txBody>
          <a:bodyPr/>
          <a:lstStyle/>
          <a:p>
            <a:pPr>
              <a:defRPr/>
            </a:pPr>
            <a:fld id="{7991F4DB-AA8E-4150-8069-998B830BA51B}"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Prohibited Discrimination—Nonacademic Services</a:t>
            </a:r>
            <a:endParaRPr lang="en-US" dirty="0"/>
          </a:p>
        </p:txBody>
      </p:sp>
      <p:sp>
        <p:nvSpPr>
          <p:cNvPr id="3" name="Content Placeholder 2"/>
          <p:cNvSpPr>
            <a:spLocks noGrp="1"/>
          </p:cNvSpPr>
          <p:nvPr>
            <p:ph idx="1"/>
          </p:nvPr>
        </p:nvSpPr>
        <p:spPr/>
        <p:txBody>
          <a:bodyPr/>
          <a:lstStyle/>
          <a:p>
            <a:pPr>
              <a:defRPr/>
            </a:pPr>
            <a:r>
              <a:rPr lang="en-US" dirty="0" smtClean="0"/>
              <a:t>Disabled students have right to an equal opportunity for participation in non-academic and extracurricular services and activities.  34 CFR §104.37(a)(1).</a:t>
            </a:r>
            <a:endParaRPr lang="en-US" dirty="0"/>
          </a:p>
        </p:txBody>
      </p:sp>
      <p:sp>
        <p:nvSpPr>
          <p:cNvPr id="4" name="Date Placeholder 3"/>
          <p:cNvSpPr>
            <a:spLocks noGrp="1"/>
          </p:cNvSpPr>
          <p:nvPr>
            <p:ph type="dt" sz="quarter" idx="10"/>
          </p:nvPr>
        </p:nvSpPr>
        <p:spPr/>
        <p:txBody>
          <a:bodyPr/>
          <a:lstStyle/>
          <a:p>
            <a:pPr>
              <a:defRPr/>
            </a:pPr>
            <a:fld id="{7991F4DB-AA8E-4150-8069-998B830BA51B}"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Prohibited </a:t>
            </a:r>
            <a:r>
              <a:rPr lang="en-US" sz="4000" dirty="0" smtClean="0"/>
              <a:t>Discrimination—Nonacademic</a:t>
            </a:r>
            <a:r>
              <a:rPr lang="en-US" dirty="0" smtClean="0"/>
              <a:t> Services</a:t>
            </a:r>
            <a:endParaRPr lang="en-US" dirty="0"/>
          </a:p>
        </p:txBody>
      </p:sp>
      <p:sp>
        <p:nvSpPr>
          <p:cNvPr id="3" name="Content Placeholder 2"/>
          <p:cNvSpPr>
            <a:spLocks noGrp="1"/>
          </p:cNvSpPr>
          <p:nvPr>
            <p:ph idx="1"/>
          </p:nvPr>
        </p:nvSpPr>
        <p:spPr/>
        <p:txBody>
          <a:bodyPr/>
          <a:lstStyle/>
          <a:p>
            <a:pPr>
              <a:defRPr/>
            </a:pPr>
            <a:r>
              <a:rPr lang="en-US" sz="2000" dirty="0" smtClean="0"/>
              <a:t>Nonacademic and extracurricular services and activities include:</a:t>
            </a:r>
          </a:p>
          <a:p>
            <a:pPr lvl="1">
              <a:defRPr/>
            </a:pPr>
            <a:r>
              <a:rPr lang="en-US" sz="2000" dirty="0" smtClean="0"/>
              <a:t>counseling services, </a:t>
            </a:r>
          </a:p>
          <a:p>
            <a:pPr lvl="1">
              <a:defRPr/>
            </a:pPr>
            <a:r>
              <a:rPr lang="en-US" sz="2000" dirty="0" smtClean="0"/>
              <a:t>physical recreational athletics,</a:t>
            </a:r>
          </a:p>
          <a:p>
            <a:pPr lvl="1">
              <a:defRPr/>
            </a:pPr>
            <a:r>
              <a:rPr lang="en-US" sz="2000" dirty="0" smtClean="0"/>
              <a:t> transportation, </a:t>
            </a:r>
          </a:p>
          <a:p>
            <a:pPr lvl="1">
              <a:defRPr/>
            </a:pPr>
            <a:r>
              <a:rPr lang="en-US" sz="2000" dirty="0" smtClean="0"/>
              <a:t>health services, </a:t>
            </a:r>
          </a:p>
          <a:p>
            <a:pPr lvl="1">
              <a:defRPr/>
            </a:pPr>
            <a:r>
              <a:rPr lang="en-US" sz="2000" dirty="0" smtClean="0"/>
              <a:t>recreational activities, </a:t>
            </a:r>
          </a:p>
          <a:p>
            <a:pPr lvl="1">
              <a:defRPr/>
            </a:pPr>
            <a:r>
              <a:rPr lang="en-US" sz="2000" dirty="0" smtClean="0"/>
              <a:t>special interest groups or clubs</a:t>
            </a:r>
          </a:p>
          <a:p>
            <a:pPr lvl="1">
              <a:defRPr/>
            </a:pPr>
            <a:r>
              <a:rPr lang="en-US" sz="2000" dirty="0" smtClean="0"/>
              <a:t>referrals to agencies which provide assistance to disabled persons, and </a:t>
            </a:r>
          </a:p>
          <a:p>
            <a:pPr lvl="1">
              <a:defRPr/>
            </a:pPr>
            <a:r>
              <a:rPr lang="en-US" sz="2000" dirty="0" smtClean="0"/>
              <a:t>employment of students, including both employment by the recipient and assistance in making available outside employment.  34 CFR §104.37(a)(2).</a:t>
            </a:r>
            <a:endParaRPr lang="en-US" sz="2000" dirty="0"/>
          </a:p>
        </p:txBody>
      </p:sp>
      <p:sp>
        <p:nvSpPr>
          <p:cNvPr id="4" name="Date Placeholder 3"/>
          <p:cNvSpPr>
            <a:spLocks noGrp="1"/>
          </p:cNvSpPr>
          <p:nvPr>
            <p:ph type="dt" sz="quarter" idx="10"/>
          </p:nvPr>
        </p:nvSpPr>
        <p:spPr/>
        <p:txBody>
          <a:bodyPr/>
          <a:lstStyle/>
          <a:p>
            <a:pPr>
              <a:defRPr/>
            </a:pPr>
            <a:fld id="{7991F4DB-AA8E-4150-8069-998B830BA51B}"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dirty="0" smtClean="0"/>
              <a:t>LEVIN LEGAL GROUP, P.C.</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heckerboard(across)">
                                      <p:cBhvr>
                                        <p:cTn id="13" dur="500"/>
                                        <p:tgtEl>
                                          <p:spTgt spid="3">
                                            <p:txEl>
                                              <p:pRg st="2" end="2"/>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heckerboard(across)">
                                      <p:cBhvr>
                                        <p:cTn id="16" dur="500"/>
                                        <p:tgtEl>
                                          <p:spTgt spid="3">
                                            <p:txEl>
                                              <p:pRg st="3" end="3"/>
                                            </p:txEl>
                                          </p:spTgt>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checkerboard(across)">
                                      <p:cBhvr>
                                        <p:cTn id="19" dur="500"/>
                                        <p:tgtEl>
                                          <p:spTgt spid="3">
                                            <p:txEl>
                                              <p:pRg st="4" end="4"/>
                                            </p:txEl>
                                          </p:spTgt>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heckerboard(across)">
                                      <p:cBhvr>
                                        <p:cTn id="22" dur="500"/>
                                        <p:tgtEl>
                                          <p:spTgt spid="3">
                                            <p:txEl>
                                              <p:pRg st="5" end="5"/>
                                            </p:txEl>
                                          </p:spTgt>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checkerboard(across)">
                                      <p:cBhvr>
                                        <p:cTn id="25" dur="500"/>
                                        <p:tgtEl>
                                          <p:spTgt spid="3">
                                            <p:txEl>
                                              <p:pRg st="6" end="6"/>
                                            </p:txEl>
                                          </p:spTgt>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checkerboard(across)">
                                      <p:cBhvr>
                                        <p:cTn id="28" dur="500"/>
                                        <p:tgtEl>
                                          <p:spTgt spid="3">
                                            <p:txEl>
                                              <p:pRg st="7" end="7"/>
                                            </p:txEl>
                                          </p:spTgt>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checkerboard(across)">
                                      <p:cBhvr>
                                        <p:cTn id="3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i="1" dirty="0" err="1" smtClean="0"/>
              <a:t>Kaleva</a:t>
            </a:r>
            <a:r>
              <a:rPr lang="en-US" sz="3600" i="1" dirty="0" smtClean="0"/>
              <a:t> Norman Dickson School District, </a:t>
            </a:r>
            <a:r>
              <a:rPr lang="en-US" sz="3600" dirty="0" smtClean="0"/>
              <a:t>(MI) </a:t>
            </a:r>
            <a:r>
              <a:rPr lang="en-US" sz="3600" i="1" dirty="0" smtClean="0"/>
              <a:t>OCR </a:t>
            </a:r>
            <a:r>
              <a:rPr lang="en-US" sz="3600" dirty="0" smtClean="0"/>
              <a:t>(USDE, Sept. 28, 2011)</a:t>
            </a:r>
            <a:endParaRPr lang="en-US" sz="3600" i="1" dirty="0"/>
          </a:p>
        </p:txBody>
      </p:sp>
      <p:sp>
        <p:nvSpPr>
          <p:cNvPr id="3" name="Content Placeholder 2"/>
          <p:cNvSpPr>
            <a:spLocks noGrp="1"/>
          </p:cNvSpPr>
          <p:nvPr>
            <p:ph idx="1"/>
          </p:nvPr>
        </p:nvSpPr>
        <p:spPr/>
        <p:txBody>
          <a:bodyPr/>
          <a:lstStyle/>
          <a:p>
            <a:pPr>
              <a:defRPr/>
            </a:pPr>
            <a:r>
              <a:rPr lang="en-US" dirty="0" smtClean="0"/>
              <a:t>Students placed in center-based program entitled to participate in extra-curricular activities at their usual school; </a:t>
            </a:r>
          </a:p>
          <a:p>
            <a:pPr>
              <a:defRPr/>
            </a:pPr>
            <a:r>
              <a:rPr lang="en-US" dirty="0" smtClean="0"/>
              <a:t>Failure to provide the students with notice of, and transportation to, such activities, effectively denied access in violation of Section 504</a:t>
            </a:r>
            <a:endParaRPr lang="en-US" dirty="0"/>
          </a:p>
        </p:txBody>
      </p:sp>
      <p:sp>
        <p:nvSpPr>
          <p:cNvPr id="4" name="Date Placeholder 3"/>
          <p:cNvSpPr>
            <a:spLocks noGrp="1"/>
          </p:cNvSpPr>
          <p:nvPr>
            <p:ph type="dt" sz="quarter" idx="10"/>
          </p:nvPr>
        </p:nvSpPr>
        <p:spPr/>
        <p:txBody>
          <a:bodyPr/>
          <a:lstStyle/>
          <a:p>
            <a:pPr>
              <a:defRPr/>
            </a:pPr>
            <a:fld id="{7991F4DB-AA8E-4150-8069-998B830BA51B}"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Mandates:  504 Coordinator</a:t>
            </a:r>
            <a:endParaRPr lang="en-US" dirty="0"/>
          </a:p>
        </p:txBody>
      </p:sp>
      <p:sp>
        <p:nvSpPr>
          <p:cNvPr id="3" name="Content Placeholder 2"/>
          <p:cNvSpPr>
            <a:spLocks noGrp="1"/>
          </p:cNvSpPr>
          <p:nvPr>
            <p:ph idx="1"/>
          </p:nvPr>
        </p:nvSpPr>
        <p:spPr/>
        <p:txBody>
          <a:bodyPr/>
          <a:lstStyle/>
          <a:p>
            <a:pPr>
              <a:defRPr/>
            </a:pPr>
            <a:r>
              <a:rPr lang="en-US" dirty="0" smtClean="0"/>
              <a:t>“A recipient that employs fifteen or more persons shall designate at least one person to coordinate its efforts to comply with this part.” 34 CFR §104.7(a)</a:t>
            </a:r>
            <a:endParaRPr lang="en-US" dirty="0"/>
          </a:p>
        </p:txBody>
      </p:sp>
      <p:sp>
        <p:nvSpPr>
          <p:cNvPr id="4" name="Date Placeholder 3"/>
          <p:cNvSpPr>
            <a:spLocks noGrp="1"/>
          </p:cNvSpPr>
          <p:nvPr>
            <p:ph type="dt" sz="quarter" idx="10"/>
          </p:nvPr>
        </p:nvSpPr>
        <p:spPr/>
        <p:txBody>
          <a:bodyPr/>
          <a:lstStyle/>
          <a:p>
            <a:pPr>
              <a:defRPr/>
            </a:pPr>
            <a:fld id="{7991F4DB-AA8E-4150-8069-998B830BA51B}"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Mandates: Grievance Procedure</a:t>
            </a:r>
            <a:endParaRPr lang="en-US" dirty="0"/>
          </a:p>
        </p:txBody>
      </p:sp>
      <p:sp>
        <p:nvSpPr>
          <p:cNvPr id="3" name="Content Placeholder 2"/>
          <p:cNvSpPr>
            <a:spLocks noGrp="1"/>
          </p:cNvSpPr>
          <p:nvPr>
            <p:ph idx="1"/>
          </p:nvPr>
        </p:nvSpPr>
        <p:spPr/>
        <p:txBody>
          <a:bodyPr/>
          <a:lstStyle/>
          <a:p>
            <a:pPr>
              <a:defRPr/>
            </a:pPr>
            <a:r>
              <a:rPr lang="en-US" sz="2400" dirty="0" smtClean="0"/>
              <a:t>“A recipient that employs fifteen or more persons shall adopt grievance procedures that incorporate appropriate due process standards and that provide for the prompt and equitable resolution of complaints alleging any action prohibited by this part. Such procedures need not be established with respect to complaints from applicants for employment or from applicants for admission to postsecondary educational institutions.” 34 CFR §104.7(b)</a:t>
            </a:r>
            <a:endParaRPr lang="en-US" sz="2400" dirty="0"/>
          </a:p>
        </p:txBody>
      </p:sp>
      <p:sp>
        <p:nvSpPr>
          <p:cNvPr id="4" name="Date Placeholder 3"/>
          <p:cNvSpPr>
            <a:spLocks noGrp="1"/>
          </p:cNvSpPr>
          <p:nvPr>
            <p:ph type="dt" sz="quarter" idx="10"/>
          </p:nvPr>
        </p:nvSpPr>
        <p:spPr/>
        <p:txBody>
          <a:bodyPr/>
          <a:lstStyle/>
          <a:p>
            <a:pPr>
              <a:defRPr/>
            </a:pPr>
            <a:fld id="{7991F4DB-AA8E-4150-8069-998B830BA51B}"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Mandates:  Notice</a:t>
            </a:r>
            <a:endParaRPr lang="en-US" dirty="0"/>
          </a:p>
        </p:txBody>
      </p:sp>
      <p:sp>
        <p:nvSpPr>
          <p:cNvPr id="3" name="Content Placeholder 2"/>
          <p:cNvSpPr>
            <a:spLocks noGrp="1"/>
          </p:cNvSpPr>
          <p:nvPr>
            <p:ph idx="1"/>
          </p:nvPr>
        </p:nvSpPr>
        <p:spPr/>
        <p:txBody>
          <a:bodyPr/>
          <a:lstStyle/>
          <a:p>
            <a:pPr>
              <a:defRPr/>
            </a:pPr>
            <a:r>
              <a:rPr lang="en-US" sz="2600" dirty="0" smtClean="0"/>
              <a:t>“A recipient that employs fifteen or more persons shall take appropriate initial and continuing steps to notify participants, beneficiaries, applicants, and employees, . . . that it does not discriminate on the basis of handicap in violation of section 504 and this part. The notification shall state, where appropriate, that the recipient does not discriminate in admission or access to, or treatment or employment in, its program or activity. </a:t>
            </a:r>
            <a:endParaRPr lang="en-US" sz="2600" dirty="0"/>
          </a:p>
        </p:txBody>
      </p:sp>
      <p:sp>
        <p:nvSpPr>
          <p:cNvPr id="4" name="Date Placeholder 3"/>
          <p:cNvSpPr>
            <a:spLocks noGrp="1"/>
          </p:cNvSpPr>
          <p:nvPr>
            <p:ph type="dt" sz="quarter" idx="10"/>
          </p:nvPr>
        </p:nvSpPr>
        <p:spPr/>
        <p:txBody>
          <a:bodyPr/>
          <a:lstStyle/>
          <a:p>
            <a:pPr>
              <a:defRPr/>
            </a:pPr>
            <a:fld id="{7991F4DB-AA8E-4150-8069-998B830BA51B}"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Mandates:  Notice</a:t>
            </a:r>
            <a:endParaRPr lang="en-US" dirty="0"/>
          </a:p>
        </p:txBody>
      </p:sp>
      <p:sp>
        <p:nvSpPr>
          <p:cNvPr id="3" name="Content Placeholder 2"/>
          <p:cNvSpPr>
            <a:spLocks noGrp="1"/>
          </p:cNvSpPr>
          <p:nvPr>
            <p:ph idx="1"/>
          </p:nvPr>
        </p:nvSpPr>
        <p:spPr/>
        <p:txBody>
          <a:bodyPr/>
          <a:lstStyle/>
          <a:p>
            <a:pPr>
              <a:defRPr/>
            </a:pPr>
            <a:r>
              <a:rPr lang="en-US" sz="2800" dirty="0" smtClean="0"/>
              <a:t>The notification shall also include an identification of the responsible employee designated pursuant to § 104.7(a). * * * Methods of initial and continuing notification may include the posting of notices, publication in newspapers and magazines, placement of notices in recipients' publication, and distribution of memoranda or other written communications.” 34 CFR §104.8(a).</a:t>
            </a:r>
          </a:p>
          <a:p>
            <a:pPr>
              <a:defRPr/>
            </a:pPr>
            <a:endParaRPr lang="en-US" dirty="0"/>
          </a:p>
        </p:txBody>
      </p:sp>
      <p:sp>
        <p:nvSpPr>
          <p:cNvPr id="4" name="Date Placeholder 3"/>
          <p:cNvSpPr>
            <a:spLocks noGrp="1"/>
          </p:cNvSpPr>
          <p:nvPr>
            <p:ph type="dt" sz="quarter" idx="10"/>
          </p:nvPr>
        </p:nvSpPr>
        <p:spPr/>
        <p:txBody>
          <a:bodyPr/>
          <a:lstStyle/>
          <a:p>
            <a:pPr>
              <a:defRPr/>
            </a:pPr>
            <a:fld id="{E7256D31-4421-424A-BAA4-A8BD017405E6}"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Mandates:  Notice</a:t>
            </a:r>
            <a:endParaRPr lang="en-US" dirty="0"/>
          </a:p>
        </p:txBody>
      </p:sp>
      <p:sp>
        <p:nvSpPr>
          <p:cNvPr id="3" name="Content Placeholder 2"/>
          <p:cNvSpPr>
            <a:spLocks noGrp="1"/>
          </p:cNvSpPr>
          <p:nvPr>
            <p:ph idx="1"/>
          </p:nvPr>
        </p:nvSpPr>
        <p:spPr/>
        <p:txBody>
          <a:bodyPr/>
          <a:lstStyle/>
          <a:p>
            <a:pPr>
              <a:defRPr/>
            </a:pPr>
            <a:r>
              <a:rPr lang="en-US" sz="2400" dirty="0" smtClean="0"/>
              <a:t>“If a recipient publishes or uses recruitment materials or publications containing general information that it makes available to participants, beneficiaries, applicants, or employees, it shall include in those materials or publications a statement of the policy described in paragraph (a) of this section. A recipient may meet the requirement of this paragraph either by including appropriate inserts in existing materials and publications or by revising and reprinting the materials and publications.”  34 CFR §104.8(b).</a:t>
            </a:r>
          </a:p>
          <a:p>
            <a:pPr>
              <a:defRPr/>
            </a:pPr>
            <a:endParaRPr lang="en-US" dirty="0"/>
          </a:p>
        </p:txBody>
      </p:sp>
      <p:sp>
        <p:nvSpPr>
          <p:cNvPr id="4" name="Date Placeholder 3"/>
          <p:cNvSpPr>
            <a:spLocks noGrp="1"/>
          </p:cNvSpPr>
          <p:nvPr>
            <p:ph type="dt" sz="quarter" idx="10"/>
          </p:nvPr>
        </p:nvSpPr>
        <p:spPr/>
        <p:txBody>
          <a:bodyPr/>
          <a:lstStyle/>
          <a:p>
            <a:pPr>
              <a:defRPr/>
            </a:pPr>
            <a:fld id="{7991F4DB-AA8E-4150-8069-998B830BA51B}"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I’m Appalled—Should I Be?</a:t>
            </a:r>
            <a:endParaRPr lang="en-US" dirty="0"/>
          </a:p>
        </p:txBody>
      </p:sp>
      <p:sp>
        <p:nvSpPr>
          <p:cNvPr id="3" name="Content Placeholder 2"/>
          <p:cNvSpPr>
            <a:spLocks noGrp="1"/>
          </p:cNvSpPr>
          <p:nvPr>
            <p:ph idx="1"/>
          </p:nvPr>
        </p:nvSpPr>
        <p:spPr/>
        <p:txBody>
          <a:bodyPr/>
          <a:lstStyle/>
          <a:p>
            <a:pPr>
              <a:defRPr/>
            </a:pPr>
            <a:r>
              <a:rPr lang="en-US" sz="2400" dirty="0" smtClean="0"/>
              <a:t>disability who performs well academically cannot be substantially limited in activities such as learning, reading, writing, thinking, or speaking. Thus, grades alone are an insufficient basis upon which to determine whether a student has a disability. Moreover, they may not be the determinative factor in deciding whether a student with a disability needs special education or related aids or services. Grades are just one consideration and do not provide information on how much effort or how many outside resources are required for the student to achieve those grades.</a:t>
            </a:r>
            <a:endParaRPr lang="en-US" sz="2400" dirty="0"/>
          </a:p>
        </p:txBody>
      </p:sp>
      <p:sp>
        <p:nvSpPr>
          <p:cNvPr id="4" name="Date Placeholder 3"/>
          <p:cNvSpPr>
            <a:spLocks noGrp="1"/>
          </p:cNvSpPr>
          <p:nvPr>
            <p:ph type="dt" sz="quarter" idx="10"/>
          </p:nvPr>
        </p:nvSpPr>
        <p:spPr/>
        <p:txBody>
          <a:bodyPr/>
          <a:lstStyle/>
          <a:p>
            <a:pPr>
              <a:defRPr/>
            </a:pPr>
            <a:fld id="{E7256D31-4421-424A-BAA4-A8BD017405E6}"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Mandate:  Find Disabled Students</a:t>
            </a:r>
            <a:endParaRPr lang="en-US" dirty="0"/>
          </a:p>
        </p:txBody>
      </p:sp>
      <p:sp>
        <p:nvSpPr>
          <p:cNvPr id="3" name="Content Placeholder 2"/>
          <p:cNvSpPr>
            <a:spLocks noGrp="1"/>
          </p:cNvSpPr>
          <p:nvPr>
            <p:ph idx="1"/>
          </p:nvPr>
        </p:nvSpPr>
        <p:spPr/>
        <p:txBody>
          <a:bodyPr/>
          <a:lstStyle/>
          <a:p>
            <a:pPr>
              <a:defRPr/>
            </a:pPr>
            <a:r>
              <a:rPr lang="en-US" sz="2800" dirty="0" smtClean="0"/>
              <a:t>Districts shall annually:</a:t>
            </a:r>
          </a:p>
          <a:p>
            <a:pPr>
              <a:defRPr/>
            </a:pPr>
            <a:r>
              <a:rPr lang="en-US" sz="2800" dirty="0" smtClean="0"/>
              <a:t>(a) Undertake to identify and locate every [disabled] person residing in the recipient's jurisdiction who is not receiving a public education; and</a:t>
            </a:r>
          </a:p>
          <a:p>
            <a:pPr>
              <a:defRPr/>
            </a:pPr>
            <a:r>
              <a:rPr lang="en-US" sz="2800" dirty="0" smtClean="0"/>
              <a:t>(b) Take appropriate steps to notify [disabled] persons and their parents or guardians of the recipient's duty under this subpart.” 34 CFR §104.32.</a:t>
            </a:r>
          </a:p>
          <a:p>
            <a:pPr>
              <a:defRPr/>
            </a:pPr>
            <a:endParaRPr lang="en-US" dirty="0"/>
          </a:p>
        </p:txBody>
      </p:sp>
      <p:sp>
        <p:nvSpPr>
          <p:cNvPr id="4" name="Date Placeholder 3"/>
          <p:cNvSpPr>
            <a:spLocks noGrp="1"/>
          </p:cNvSpPr>
          <p:nvPr>
            <p:ph type="dt" sz="quarter" idx="10"/>
          </p:nvPr>
        </p:nvSpPr>
        <p:spPr/>
        <p:txBody>
          <a:bodyPr/>
          <a:lstStyle/>
          <a:p>
            <a:pPr>
              <a:defRPr/>
            </a:pPr>
            <a:fld id="{7991F4DB-AA8E-4150-8069-998B830BA51B}"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dirty="0" smtClean="0"/>
              <a:t>LEVIN LEGAL GROUP, P.C.</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Mandate: FAPE</a:t>
            </a:r>
            <a:endParaRPr lang="en-US" dirty="0"/>
          </a:p>
        </p:txBody>
      </p:sp>
      <p:sp>
        <p:nvSpPr>
          <p:cNvPr id="3" name="Content Placeholder 2"/>
          <p:cNvSpPr>
            <a:spLocks noGrp="1"/>
          </p:cNvSpPr>
          <p:nvPr>
            <p:ph idx="1"/>
          </p:nvPr>
        </p:nvSpPr>
        <p:spPr/>
        <p:txBody>
          <a:bodyPr/>
          <a:lstStyle/>
          <a:p>
            <a:pPr>
              <a:defRPr/>
            </a:pPr>
            <a:r>
              <a:rPr lang="en-US" dirty="0" smtClean="0"/>
              <a:t>“(a) </a:t>
            </a:r>
            <a:r>
              <a:rPr lang="en-US" i="1" dirty="0" smtClean="0"/>
              <a:t>General.</a:t>
            </a:r>
            <a:r>
              <a:rPr lang="en-US" dirty="0" smtClean="0"/>
              <a:t> A recipient that operates a public elementary or secondary education program or activity shall provide a free appropriate public education to each qualified handicapped person who is in the recipient's jurisdiction, regardless of the nature or severity of the person's handicap.” 34 CFR §104.33.</a:t>
            </a:r>
          </a:p>
          <a:p>
            <a:pPr>
              <a:defRPr/>
            </a:pPr>
            <a:endParaRPr lang="en-US" dirty="0"/>
          </a:p>
        </p:txBody>
      </p:sp>
      <p:sp>
        <p:nvSpPr>
          <p:cNvPr id="4" name="Date Placeholder 3"/>
          <p:cNvSpPr>
            <a:spLocks noGrp="1"/>
          </p:cNvSpPr>
          <p:nvPr>
            <p:ph type="dt" sz="quarter" idx="10"/>
          </p:nvPr>
        </p:nvSpPr>
        <p:spPr/>
        <p:txBody>
          <a:bodyPr/>
          <a:lstStyle/>
          <a:p>
            <a:pPr>
              <a:defRPr/>
            </a:pPr>
            <a:fld id="{7991F4DB-AA8E-4150-8069-998B830BA51B}"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Mandate:  FAPE</a:t>
            </a:r>
            <a:endParaRPr lang="en-US" dirty="0"/>
          </a:p>
        </p:txBody>
      </p:sp>
      <p:sp>
        <p:nvSpPr>
          <p:cNvPr id="3" name="Content Placeholder 2"/>
          <p:cNvSpPr>
            <a:spLocks noGrp="1"/>
          </p:cNvSpPr>
          <p:nvPr>
            <p:ph idx="1"/>
          </p:nvPr>
        </p:nvSpPr>
        <p:spPr/>
        <p:txBody>
          <a:bodyPr/>
          <a:lstStyle/>
          <a:p>
            <a:pPr>
              <a:defRPr/>
            </a:pPr>
            <a:r>
              <a:rPr lang="en-US" sz="2600" dirty="0" smtClean="0"/>
              <a:t>(b) </a:t>
            </a:r>
            <a:r>
              <a:rPr lang="en-US" sz="2600" i="1" dirty="0" smtClean="0"/>
              <a:t>Appropriate education.</a:t>
            </a:r>
            <a:r>
              <a:rPr lang="en-US" sz="2600" dirty="0" smtClean="0"/>
              <a:t> (1) For the purpose of this subpart, the provision of an appropriate education is the provision of regular or special education and related aids and services that (</a:t>
            </a:r>
            <a:r>
              <a:rPr lang="en-US" sz="2600" dirty="0" err="1" smtClean="0"/>
              <a:t>i</a:t>
            </a:r>
            <a:r>
              <a:rPr lang="en-US" sz="2600" dirty="0" smtClean="0"/>
              <a:t>) are designed to meet individual educational needs of [disabled] persons as adequately as the needs of non-[disabled] persons are met and (ii) are based upon adherence to procedures that satisfy the requirements of §§ 104.34, 104.35, and 104.36.”  34 CFR §104.33(b)(1).</a:t>
            </a:r>
          </a:p>
          <a:p>
            <a:pPr>
              <a:defRPr/>
            </a:pPr>
            <a:endParaRPr lang="en-US" dirty="0"/>
          </a:p>
        </p:txBody>
      </p:sp>
      <p:sp>
        <p:nvSpPr>
          <p:cNvPr id="4" name="Date Placeholder 3"/>
          <p:cNvSpPr>
            <a:spLocks noGrp="1"/>
          </p:cNvSpPr>
          <p:nvPr>
            <p:ph type="dt" sz="quarter" idx="10"/>
          </p:nvPr>
        </p:nvSpPr>
        <p:spPr/>
        <p:txBody>
          <a:bodyPr/>
          <a:lstStyle/>
          <a:p>
            <a:pPr>
              <a:defRPr/>
            </a:pPr>
            <a:fld id="{7991F4DB-AA8E-4150-8069-998B830BA51B}"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Mandate:  Transportation</a:t>
            </a:r>
            <a:endParaRPr lang="en-US" dirty="0"/>
          </a:p>
        </p:txBody>
      </p:sp>
      <p:sp>
        <p:nvSpPr>
          <p:cNvPr id="3" name="Content Placeholder 2"/>
          <p:cNvSpPr>
            <a:spLocks noGrp="1"/>
          </p:cNvSpPr>
          <p:nvPr>
            <p:ph idx="1"/>
          </p:nvPr>
        </p:nvSpPr>
        <p:spPr/>
        <p:txBody>
          <a:bodyPr/>
          <a:lstStyle/>
          <a:p>
            <a:pPr>
              <a:defRPr/>
            </a:pPr>
            <a:r>
              <a:rPr lang="en-US" sz="2500" dirty="0" smtClean="0"/>
              <a:t>(2) </a:t>
            </a:r>
            <a:r>
              <a:rPr lang="en-US" sz="2500" i="1" dirty="0" smtClean="0"/>
              <a:t>Transportation.</a:t>
            </a:r>
            <a:r>
              <a:rPr lang="en-US" sz="2500" dirty="0" smtClean="0"/>
              <a:t> If a recipient places a handicapped person or refers such person for aid, benefits, or services not operated or provided by the recipient as its means of carrying out the requirements of this subpart, the recipient shall ensure that adequate transportation to and from the aid, benefits, or services is provided at no greater cost than would be incurred by the person or his or her parents or guardian if the person were placed in the aid, benefits, or services operated by the recipient.  34 CFR §104.33(c)(2).</a:t>
            </a:r>
          </a:p>
          <a:p>
            <a:pPr>
              <a:defRPr/>
            </a:pPr>
            <a:endParaRPr lang="en-US" dirty="0"/>
          </a:p>
        </p:txBody>
      </p:sp>
      <p:sp>
        <p:nvSpPr>
          <p:cNvPr id="4" name="Date Placeholder 3"/>
          <p:cNvSpPr>
            <a:spLocks noGrp="1"/>
          </p:cNvSpPr>
          <p:nvPr>
            <p:ph type="dt" sz="quarter" idx="10"/>
          </p:nvPr>
        </p:nvSpPr>
        <p:spPr/>
        <p:txBody>
          <a:bodyPr/>
          <a:lstStyle/>
          <a:p>
            <a:pPr>
              <a:defRPr/>
            </a:pPr>
            <a:fld id="{7991F4DB-AA8E-4150-8069-998B830BA51B}"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Mandate:  Residential Placement.</a:t>
            </a:r>
            <a:endParaRPr lang="en-US" dirty="0"/>
          </a:p>
        </p:txBody>
      </p:sp>
      <p:sp>
        <p:nvSpPr>
          <p:cNvPr id="3" name="Content Placeholder 2"/>
          <p:cNvSpPr>
            <a:spLocks noGrp="1"/>
          </p:cNvSpPr>
          <p:nvPr>
            <p:ph idx="1"/>
          </p:nvPr>
        </p:nvSpPr>
        <p:spPr/>
        <p:txBody>
          <a:bodyPr/>
          <a:lstStyle/>
          <a:p>
            <a:pPr>
              <a:defRPr/>
            </a:pPr>
            <a:r>
              <a:rPr lang="en-US" sz="2800" dirty="0" smtClean="0"/>
              <a:t>(3) </a:t>
            </a:r>
            <a:r>
              <a:rPr lang="en-US" sz="2800" i="1" dirty="0" smtClean="0"/>
              <a:t>Residential placement.</a:t>
            </a:r>
            <a:r>
              <a:rPr lang="en-US" sz="2800" dirty="0" smtClean="0"/>
              <a:t> If a public or private residential placement is necessary to provide a free appropriate public education to a handicapped person because of his or her handicap, the placement, including non-medical care and room and board, shall be provided at no cost to the person or his or her parents or guardian.  34 CFR §104.33(c)(3)</a:t>
            </a:r>
          </a:p>
          <a:p>
            <a:pPr>
              <a:defRPr/>
            </a:pPr>
            <a:endParaRPr lang="en-US" dirty="0"/>
          </a:p>
        </p:txBody>
      </p:sp>
      <p:sp>
        <p:nvSpPr>
          <p:cNvPr id="4" name="Date Placeholder 3"/>
          <p:cNvSpPr>
            <a:spLocks noGrp="1"/>
          </p:cNvSpPr>
          <p:nvPr>
            <p:ph type="dt" sz="quarter" idx="10"/>
          </p:nvPr>
        </p:nvSpPr>
        <p:spPr/>
        <p:txBody>
          <a:bodyPr/>
          <a:lstStyle/>
          <a:p>
            <a:pPr>
              <a:defRPr/>
            </a:pPr>
            <a:fld id="{7991F4DB-AA8E-4150-8069-998B830BA51B}"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Mandate:  Mainstreaming</a:t>
            </a:r>
            <a:endParaRPr lang="en-US" dirty="0"/>
          </a:p>
        </p:txBody>
      </p:sp>
      <p:sp>
        <p:nvSpPr>
          <p:cNvPr id="3" name="Content Placeholder 2"/>
          <p:cNvSpPr>
            <a:spLocks noGrp="1"/>
          </p:cNvSpPr>
          <p:nvPr>
            <p:ph idx="1"/>
          </p:nvPr>
        </p:nvSpPr>
        <p:spPr/>
        <p:txBody>
          <a:bodyPr/>
          <a:lstStyle/>
          <a:p>
            <a:pPr>
              <a:defRPr/>
            </a:pPr>
            <a:r>
              <a:rPr lang="en-US" sz="2800" dirty="0" smtClean="0"/>
              <a:t>(a) </a:t>
            </a:r>
            <a:r>
              <a:rPr lang="en-US" sz="2800" i="1" dirty="0" smtClean="0"/>
              <a:t>Academic setting, [District] </a:t>
            </a:r>
            <a:r>
              <a:rPr lang="en-US" sz="2800" dirty="0" smtClean="0"/>
              <a:t>shall educate, or shall provide for the education of, each [disabled student] with persons who are not handicapped to the maximum extent appropriate to the needs of the handicapped person. * * * Whenever a recipient places a person in a setting other than the regular educational environment pursuant to this paragraph, it shall take into account the proximity of the alternate setting to the person's home. 34 CFR §104.34(a).</a:t>
            </a:r>
          </a:p>
          <a:p>
            <a:pPr>
              <a:defRPr/>
            </a:pPr>
            <a:endParaRPr lang="en-US" dirty="0"/>
          </a:p>
        </p:txBody>
      </p:sp>
      <p:sp>
        <p:nvSpPr>
          <p:cNvPr id="4" name="Date Placeholder 3"/>
          <p:cNvSpPr>
            <a:spLocks noGrp="1"/>
          </p:cNvSpPr>
          <p:nvPr>
            <p:ph type="dt" sz="quarter" idx="10"/>
          </p:nvPr>
        </p:nvSpPr>
        <p:spPr/>
        <p:txBody>
          <a:bodyPr/>
          <a:lstStyle/>
          <a:p>
            <a:pPr>
              <a:defRPr/>
            </a:pPr>
            <a:fld id="{7991F4DB-AA8E-4150-8069-998B830BA51B}"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Mandate: Comparable Facilities</a:t>
            </a:r>
            <a:endParaRPr lang="en-US" dirty="0"/>
          </a:p>
        </p:txBody>
      </p:sp>
      <p:sp>
        <p:nvSpPr>
          <p:cNvPr id="3" name="Content Placeholder 2"/>
          <p:cNvSpPr>
            <a:spLocks noGrp="1"/>
          </p:cNvSpPr>
          <p:nvPr>
            <p:ph idx="1"/>
          </p:nvPr>
        </p:nvSpPr>
        <p:spPr/>
        <p:txBody>
          <a:bodyPr/>
          <a:lstStyle/>
          <a:p>
            <a:pPr>
              <a:defRPr/>
            </a:pPr>
            <a:r>
              <a:rPr lang="en-US" sz="2800" dirty="0" smtClean="0"/>
              <a:t>(c) </a:t>
            </a:r>
            <a:r>
              <a:rPr lang="en-US" sz="2800" i="1" dirty="0" smtClean="0"/>
              <a:t>Comparable facilities.</a:t>
            </a:r>
            <a:r>
              <a:rPr lang="en-US" sz="2800" dirty="0" smtClean="0"/>
              <a:t> If a recipient, in compliance with paragraph (a) of this section, operates a facility that is identifiable as being for handicapped persons, the recipient shall ensure that the facility and the services and activities provided therein are comparable to the other facilities, services, and activities of the recipient.  34 CFR §104.34(c).</a:t>
            </a:r>
          </a:p>
          <a:p>
            <a:pPr>
              <a:defRPr/>
            </a:pPr>
            <a:endParaRPr lang="en-US" dirty="0"/>
          </a:p>
        </p:txBody>
      </p:sp>
      <p:sp>
        <p:nvSpPr>
          <p:cNvPr id="4" name="Date Placeholder 3"/>
          <p:cNvSpPr>
            <a:spLocks noGrp="1"/>
          </p:cNvSpPr>
          <p:nvPr>
            <p:ph type="dt" sz="quarter" idx="10"/>
          </p:nvPr>
        </p:nvSpPr>
        <p:spPr/>
        <p:txBody>
          <a:bodyPr/>
          <a:lstStyle/>
          <a:p>
            <a:pPr>
              <a:defRPr/>
            </a:pPr>
            <a:fld id="{7991F4DB-AA8E-4150-8069-998B830BA51B}"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Mandate:  Evaluation</a:t>
            </a:r>
            <a:endParaRPr lang="en-US" dirty="0"/>
          </a:p>
        </p:txBody>
      </p:sp>
      <p:sp>
        <p:nvSpPr>
          <p:cNvPr id="3" name="Content Placeholder 2"/>
          <p:cNvSpPr>
            <a:spLocks noGrp="1"/>
          </p:cNvSpPr>
          <p:nvPr>
            <p:ph idx="1"/>
          </p:nvPr>
        </p:nvSpPr>
        <p:spPr/>
        <p:txBody>
          <a:bodyPr/>
          <a:lstStyle/>
          <a:p>
            <a:pPr>
              <a:defRPr/>
            </a:pPr>
            <a:r>
              <a:rPr lang="en-US" sz="2400" dirty="0" smtClean="0"/>
              <a:t>(a) </a:t>
            </a:r>
            <a:r>
              <a:rPr lang="en-US" sz="2400" i="1" dirty="0" smtClean="0"/>
              <a:t>Pre-placement evaluation.</a:t>
            </a:r>
            <a:r>
              <a:rPr lang="en-US" sz="2400" dirty="0" smtClean="0"/>
              <a:t> A [school district] shall conduct an evaluation in accordance with the requirements of paragraph (b) of this section of any person who, because of handicap, [1] needs or [2] is believed to need special education or related services before taking any action with respect to [a] the initial placement of the person in regular or special education and [b] any subsequent significant change in placement. 34 CFR §104.35(a).</a:t>
            </a:r>
          </a:p>
          <a:p>
            <a:pPr>
              <a:defRPr/>
            </a:pPr>
            <a:endParaRPr lang="en-US" dirty="0"/>
          </a:p>
        </p:txBody>
      </p:sp>
      <p:sp>
        <p:nvSpPr>
          <p:cNvPr id="4" name="Date Placeholder 3"/>
          <p:cNvSpPr>
            <a:spLocks noGrp="1"/>
          </p:cNvSpPr>
          <p:nvPr>
            <p:ph type="dt" sz="quarter" idx="10"/>
          </p:nvPr>
        </p:nvSpPr>
        <p:spPr/>
        <p:txBody>
          <a:bodyPr/>
          <a:lstStyle/>
          <a:p>
            <a:pPr>
              <a:defRPr/>
            </a:pPr>
            <a:fld id="{7991F4DB-AA8E-4150-8069-998B830BA51B}"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Disciplinary Change in Placement</a:t>
            </a:r>
            <a:endParaRPr lang="en-US" dirty="0"/>
          </a:p>
        </p:txBody>
      </p:sp>
      <p:sp>
        <p:nvSpPr>
          <p:cNvPr id="3" name="Content Placeholder 2"/>
          <p:cNvSpPr>
            <a:spLocks noGrp="1"/>
          </p:cNvSpPr>
          <p:nvPr>
            <p:ph idx="1"/>
          </p:nvPr>
        </p:nvSpPr>
        <p:spPr/>
        <p:txBody>
          <a:bodyPr/>
          <a:lstStyle/>
          <a:p>
            <a:pPr>
              <a:defRPr/>
            </a:pPr>
            <a:r>
              <a:rPr lang="en-US" dirty="0" smtClean="0"/>
              <a:t>34 CFR §104.35(a) requires an evaluation with regard to “any significant change in placement.”</a:t>
            </a:r>
          </a:p>
          <a:p>
            <a:pPr>
              <a:defRPr/>
            </a:pPr>
            <a:r>
              <a:rPr lang="en-US" dirty="0" smtClean="0"/>
              <a:t>This includes disciplinary changes (i.e., alternative education) and exclusions, such as expulsions</a:t>
            </a:r>
          </a:p>
          <a:p>
            <a:pPr lvl="1">
              <a:defRPr/>
            </a:pPr>
            <a:r>
              <a:rPr lang="en-US" dirty="0" smtClean="0"/>
              <a:t>Implicitly includes a “manifestation determination”</a:t>
            </a:r>
            <a:endParaRPr lang="en-US" dirty="0"/>
          </a:p>
        </p:txBody>
      </p:sp>
      <p:sp>
        <p:nvSpPr>
          <p:cNvPr id="4" name="Date Placeholder 3"/>
          <p:cNvSpPr>
            <a:spLocks noGrp="1"/>
          </p:cNvSpPr>
          <p:nvPr>
            <p:ph type="dt" sz="quarter" idx="10"/>
          </p:nvPr>
        </p:nvSpPr>
        <p:spPr/>
        <p:txBody>
          <a:bodyPr/>
          <a:lstStyle/>
          <a:p>
            <a:pPr>
              <a:defRPr/>
            </a:pPr>
            <a:fld id="{7991F4DB-AA8E-4150-8069-998B830BA51B}"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Mandate: Evaluation Procedures</a:t>
            </a:r>
            <a:endParaRPr lang="en-US" dirty="0"/>
          </a:p>
        </p:txBody>
      </p:sp>
      <p:sp>
        <p:nvSpPr>
          <p:cNvPr id="3" name="Content Placeholder 2"/>
          <p:cNvSpPr>
            <a:spLocks noGrp="1"/>
          </p:cNvSpPr>
          <p:nvPr>
            <p:ph idx="1"/>
          </p:nvPr>
        </p:nvSpPr>
        <p:spPr/>
        <p:txBody>
          <a:bodyPr/>
          <a:lstStyle/>
          <a:p>
            <a:pPr>
              <a:defRPr/>
            </a:pPr>
            <a:r>
              <a:rPr lang="en-US" sz="2800" dirty="0" smtClean="0"/>
              <a:t>A [school district] shall establish standards and procedures for the evaluation and placement . . . that comply with following:</a:t>
            </a:r>
          </a:p>
          <a:p>
            <a:pPr marL="514350" indent="-514350">
              <a:buFont typeface="+mj-lt"/>
              <a:buAutoNum type="arabicPeriod"/>
              <a:defRPr/>
            </a:pPr>
            <a:r>
              <a:rPr lang="en-US" sz="2800" dirty="0" smtClean="0"/>
              <a:t>Tests and other evaluation materials have been validated for the specific purpose</a:t>
            </a:r>
          </a:p>
          <a:p>
            <a:pPr marL="514350" indent="-514350">
              <a:buFont typeface="+mj-lt"/>
              <a:buAutoNum type="arabicPeriod"/>
              <a:defRPr/>
            </a:pPr>
            <a:r>
              <a:rPr lang="en-US" sz="2800" dirty="0" smtClean="0"/>
              <a:t>Tests are administered by trained personnel in conformance with the instructions provided by their producer;</a:t>
            </a:r>
          </a:p>
          <a:p>
            <a:pPr>
              <a:defRPr/>
            </a:pPr>
            <a:endParaRPr lang="en-US" sz="2000" dirty="0"/>
          </a:p>
        </p:txBody>
      </p:sp>
      <p:sp>
        <p:nvSpPr>
          <p:cNvPr id="4" name="Date Placeholder 3"/>
          <p:cNvSpPr>
            <a:spLocks noGrp="1"/>
          </p:cNvSpPr>
          <p:nvPr>
            <p:ph type="dt" sz="quarter" idx="10"/>
          </p:nvPr>
        </p:nvSpPr>
        <p:spPr/>
        <p:txBody>
          <a:bodyPr/>
          <a:lstStyle/>
          <a:p>
            <a:pPr>
              <a:defRPr/>
            </a:pPr>
            <a:fld id="{7991F4DB-AA8E-4150-8069-998B830BA51B}" type="datetime1">
              <a:rPr lang="en-US" smtClean="0"/>
              <a:pPr>
                <a:defRPr/>
              </a:pPr>
              <a:t>11/6/2012</a:t>
            </a:fld>
            <a:endParaRPr lang="en-US" dirty="0"/>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I’m Appalled, Should I Be?</a:t>
            </a:r>
            <a:endParaRPr lang="en-US" dirty="0"/>
          </a:p>
        </p:txBody>
      </p:sp>
      <p:sp>
        <p:nvSpPr>
          <p:cNvPr id="3" name="Content Placeholder 2"/>
          <p:cNvSpPr>
            <a:spLocks noGrp="1"/>
          </p:cNvSpPr>
          <p:nvPr>
            <p:ph idx="1"/>
          </p:nvPr>
        </p:nvSpPr>
        <p:spPr/>
        <p:txBody>
          <a:bodyPr/>
          <a:lstStyle/>
          <a:p>
            <a:pPr>
              <a:defRPr/>
            </a:pPr>
            <a:r>
              <a:rPr lang="en-US" sz="2600" dirty="0" smtClean="0"/>
              <a:t>Additionally, the Committee on Education and Labor in the House of Representatives cautioned that "an individual with an impairment that substantially limits a major life activity should not be penalized when seeking protection under the ADA simply because he or she managed their own adaptive strategies or received informal or undocumented accommodations that have the effect of lessening the deleterious impacts of their disability.”</a:t>
            </a:r>
            <a:endParaRPr lang="en-US" sz="2600" dirty="0"/>
          </a:p>
        </p:txBody>
      </p:sp>
      <p:sp>
        <p:nvSpPr>
          <p:cNvPr id="4" name="Date Placeholder 3"/>
          <p:cNvSpPr>
            <a:spLocks noGrp="1"/>
          </p:cNvSpPr>
          <p:nvPr>
            <p:ph type="dt" sz="quarter" idx="10"/>
          </p:nvPr>
        </p:nvSpPr>
        <p:spPr/>
        <p:txBody>
          <a:bodyPr/>
          <a:lstStyle/>
          <a:p>
            <a:pPr>
              <a:defRPr/>
            </a:pPr>
            <a:fld id="{FDE17694-644E-4067-98E1-9FA62E8B66D2}"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Mandate: Evaluation Procedures</a:t>
            </a:r>
            <a:endParaRPr lang="en-US" dirty="0"/>
          </a:p>
        </p:txBody>
      </p:sp>
      <p:sp>
        <p:nvSpPr>
          <p:cNvPr id="3" name="Content Placeholder 2"/>
          <p:cNvSpPr>
            <a:spLocks noGrp="1"/>
          </p:cNvSpPr>
          <p:nvPr>
            <p:ph idx="1"/>
          </p:nvPr>
        </p:nvSpPr>
        <p:spPr/>
        <p:txBody>
          <a:bodyPr/>
          <a:lstStyle/>
          <a:p>
            <a:pPr marL="514350" indent="-514350">
              <a:buFont typeface="+mj-lt"/>
              <a:buAutoNum type="arabicPeriod"/>
              <a:defRPr/>
            </a:pPr>
            <a:r>
              <a:rPr lang="en-US" sz="2200" dirty="0" smtClean="0"/>
              <a:t>Tests include those tailored to assess specific areas of educational need and not merely those which are designed to provide a single general intelligence quotient; and</a:t>
            </a:r>
          </a:p>
          <a:p>
            <a:pPr marL="514350" indent="-514350">
              <a:buFont typeface="+mj-lt"/>
              <a:buAutoNum type="arabicPeriod"/>
              <a:defRPr/>
            </a:pPr>
            <a:r>
              <a:rPr lang="en-US" sz="2200" dirty="0" smtClean="0"/>
              <a:t>Tests are selected and administered so as best to ensure that, when a test is administered to a student with impaired sensory, manual, or speaking skills, the test results accurately reflect the student's aptitude or achievement level or whatever other factor the test purports to measure, rather than reflecting the student's impaired sensory, manual, or speaking skills (except where those skills are the factors that the test purports to measure). 34 CFR §104.35(b)</a:t>
            </a:r>
          </a:p>
          <a:p>
            <a:pPr>
              <a:defRPr/>
            </a:pPr>
            <a:endParaRPr lang="en-US" dirty="0"/>
          </a:p>
        </p:txBody>
      </p:sp>
      <p:sp>
        <p:nvSpPr>
          <p:cNvPr id="4" name="Date Placeholder 3"/>
          <p:cNvSpPr>
            <a:spLocks noGrp="1"/>
          </p:cNvSpPr>
          <p:nvPr>
            <p:ph type="dt" sz="quarter" idx="10"/>
          </p:nvPr>
        </p:nvSpPr>
        <p:spPr/>
        <p:txBody>
          <a:bodyPr/>
          <a:lstStyle/>
          <a:p>
            <a:pPr>
              <a:defRPr/>
            </a:pPr>
            <a:fld id="{7991F4DB-AA8E-4150-8069-998B830BA51B}"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Mandate: Reevaluation</a:t>
            </a:r>
            <a:endParaRPr lang="en-US" dirty="0"/>
          </a:p>
        </p:txBody>
      </p:sp>
      <p:sp>
        <p:nvSpPr>
          <p:cNvPr id="3" name="Content Placeholder 2"/>
          <p:cNvSpPr>
            <a:spLocks noGrp="1"/>
          </p:cNvSpPr>
          <p:nvPr>
            <p:ph idx="1"/>
          </p:nvPr>
        </p:nvSpPr>
        <p:spPr/>
        <p:txBody>
          <a:bodyPr/>
          <a:lstStyle/>
          <a:p>
            <a:pPr>
              <a:defRPr/>
            </a:pPr>
            <a:r>
              <a:rPr lang="en-US" dirty="0" smtClean="0"/>
              <a:t>Districts must establish procedures for periodic re-evaluation for students receiving “special education” and “related services”</a:t>
            </a:r>
            <a:endParaRPr lang="en-US" dirty="0"/>
          </a:p>
        </p:txBody>
      </p:sp>
      <p:sp>
        <p:nvSpPr>
          <p:cNvPr id="4" name="Date Placeholder 3"/>
          <p:cNvSpPr>
            <a:spLocks noGrp="1"/>
          </p:cNvSpPr>
          <p:nvPr>
            <p:ph type="dt" sz="quarter" idx="10"/>
          </p:nvPr>
        </p:nvSpPr>
        <p:spPr/>
        <p:txBody>
          <a:bodyPr/>
          <a:lstStyle/>
          <a:p>
            <a:pPr>
              <a:defRPr/>
            </a:pPr>
            <a:fld id="{7991F4DB-AA8E-4150-8069-998B830BA51B}"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Mandate:  Placement</a:t>
            </a:r>
            <a:endParaRPr lang="en-US" dirty="0"/>
          </a:p>
        </p:txBody>
      </p:sp>
      <p:sp>
        <p:nvSpPr>
          <p:cNvPr id="3" name="Content Placeholder 2"/>
          <p:cNvSpPr>
            <a:spLocks noGrp="1"/>
          </p:cNvSpPr>
          <p:nvPr>
            <p:ph idx="1"/>
          </p:nvPr>
        </p:nvSpPr>
        <p:spPr/>
        <p:txBody>
          <a:bodyPr/>
          <a:lstStyle/>
          <a:p>
            <a:pPr>
              <a:defRPr/>
            </a:pPr>
            <a:r>
              <a:rPr lang="en-US" sz="2400" dirty="0" smtClean="0"/>
              <a:t>District shall (1) draw upon information from a variety of sources, including aptitude and achievement tests, teacher recommendations, physical condition, social or cultural background, and adaptive behavior, (2) establish procedures to ensure that information obtained from all such sources is documented and carefully considered, (3) ensure that the placement decision is made by a group of persons, including persons knowledgeable about the child, the meaning of the evaluation data, and the placement options, and (4) ensure that the placement decision is made in conformity with § 104.34.</a:t>
            </a:r>
            <a:endParaRPr lang="en-US" sz="2400" dirty="0"/>
          </a:p>
        </p:txBody>
      </p:sp>
      <p:sp>
        <p:nvSpPr>
          <p:cNvPr id="4" name="Date Placeholder 3"/>
          <p:cNvSpPr>
            <a:spLocks noGrp="1"/>
          </p:cNvSpPr>
          <p:nvPr>
            <p:ph type="dt" sz="quarter" idx="10"/>
          </p:nvPr>
        </p:nvSpPr>
        <p:spPr/>
        <p:txBody>
          <a:bodyPr/>
          <a:lstStyle/>
          <a:p>
            <a:pPr>
              <a:defRPr/>
            </a:pPr>
            <a:fld id="{7991F4DB-AA8E-4150-8069-998B830BA51B}"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Mandate: Procedural Safeguards</a:t>
            </a:r>
            <a:endParaRPr lang="en-US" dirty="0"/>
          </a:p>
        </p:txBody>
      </p:sp>
      <p:sp>
        <p:nvSpPr>
          <p:cNvPr id="3" name="Content Placeholder 2"/>
          <p:cNvSpPr>
            <a:spLocks noGrp="1"/>
          </p:cNvSpPr>
          <p:nvPr>
            <p:ph idx="1"/>
          </p:nvPr>
        </p:nvSpPr>
        <p:spPr/>
        <p:txBody>
          <a:bodyPr/>
          <a:lstStyle/>
          <a:p>
            <a:pPr>
              <a:defRPr/>
            </a:pPr>
            <a:r>
              <a:rPr lang="en-US" sz="2800" dirty="0" smtClean="0"/>
              <a:t>“[School districts] shall establish and implement, with respect to [1] actions regarding the identification, [2] evaluation, or [3] educational placement of persons who, because of handicap, need or are believed to need special instruction or related services, a system of procedural safeguards that includes [a] notice, [b] an opportunity for the parents or guardian of the person to examine relevant records</a:t>
            </a:r>
          </a:p>
          <a:p>
            <a:pPr>
              <a:defRPr/>
            </a:pPr>
            <a:endParaRPr lang="en-US" dirty="0"/>
          </a:p>
        </p:txBody>
      </p:sp>
      <p:sp>
        <p:nvSpPr>
          <p:cNvPr id="4" name="Date Placeholder 3"/>
          <p:cNvSpPr>
            <a:spLocks noGrp="1"/>
          </p:cNvSpPr>
          <p:nvPr>
            <p:ph type="dt" sz="quarter" idx="10"/>
          </p:nvPr>
        </p:nvSpPr>
        <p:spPr/>
        <p:txBody>
          <a:bodyPr/>
          <a:lstStyle/>
          <a:p>
            <a:pPr>
              <a:defRPr/>
            </a:pPr>
            <a:fld id="{7991F4DB-AA8E-4150-8069-998B830BA51B}"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Mandate: Procedural Safeguards</a:t>
            </a:r>
            <a:endParaRPr lang="en-US" dirty="0"/>
          </a:p>
        </p:txBody>
      </p:sp>
      <p:sp>
        <p:nvSpPr>
          <p:cNvPr id="3" name="Content Placeholder 2"/>
          <p:cNvSpPr>
            <a:spLocks noGrp="1"/>
          </p:cNvSpPr>
          <p:nvPr>
            <p:ph idx="1"/>
          </p:nvPr>
        </p:nvSpPr>
        <p:spPr/>
        <p:txBody>
          <a:bodyPr/>
          <a:lstStyle/>
          <a:p>
            <a:pPr>
              <a:defRPr/>
            </a:pPr>
            <a:r>
              <a:rPr lang="en-US" dirty="0" smtClean="0"/>
              <a:t>,[c] an impartial hearing with opportunity for participation by the person's parents or guardian and representation by counsel, and [d] a review procedure. Compliance with the procedural safeguards of section 615 of the Education of the Handicapped Act is one means of meeting this requirement.” 34 CFR §104.36.</a:t>
            </a:r>
            <a:endParaRPr lang="en-US" dirty="0"/>
          </a:p>
        </p:txBody>
      </p:sp>
      <p:sp>
        <p:nvSpPr>
          <p:cNvPr id="4" name="Date Placeholder 3"/>
          <p:cNvSpPr>
            <a:spLocks noGrp="1"/>
          </p:cNvSpPr>
          <p:nvPr>
            <p:ph type="dt" sz="quarter" idx="10"/>
          </p:nvPr>
        </p:nvSpPr>
        <p:spPr/>
        <p:txBody>
          <a:bodyPr/>
          <a:lstStyle/>
          <a:p>
            <a:pPr>
              <a:defRPr/>
            </a:pPr>
            <a:fld id="{E7256D31-4421-424A-BAA4-A8BD017405E6}"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Parental Withdrawal of Consent</a:t>
            </a:r>
            <a:endParaRPr lang="en-US" dirty="0"/>
          </a:p>
        </p:txBody>
      </p:sp>
      <p:sp>
        <p:nvSpPr>
          <p:cNvPr id="3" name="Content Placeholder 2"/>
          <p:cNvSpPr>
            <a:spLocks noGrp="1"/>
          </p:cNvSpPr>
          <p:nvPr>
            <p:ph idx="1"/>
          </p:nvPr>
        </p:nvSpPr>
        <p:spPr/>
        <p:txBody>
          <a:bodyPr/>
          <a:lstStyle/>
          <a:p>
            <a:pPr>
              <a:defRPr/>
            </a:pPr>
            <a:r>
              <a:rPr lang="en-US" sz="2400" i="1" dirty="0" err="1" smtClean="0"/>
              <a:t>Lamkin</a:t>
            </a:r>
            <a:r>
              <a:rPr lang="en-US" sz="2400" i="1" dirty="0" smtClean="0"/>
              <a:t> vs. Lone Jack C-6 School District</a:t>
            </a:r>
            <a:r>
              <a:rPr lang="en-US" sz="2400" dirty="0" smtClean="0"/>
              <a:t>,</a:t>
            </a:r>
            <a:r>
              <a:rPr lang="en-US" sz="2400" i="1" dirty="0" smtClean="0"/>
              <a:t> </a:t>
            </a:r>
            <a:r>
              <a:rPr lang="en-US" sz="2400" dirty="0" smtClean="0"/>
              <a:t>58 IDELR 197 (W.D. Mo.  Mar. 1, 2012) Withdrawal of consent for special education services under the IDEA ends rights and protections under both IDEA and Section 504</a:t>
            </a:r>
          </a:p>
          <a:p>
            <a:pPr>
              <a:defRPr/>
            </a:pPr>
            <a:r>
              <a:rPr lang="en-US" sz="2400" dirty="0" smtClean="0"/>
              <a:t>OCR Guidance: Section 504 neither prohibits nor requires a school district to initiate a due process hearing to override a parental refusal to consent with respect to the initial provision of special education and related services. Nonetheless, school districts should consider that IDEA no longer permits school districts to initiate a due process hearing to override a parental refusal to consent to the initial provision of services. </a:t>
            </a:r>
            <a:endParaRPr lang="en-US" sz="2400" dirty="0"/>
          </a:p>
        </p:txBody>
      </p:sp>
      <p:sp>
        <p:nvSpPr>
          <p:cNvPr id="4" name="Date Placeholder 3"/>
          <p:cNvSpPr>
            <a:spLocks noGrp="1"/>
          </p:cNvSpPr>
          <p:nvPr>
            <p:ph type="dt" sz="quarter" idx="10"/>
          </p:nvPr>
        </p:nvSpPr>
        <p:spPr/>
        <p:txBody>
          <a:bodyPr/>
          <a:lstStyle/>
          <a:p>
            <a:pPr>
              <a:defRPr/>
            </a:pPr>
            <a:fld id="{7991F4DB-AA8E-4150-8069-998B830BA51B}"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dirty="0"/>
          </a:p>
        </p:txBody>
      </p:sp>
      <p:sp>
        <p:nvSpPr>
          <p:cNvPr id="3" name="Content Placeholder 2"/>
          <p:cNvSpPr>
            <a:spLocks noGrp="1"/>
          </p:cNvSpPr>
          <p:nvPr>
            <p:ph idx="1"/>
          </p:nvPr>
        </p:nvSpPr>
        <p:spPr/>
        <p:txBody>
          <a:bodyPr/>
          <a:lstStyle/>
          <a:p>
            <a:pPr>
              <a:buFontTx/>
              <a:buNone/>
              <a:defRPr/>
            </a:pPr>
            <a:r>
              <a:rPr lang="en-US" sz="4400" dirty="0" smtClean="0"/>
              <a:t>Let’s Take a 10 minute stretch!</a:t>
            </a:r>
            <a:endParaRPr lang="en-US" sz="4400" dirty="0"/>
          </a:p>
        </p:txBody>
      </p:sp>
      <p:sp>
        <p:nvSpPr>
          <p:cNvPr id="4" name="Date Placeholder 3"/>
          <p:cNvSpPr>
            <a:spLocks noGrp="1"/>
          </p:cNvSpPr>
          <p:nvPr>
            <p:ph type="dt" sz="quarter" idx="10"/>
          </p:nvPr>
        </p:nvSpPr>
        <p:spPr/>
        <p:txBody>
          <a:bodyPr/>
          <a:lstStyle/>
          <a:p>
            <a:pPr>
              <a:defRPr/>
            </a:pPr>
            <a:fld id="{E7256D31-4421-424A-BAA4-A8BD017405E6}"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defRPr/>
            </a:pPr>
            <a:r>
              <a:rPr lang="en-US" sz="4000" dirty="0" smtClean="0"/>
              <a:t>Levin’s Top Ten List of this Year’s Stupid </a:t>
            </a:r>
            <a:endParaRPr lang="en-US" sz="3600" dirty="0"/>
          </a:p>
        </p:txBody>
      </p:sp>
      <p:sp>
        <p:nvSpPr>
          <p:cNvPr id="3" name="Content Placeholder 2"/>
          <p:cNvSpPr>
            <a:spLocks noGrp="1"/>
          </p:cNvSpPr>
          <p:nvPr>
            <p:ph idx="1"/>
          </p:nvPr>
        </p:nvSpPr>
        <p:spPr/>
        <p:txBody>
          <a:bodyPr/>
          <a:lstStyle/>
          <a:p>
            <a:pPr>
              <a:defRPr/>
            </a:pPr>
            <a:r>
              <a:rPr lang="en-US" dirty="0" smtClean="0"/>
              <a:t>The following slides are in honor of Susan, who said to George on Seinfeld: </a:t>
            </a:r>
          </a:p>
          <a:p>
            <a:pPr>
              <a:defRPr/>
            </a:pPr>
            <a:r>
              <a:rPr lang="en-US" sz="4000" i="1" dirty="0" smtClean="0"/>
              <a:t>“You're a stupid </a:t>
            </a:r>
            <a:r>
              <a:rPr lang="en-US" sz="4000" i="1" dirty="0" err="1" smtClean="0"/>
              <a:t>stupid</a:t>
            </a:r>
            <a:r>
              <a:rPr lang="en-US" sz="4000" i="1" dirty="0" smtClean="0"/>
              <a:t> man George! A very stupid little man!”</a:t>
            </a:r>
          </a:p>
          <a:p>
            <a:pPr>
              <a:defRPr/>
            </a:pPr>
            <a:r>
              <a:rPr lang="en-US" sz="4000" i="1" dirty="0" smtClean="0"/>
              <a:t>I use a rolling one-year look back for my list.</a:t>
            </a:r>
            <a:endParaRPr lang="en-US" sz="4000" dirty="0" smtClean="0"/>
          </a:p>
          <a:p>
            <a:pPr>
              <a:buFontTx/>
              <a:buNone/>
              <a:defRPr/>
            </a:pPr>
            <a:endParaRPr lang="en-US" dirty="0"/>
          </a:p>
        </p:txBody>
      </p:sp>
      <p:sp>
        <p:nvSpPr>
          <p:cNvPr id="4" name="Footer Placeholder 3"/>
          <p:cNvSpPr>
            <a:spLocks noGrp="1"/>
          </p:cNvSpPr>
          <p:nvPr>
            <p:ph type="ftr" sz="quarter" idx="11"/>
          </p:nvPr>
        </p:nvSpPr>
        <p:spPr/>
        <p:txBody>
          <a:bodyPr/>
          <a:lstStyle/>
          <a:p>
            <a:pPr>
              <a:defRPr/>
            </a:pPr>
            <a:r>
              <a:rPr lang="en-US" smtClean="0"/>
              <a:t>Levin Legal Group, P.C.</a:t>
            </a:r>
            <a:endParaRPr lang="en-US"/>
          </a:p>
        </p:txBody>
      </p:sp>
      <p:sp>
        <p:nvSpPr>
          <p:cNvPr id="5" name="Slide Number Placeholder 4"/>
          <p:cNvSpPr>
            <a:spLocks noGrp="1"/>
          </p:cNvSpPr>
          <p:nvPr>
            <p:ph type="sldNum" sz="quarter" idx="12"/>
          </p:nvPr>
        </p:nvSpPr>
        <p:spPr/>
        <p:txBody>
          <a:bodyPr/>
          <a:lstStyle/>
          <a:p>
            <a:pPr>
              <a:defRPr/>
            </a:pPr>
            <a:fld id="{C37DC512-B677-4903-9866-FECC8FE696AB}" type="slidenum">
              <a:rPr lang="en-US" smtClean="0"/>
              <a:pPr>
                <a:defRPr/>
              </a:pPr>
              <a:t>47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3">
                                            <p:txEl>
                                              <p:pRg st="1" end="1"/>
                                            </p:txEl>
                                          </p:spTgt>
                                        </p:tgtEl>
                                        <p:attrNameLst>
                                          <p:attrName>ppt_x</p:attrName>
                                        </p:attrNameLst>
                                      </p:cBhvr>
                                    </p:anim>
                                    <p:anim from="0" to="-1.0" calcmode="lin" valueType="num">
                                      <p:cBhvr>
                                        <p:cTn id="16" dur="200" decel="50000" autoRev="1" fill="hold">
                                          <p:stCondLst>
                                            <p:cond delay="600"/>
                                          </p:stCondLst>
                                        </p:cTn>
                                        <p:tgtEl>
                                          <p:spTgt spid="3">
                                            <p:txEl>
                                              <p:pRg st="1" end="1"/>
                                            </p:txEl>
                                          </p:spTgt>
                                        </p:tgtEl>
                                        <p:attrNameLst>
                                          <p:attrName>xshear</p:attrName>
                                        </p:attrNameLst>
                                      </p:cBhvr>
                                    </p:anim>
                                    <p:animScale>
                                      <p:cBhvr>
                                        <p:cTn id="17" dur="200" decel="100000" autoRev="1" fill="hold">
                                          <p:stCondLst>
                                            <p:cond delay="600"/>
                                          </p:stCondLst>
                                        </p:cTn>
                                        <p:tgtEl>
                                          <p:spTgt spid="3">
                                            <p:txEl>
                                              <p:pRg st="1" end="1"/>
                                            </p:txEl>
                                          </p:spTgt>
                                        </p:tgtEl>
                                      </p:cBhvr>
                                      <p:from x="100000" y="100000"/>
                                      <p:to x="80000" y="100000"/>
                                    </p:animScale>
                                    <p:anim by="(#ppt_h/3+#ppt_w*0.1)" calcmode="lin" valueType="num">
                                      <p:cBhvr additive="sum">
                                        <p:cTn id="18"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3">
                                            <p:txEl>
                                              <p:pRg st="2" end="2"/>
                                            </p:txEl>
                                          </p:spTgt>
                                        </p:tgtEl>
                                        <p:attrNameLst>
                                          <p:attrName>ppt_x</p:attrName>
                                        </p:attrNameLst>
                                      </p:cBhvr>
                                    </p:anim>
                                    <p:anim from="0" to="-1.0" calcmode="lin" valueType="num">
                                      <p:cBhvr>
                                        <p:cTn id="24" dur="200" decel="50000" autoRev="1" fill="hold">
                                          <p:stCondLst>
                                            <p:cond delay="600"/>
                                          </p:stCondLst>
                                        </p:cTn>
                                        <p:tgtEl>
                                          <p:spTgt spid="3">
                                            <p:txEl>
                                              <p:pRg st="2" end="2"/>
                                            </p:txEl>
                                          </p:spTgt>
                                        </p:tgtEl>
                                        <p:attrNameLst>
                                          <p:attrName>xshear</p:attrName>
                                        </p:attrNameLst>
                                      </p:cBhvr>
                                    </p:anim>
                                    <p:animScale>
                                      <p:cBhvr>
                                        <p:cTn id="25" dur="200" decel="100000" autoRev="1" fill="hold">
                                          <p:stCondLst>
                                            <p:cond delay="600"/>
                                          </p:stCondLst>
                                        </p:cTn>
                                        <p:tgtEl>
                                          <p:spTgt spid="3">
                                            <p:txEl>
                                              <p:pRg st="2" end="2"/>
                                            </p:txEl>
                                          </p:spTgt>
                                        </p:tgtEl>
                                      </p:cBhvr>
                                      <p:from x="100000" y="100000"/>
                                      <p:to x="80000" y="100000"/>
                                    </p:animScale>
                                    <p:anim by="(#ppt_h/3+#ppt_w*0.1)" calcmode="lin" valueType="num">
                                      <p:cBhvr additive="sum">
                                        <p:cTn id="26" dur="200" decel="100000" autoRev="1" fill="hold">
                                          <p:stCondLst>
                                            <p:cond delay="600"/>
                                          </p:stCondLst>
                                        </p:cTn>
                                        <p:tgtEl>
                                          <p:spTgt spid="3">
                                            <p:txEl>
                                              <p:pRg st="2" end="2"/>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defRPr/>
            </a:pPr>
            <a:r>
              <a:rPr lang="en-US" sz="4000" dirty="0" smtClean="0"/>
              <a:t>Levin’s Top Ten List of this Year’s Stupid </a:t>
            </a:r>
            <a:endParaRPr lang="en-US" sz="4000" dirty="0"/>
          </a:p>
        </p:txBody>
      </p:sp>
      <p:sp>
        <p:nvSpPr>
          <p:cNvPr id="3" name="Content Placeholder 2"/>
          <p:cNvSpPr>
            <a:spLocks noGrp="1"/>
          </p:cNvSpPr>
          <p:nvPr>
            <p:ph idx="1"/>
          </p:nvPr>
        </p:nvSpPr>
        <p:spPr/>
        <p:txBody>
          <a:bodyPr>
            <a:normAutofit fontScale="55000" lnSpcReduction="20000"/>
          </a:bodyPr>
          <a:lstStyle/>
          <a:p>
            <a:pPr>
              <a:defRPr/>
            </a:pPr>
            <a:r>
              <a:rPr lang="en-US" dirty="0" smtClean="0"/>
              <a:t>Number 10:</a:t>
            </a:r>
          </a:p>
          <a:p>
            <a:pPr>
              <a:defRPr/>
            </a:pPr>
            <a:r>
              <a:rPr lang="en-US" dirty="0" smtClean="0"/>
              <a:t>Assistant Principal showed pornography to a student accused of accessing pornography on his computer, saying: “see how disgusting this is.”</a:t>
            </a:r>
          </a:p>
          <a:p>
            <a:pPr>
              <a:defRPr/>
            </a:pPr>
            <a:r>
              <a:rPr lang="en-US" dirty="0" smtClean="0"/>
              <a:t>Number 9:</a:t>
            </a:r>
          </a:p>
          <a:p>
            <a:pPr>
              <a:defRPr/>
            </a:pPr>
            <a:r>
              <a:rPr lang="en-US" dirty="0" smtClean="0"/>
              <a:t>A music teacher placed a tuba over a kid’s head and blew into it.  He said it was part of the curriculum.  He was demonstrating an instrumental mute</a:t>
            </a:r>
          </a:p>
          <a:p>
            <a:pPr>
              <a:defRPr/>
            </a:pPr>
            <a:r>
              <a:rPr lang="en-US" dirty="0" smtClean="0"/>
              <a:t>Number 8:</a:t>
            </a:r>
          </a:p>
          <a:p>
            <a:pPr>
              <a:defRPr/>
            </a:pPr>
            <a:r>
              <a:rPr lang="en-US" dirty="0" smtClean="0"/>
              <a:t>After admitting that he sent a picture of his genitals over the district email system to a co-worker, claiming that he did not intend to do so, “it was an accident”</a:t>
            </a:r>
          </a:p>
          <a:p>
            <a:pPr>
              <a:defRPr/>
            </a:pPr>
            <a:r>
              <a:rPr lang="en-US" dirty="0" smtClean="0"/>
              <a:t>Number 7:  </a:t>
            </a:r>
          </a:p>
          <a:p>
            <a:pPr>
              <a:defRPr/>
            </a:pPr>
            <a:r>
              <a:rPr lang="en-US" dirty="0" smtClean="0"/>
              <a:t>Approving overtime for a ghost employee because the no-show employee could not get his work done during regular hours</a:t>
            </a:r>
          </a:p>
        </p:txBody>
      </p:sp>
      <p:sp>
        <p:nvSpPr>
          <p:cNvPr id="4" name="Footer Placeholder 3"/>
          <p:cNvSpPr>
            <a:spLocks noGrp="1"/>
          </p:cNvSpPr>
          <p:nvPr>
            <p:ph type="ftr" sz="quarter" idx="11"/>
          </p:nvPr>
        </p:nvSpPr>
        <p:spPr/>
        <p:txBody>
          <a:bodyPr/>
          <a:lstStyle/>
          <a:p>
            <a:pPr>
              <a:defRPr/>
            </a:pPr>
            <a:r>
              <a:rPr lang="en-US" smtClean="0"/>
              <a:t>Levin Legal Group, P.C.</a:t>
            </a:r>
            <a:endParaRPr lang="en-US"/>
          </a:p>
        </p:txBody>
      </p:sp>
      <p:sp>
        <p:nvSpPr>
          <p:cNvPr id="5" name="Slide Number Placeholder 4"/>
          <p:cNvSpPr>
            <a:spLocks noGrp="1"/>
          </p:cNvSpPr>
          <p:nvPr>
            <p:ph type="sldNum" sz="quarter" idx="12"/>
          </p:nvPr>
        </p:nvSpPr>
        <p:spPr/>
        <p:txBody>
          <a:bodyPr/>
          <a:lstStyle/>
          <a:p>
            <a:pPr>
              <a:defRPr/>
            </a:pPr>
            <a:fld id="{11B50095-3856-4123-8F06-596780D4D2CD}" type="slidenum">
              <a:rPr lang="en-US" smtClean="0"/>
              <a:pPr>
                <a:defRPr/>
              </a:pPr>
              <a:t>48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3">
                                            <p:txEl>
                                              <p:pRg st="1" end="1"/>
                                            </p:txEl>
                                          </p:spTgt>
                                        </p:tgtEl>
                                        <p:attrNameLst>
                                          <p:attrName>ppt_x</p:attrName>
                                        </p:attrNameLst>
                                      </p:cBhvr>
                                    </p:anim>
                                    <p:anim from="0" to="-1.0" calcmode="lin" valueType="num">
                                      <p:cBhvr>
                                        <p:cTn id="16" dur="200" decel="50000" autoRev="1" fill="hold">
                                          <p:stCondLst>
                                            <p:cond delay="600"/>
                                          </p:stCondLst>
                                        </p:cTn>
                                        <p:tgtEl>
                                          <p:spTgt spid="3">
                                            <p:txEl>
                                              <p:pRg st="1" end="1"/>
                                            </p:txEl>
                                          </p:spTgt>
                                        </p:tgtEl>
                                        <p:attrNameLst>
                                          <p:attrName>xshear</p:attrName>
                                        </p:attrNameLst>
                                      </p:cBhvr>
                                    </p:anim>
                                    <p:animScale>
                                      <p:cBhvr>
                                        <p:cTn id="17" dur="200" decel="100000" autoRev="1" fill="hold">
                                          <p:stCondLst>
                                            <p:cond delay="600"/>
                                          </p:stCondLst>
                                        </p:cTn>
                                        <p:tgtEl>
                                          <p:spTgt spid="3">
                                            <p:txEl>
                                              <p:pRg st="1" end="1"/>
                                            </p:txEl>
                                          </p:spTgt>
                                        </p:tgtEl>
                                      </p:cBhvr>
                                      <p:from x="100000" y="100000"/>
                                      <p:to x="80000" y="100000"/>
                                    </p:animScale>
                                    <p:anim by="(#ppt_h/3+#ppt_w*0.1)" calcmode="lin" valueType="num">
                                      <p:cBhvr additive="sum">
                                        <p:cTn id="18"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3">
                                            <p:txEl>
                                              <p:pRg st="2" end="2"/>
                                            </p:txEl>
                                          </p:spTgt>
                                        </p:tgtEl>
                                        <p:attrNameLst>
                                          <p:attrName>ppt_x</p:attrName>
                                        </p:attrNameLst>
                                      </p:cBhvr>
                                    </p:anim>
                                    <p:anim from="0" to="-1.0" calcmode="lin" valueType="num">
                                      <p:cBhvr>
                                        <p:cTn id="24" dur="200" decel="50000" autoRev="1" fill="hold">
                                          <p:stCondLst>
                                            <p:cond delay="600"/>
                                          </p:stCondLst>
                                        </p:cTn>
                                        <p:tgtEl>
                                          <p:spTgt spid="3">
                                            <p:txEl>
                                              <p:pRg st="2" end="2"/>
                                            </p:txEl>
                                          </p:spTgt>
                                        </p:tgtEl>
                                        <p:attrNameLst>
                                          <p:attrName>xshear</p:attrName>
                                        </p:attrNameLst>
                                      </p:cBhvr>
                                    </p:anim>
                                    <p:animScale>
                                      <p:cBhvr>
                                        <p:cTn id="25" dur="200" decel="100000" autoRev="1" fill="hold">
                                          <p:stCondLst>
                                            <p:cond delay="600"/>
                                          </p:stCondLst>
                                        </p:cTn>
                                        <p:tgtEl>
                                          <p:spTgt spid="3">
                                            <p:txEl>
                                              <p:pRg st="2" end="2"/>
                                            </p:txEl>
                                          </p:spTgt>
                                        </p:tgtEl>
                                      </p:cBhvr>
                                      <p:from x="100000" y="100000"/>
                                      <p:to x="80000" y="100000"/>
                                    </p:animScale>
                                    <p:anim by="(#ppt_h/3+#ppt_w*0.1)" calcmode="lin" valueType="num">
                                      <p:cBhvr additive="sum">
                                        <p:cTn id="26" dur="200" decel="100000" autoRev="1" fill="hold">
                                          <p:stCondLst>
                                            <p:cond delay="600"/>
                                          </p:stCondLst>
                                        </p:cTn>
                                        <p:tgtEl>
                                          <p:spTgt spid="3">
                                            <p:txEl>
                                              <p:pRg st="2" end="2"/>
                                            </p:txEl>
                                          </p:spTgt>
                                        </p:tgtEl>
                                        <p:attrNameLst>
                                          <p:attrName>ppt_x</p:attrName>
                                        </p:attrNameLst>
                                      </p:cBhvr>
                                    </p:anim>
                                  </p:childTnLst>
                                </p:cTn>
                              </p:par>
                            </p:childTnLst>
                          </p:cTn>
                        </p:par>
                      </p:childTnLst>
                    </p:cTn>
                  </p:par>
                  <p:par>
                    <p:cTn id="27" fill="hold">
                      <p:stCondLst>
                        <p:cond delay="indefinite"/>
                      </p:stCondLst>
                      <p:childTnLst>
                        <p:par>
                          <p:cTn id="28" fill="hold">
                            <p:stCondLst>
                              <p:cond delay="0"/>
                            </p:stCondLst>
                            <p:childTnLst>
                              <p:par>
                                <p:cTn id="29" presetID="34"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from="(-#ppt_w/2)" to="(#ppt_x)" calcmode="lin" valueType="num">
                                      <p:cBhvr>
                                        <p:cTn id="31" dur="600" fill="hold">
                                          <p:stCondLst>
                                            <p:cond delay="0"/>
                                          </p:stCondLst>
                                        </p:cTn>
                                        <p:tgtEl>
                                          <p:spTgt spid="3">
                                            <p:txEl>
                                              <p:pRg st="3" end="3"/>
                                            </p:txEl>
                                          </p:spTgt>
                                        </p:tgtEl>
                                        <p:attrNameLst>
                                          <p:attrName>ppt_x</p:attrName>
                                        </p:attrNameLst>
                                      </p:cBhvr>
                                    </p:anim>
                                    <p:anim from="0" to="-1.0" calcmode="lin" valueType="num">
                                      <p:cBhvr>
                                        <p:cTn id="32" dur="200" decel="50000" autoRev="1" fill="hold">
                                          <p:stCondLst>
                                            <p:cond delay="600"/>
                                          </p:stCondLst>
                                        </p:cTn>
                                        <p:tgtEl>
                                          <p:spTgt spid="3">
                                            <p:txEl>
                                              <p:pRg st="3" end="3"/>
                                            </p:txEl>
                                          </p:spTgt>
                                        </p:tgtEl>
                                        <p:attrNameLst>
                                          <p:attrName>xshear</p:attrName>
                                        </p:attrNameLst>
                                      </p:cBhvr>
                                    </p:anim>
                                    <p:animScale>
                                      <p:cBhvr>
                                        <p:cTn id="33" dur="200" decel="100000" autoRev="1" fill="hold">
                                          <p:stCondLst>
                                            <p:cond delay="600"/>
                                          </p:stCondLst>
                                        </p:cTn>
                                        <p:tgtEl>
                                          <p:spTgt spid="3">
                                            <p:txEl>
                                              <p:pRg st="3" end="3"/>
                                            </p:txEl>
                                          </p:spTgt>
                                        </p:tgtEl>
                                      </p:cBhvr>
                                      <p:from x="100000" y="100000"/>
                                      <p:to x="80000" y="100000"/>
                                    </p:animScale>
                                    <p:anim by="(#ppt_h/3+#ppt_w*0.1)" calcmode="lin" valueType="num">
                                      <p:cBhvr additive="sum">
                                        <p:cTn id="34" dur="200" decel="100000" autoRev="1" fill="hold">
                                          <p:stCondLst>
                                            <p:cond delay="600"/>
                                          </p:stCondLst>
                                        </p:cTn>
                                        <p:tgtEl>
                                          <p:spTgt spid="3">
                                            <p:txEl>
                                              <p:pRg st="3" end="3"/>
                                            </p:txEl>
                                          </p:spTgt>
                                        </p:tgtEl>
                                        <p:attrNameLst>
                                          <p:attrName>ppt_x</p:attrName>
                                        </p:attrNameLst>
                                      </p:cBhvr>
                                    </p:anim>
                                  </p:childTnLst>
                                </p:cTn>
                              </p:par>
                            </p:childTnLst>
                          </p:cTn>
                        </p:par>
                      </p:childTnLst>
                    </p:cTn>
                  </p:par>
                  <p:par>
                    <p:cTn id="35" fill="hold">
                      <p:stCondLst>
                        <p:cond delay="indefinite"/>
                      </p:stCondLst>
                      <p:childTnLst>
                        <p:par>
                          <p:cTn id="36" fill="hold">
                            <p:stCondLst>
                              <p:cond delay="0"/>
                            </p:stCondLst>
                            <p:childTnLst>
                              <p:par>
                                <p:cTn id="37" presetID="34"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from="(-#ppt_w/2)" to="(#ppt_x)" calcmode="lin" valueType="num">
                                      <p:cBhvr>
                                        <p:cTn id="39" dur="600" fill="hold">
                                          <p:stCondLst>
                                            <p:cond delay="0"/>
                                          </p:stCondLst>
                                        </p:cTn>
                                        <p:tgtEl>
                                          <p:spTgt spid="3">
                                            <p:txEl>
                                              <p:pRg st="4" end="4"/>
                                            </p:txEl>
                                          </p:spTgt>
                                        </p:tgtEl>
                                        <p:attrNameLst>
                                          <p:attrName>ppt_x</p:attrName>
                                        </p:attrNameLst>
                                      </p:cBhvr>
                                    </p:anim>
                                    <p:anim from="0" to="-1.0" calcmode="lin" valueType="num">
                                      <p:cBhvr>
                                        <p:cTn id="40" dur="200" decel="50000" autoRev="1" fill="hold">
                                          <p:stCondLst>
                                            <p:cond delay="600"/>
                                          </p:stCondLst>
                                        </p:cTn>
                                        <p:tgtEl>
                                          <p:spTgt spid="3">
                                            <p:txEl>
                                              <p:pRg st="4" end="4"/>
                                            </p:txEl>
                                          </p:spTgt>
                                        </p:tgtEl>
                                        <p:attrNameLst>
                                          <p:attrName>xshear</p:attrName>
                                        </p:attrNameLst>
                                      </p:cBhvr>
                                    </p:anim>
                                    <p:animScale>
                                      <p:cBhvr>
                                        <p:cTn id="41" dur="200" decel="100000" autoRev="1" fill="hold">
                                          <p:stCondLst>
                                            <p:cond delay="600"/>
                                          </p:stCondLst>
                                        </p:cTn>
                                        <p:tgtEl>
                                          <p:spTgt spid="3">
                                            <p:txEl>
                                              <p:pRg st="4" end="4"/>
                                            </p:txEl>
                                          </p:spTgt>
                                        </p:tgtEl>
                                      </p:cBhvr>
                                      <p:from x="100000" y="100000"/>
                                      <p:to x="80000" y="100000"/>
                                    </p:animScale>
                                    <p:anim by="(#ppt_h/3+#ppt_w*0.1)" calcmode="lin" valueType="num">
                                      <p:cBhvr additive="sum">
                                        <p:cTn id="42" dur="200" decel="100000" autoRev="1" fill="hold">
                                          <p:stCondLst>
                                            <p:cond delay="600"/>
                                          </p:stCondLst>
                                        </p:cTn>
                                        <p:tgtEl>
                                          <p:spTgt spid="3">
                                            <p:txEl>
                                              <p:pRg st="4" end="4"/>
                                            </p:txEl>
                                          </p:spTgt>
                                        </p:tgtEl>
                                        <p:attrNameLst>
                                          <p:attrName>ppt_x</p:attrName>
                                        </p:attrNameLst>
                                      </p:cBhvr>
                                    </p:anim>
                                  </p:childTnLst>
                                </p:cTn>
                              </p:par>
                            </p:childTnLst>
                          </p:cTn>
                        </p:par>
                      </p:childTnLst>
                    </p:cTn>
                  </p:par>
                  <p:par>
                    <p:cTn id="43" fill="hold">
                      <p:stCondLst>
                        <p:cond delay="indefinite"/>
                      </p:stCondLst>
                      <p:childTnLst>
                        <p:par>
                          <p:cTn id="44" fill="hold">
                            <p:stCondLst>
                              <p:cond delay="0"/>
                            </p:stCondLst>
                            <p:childTnLst>
                              <p:par>
                                <p:cTn id="45" presetID="34"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from="(-#ppt_w/2)" to="(#ppt_x)" calcmode="lin" valueType="num">
                                      <p:cBhvr>
                                        <p:cTn id="47" dur="600" fill="hold">
                                          <p:stCondLst>
                                            <p:cond delay="0"/>
                                          </p:stCondLst>
                                        </p:cTn>
                                        <p:tgtEl>
                                          <p:spTgt spid="3">
                                            <p:txEl>
                                              <p:pRg st="5" end="5"/>
                                            </p:txEl>
                                          </p:spTgt>
                                        </p:tgtEl>
                                        <p:attrNameLst>
                                          <p:attrName>ppt_x</p:attrName>
                                        </p:attrNameLst>
                                      </p:cBhvr>
                                    </p:anim>
                                    <p:anim from="0" to="-1.0" calcmode="lin" valueType="num">
                                      <p:cBhvr>
                                        <p:cTn id="48" dur="200" decel="50000" autoRev="1" fill="hold">
                                          <p:stCondLst>
                                            <p:cond delay="600"/>
                                          </p:stCondLst>
                                        </p:cTn>
                                        <p:tgtEl>
                                          <p:spTgt spid="3">
                                            <p:txEl>
                                              <p:pRg st="5" end="5"/>
                                            </p:txEl>
                                          </p:spTgt>
                                        </p:tgtEl>
                                        <p:attrNameLst>
                                          <p:attrName>xshear</p:attrName>
                                        </p:attrNameLst>
                                      </p:cBhvr>
                                    </p:anim>
                                    <p:animScale>
                                      <p:cBhvr>
                                        <p:cTn id="49" dur="200" decel="100000" autoRev="1" fill="hold">
                                          <p:stCondLst>
                                            <p:cond delay="600"/>
                                          </p:stCondLst>
                                        </p:cTn>
                                        <p:tgtEl>
                                          <p:spTgt spid="3">
                                            <p:txEl>
                                              <p:pRg st="5" end="5"/>
                                            </p:txEl>
                                          </p:spTgt>
                                        </p:tgtEl>
                                      </p:cBhvr>
                                      <p:from x="100000" y="100000"/>
                                      <p:to x="80000" y="100000"/>
                                    </p:animScale>
                                    <p:anim by="(#ppt_h/3+#ppt_w*0.1)" calcmode="lin" valueType="num">
                                      <p:cBhvr additive="sum">
                                        <p:cTn id="50" dur="200" decel="100000" autoRev="1" fill="hold">
                                          <p:stCondLst>
                                            <p:cond delay="600"/>
                                          </p:stCondLst>
                                        </p:cTn>
                                        <p:tgtEl>
                                          <p:spTgt spid="3">
                                            <p:txEl>
                                              <p:pRg st="5" end="5"/>
                                            </p:txEl>
                                          </p:spTgt>
                                        </p:tgtEl>
                                        <p:attrNameLst>
                                          <p:attrName>ppt_x</p:attrName>
                                        </p:attrNameLst>
                                      </p:cBhvr>
                                    </p:anim>
                                  </p:childTnLst>
                                </p:cTn>
                              </p:par>
                            </p:childTnLst>
                          </p:cTn>
                        </p:par>
                      </p:childTnLst>
                    </p:cTn>
                  </p:par>
                  <p:par>
                    <p:cTn id="51" fill="hold">
                      <p:stCondLst>
                        <p:cond delay="indefinite"/>
                      </p:stCondLst>
                      <p:childTnLst>
                        <p:par>
                          <p:cTn id="52" fill="hold">
                            <p:stCondLst>
                              <p:cond delay="0"/>
                            </p:stCondLst>
                            <p:childTnLst>
                              <p:par>
                                <p:cTn id="53" presetID="34"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from="(-#ppt_w/2)" to="(#ppt_x)" calcmode="lin" valueType="num">
                                      <p:cBhvr>
                                        <p:cTn id="55" dur="600" fill="hold">
                                          <p:stCondLst>
                                            <p:cond delay="0"/>
                                          </p:stCondLst>
                                        </p:cTn>
                                        <p:tgtEl>
                                          <p:spTgt spid="3">
                                            <p:txEl>
                                              <p:pRg st="6" end="6"/>
                                            </p:txEl>
                                          </p:spTgt>
                                        </p:tgtEl>
                                        <p:attrNameLst>
                                          <p:attrName>ppt_x</p:attrName>
                                        </p:attrNameLst>
                                      </p:cBhvr>
                                    </p:anim>
                                    <p:anim from="0" to="-1.0" calcmode="lin" valueType="num">
                                      <p:cBhvr>
                                        <p:cTn id="56" dur="200" decel="50000" autoRev="1" fill="hold">
                                          <p:stCondLst>
                                            <p:cond delay="600"/>
                                          </p:stCondLst>
                                        </p:cTn>
                                        <p:tgtEl>
                                          <p:spTgt spid="3">
                                            <p:txEl>
                                              <p:pRg st="6" end="6"/>
                                            </p:txEl>
                                          </p:spTgt>
                                        </p:tgtEl>
                                        <p:attrNameLst>
                                          <p:attrName>xshear</p:attrName>
                                        </p:attrNameLst>
                                      </p:cBhvr>
                                    </p:anim>
                                    <p:animScale>
                                      <p:cBhvr>
                                        <p:cTn id="57" dur="200" decel="100000" autoRev="1" fill="hold">
                                          <p:stCondLst>
                                            <p:cond delay="600"/>
                                          </p:stCondLst>
                                        </p:cTn>
                                        <p:tgtEl>
                                          <p:spTgt spid="3">
                                            <p:txEl>
                                              <p:pRg st="6" end="6"/>
                                            </p:txEl>
                                          </p:spTgt>
                                        </p:tgtEl>
                                      </p:cBhvr>
                                      <p:from x="100000" y="100000"/>
                                      <p:to x="80000" y="100000"/>
                                    </p:animScale>
                                    <p:anim by="(#ppt_h/3+#ppt_w*0.1)" calcmode="lin" valueType="num">
                                      <p:cBhvr additive="sum">
                                        <p:cTn id="58" dur="200" decel="100000" autoRev="1" fill="hold">
                                          <p:stCondLst>
                                            <p:cond delay="600"/>
                                          </p:stCondLst>
                                        </p:cTn>
                                        <p:tgtEl>
                                          <p:spTgt spid="3">
                                            <p:txEl>
                                              <p:pRg st="6" end="6"/>
                                            </p:txEl>
                                          </p:spTgt>
                                        </p:tgtEl>
                                        <p:attrNameLst>
                                          <p:attrName>ppt_x</p:attrName>
                                        </p:attrNameLst>
                                      </p:cBhvr>
                                    </p:anim>
                                  </p:childTnLst>
                                </p:cTn>
                              </p:par>
                            </p:childTnLst>
                          </p:cTn>
                        </p:par>
                      </p:childTnLst>
                    </p:cTn>
                  </p:par>
                  <p:par>
                    <p:cTn id="59" fill="hold">
                      <p:stCondLst>
                        <p:cond delay="indefinite"/>
                      </p:stCondLst>
                      <p:childTnLst>
                        <p:par>
                          <p:cTn id="60" fill="hold">
                            <p:stCondLst>
                              <p:cond delay="0"/>
                            </p:stCondLst>
                            <p:childTnLst>
                              <p:par>
                                <p:cTn id="61" presetID="34"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 from="(-#ppt_w/2)" to="(#ppt_x)" calcmode="lin" valueType="num">
                                      <p:cBhvr>
                                        <p:cTn id="63" dur="600" fill="hold">
                                          <p:stCondLst>
                                            <p:cond delay="0"/>
                                          </p:stCondLst>
                                        </p:cTn>
                                        <p:tgtEl>
                                          <p:spTgt spid="3">
                                            <p:txEl>
                                              <p:pRg st="7" end="7"/>
                                            </p:txEl>
                                          </p:spTgt>
                                        </p:tgtEl>
                                        <p:attrNameLst>
                                          <p:attrName>ppt_x</p:attrName>
                                        </p:attrNameLst>
                                      </p:cBhvr>
                                    </p:anim>
                                    <p:anim from="0" to="-1.0" calcmode="lin" valueType="num">
                                      <p:cBhvr>
                                        <p:cTn id="64" dur="200" decel="50000" autoRev="1" fill="hold">
                                          <p:stCondLst>
                                            <p:cond delay="600"/>
                                          </p:stCondLst>
                                        </p:cTn>
                                        <p:tgtEl>
                                          <p:spTgt spid="3">
                                            <p:txEl>
                                              <p:pRg st="7" end="7"/>
                                            </p:txEl>
                                          </p:spTgt>
                                        </p:tgtEl>
                                        <p:attrNameLst>
                                          <p:attrName>xshear</p:attrName>
                                        </p:attrNameLst>
                                      </p:cBhvr>
                                    </p:anim>
                                    <p:animScale>
                                      <p:cBhvr>
                                        <p:cTn id="65" dur="200" decel="100000" autoRev="1" fill="hold">
                                          <p:stCondLst>
                                            <p:cond delay="600"/>
                                          </p:stCondLst>
                                        </p:cTn>
                                        <p:tgtEl>
                                          <p:spTgt spid="3">
                                            <p:txEl>
                                              <p:pRg st="7" end="7"/>
                                            </p:txEl>
                                          </p:spTgt>
                                        </p:tgtEl>
                                      </p:cBhvr>
                                      <p:from x="100000" y="100000"/>
                                      <p:to x="80000" y="100000"/>
                                    </p:animScale>
                                    <p:anim by="(#ppt_h/3+#ppt_w*0.1)" calcmode="lin" valueType="num">
                                      <p:cBhvr additive="sum">
                                        <p:cTn id="66" dur="200" decel="100000" autoRev="1" fill="hold">
                                          <p:stCondLst>
                                            <p:cond delay="600"/>
                                          </p:stCondLst>
                                        </p:cTn>
                                        <p:tgtEl>
                                          <p:spTgt spid="3">
                                            <p:txEl>
                                              <p:pRg st="7" end="7"/>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defRPr/>
            </a:pPr>
            <a:r>
              <a:rPr lang="en-US" sz="4000" dirty="0" smtClean="0"/>
              <a:t>Levin’s Top Ten List of this Year’s Stupid </a:t>
            </a:r>
            <a:endParaRPr lang="en-US" sz="3600" dirty="0"/>
          </a:p>
        </p:txBody>
      </p:sp>
      <p:sp>
        <p:nvSpPr>
          <p:cNvPr id="3" name="Content Placeholder 2"/>
          <p:cNvSpPr>
            <a:spLocks noGrp="1"/>
          </p:cNvSpPr>
          <p:nvPr>
            <p:ph idx="1"/>
          </p:nvPr>
        </p:nvSpPr>
        <p:spPr/>
        <p:txBody>
          <a:bodyPr>
            <a:normAutofit fontScale="62500" lnSpcReduction="20000"/>
          </a:bodyPr>
          <a:lstStyle/>
          <a:p>
            <a:pPr>
              <a:defRPr/>
            </a:pPr>
            <a:r>
              <a:rPr lang="en-US" dirty="0" smtClean="0"/>
              <a:t>Number 6:</a:t>
            </a:r>
          </a:p>
          <a:p>
            <a:pPr>
              <a:defRPr/>
            </a:pPr>
            <a:r>
              <a:rPr lang="en-US" dirty="0" smtClean="0"/>
              <a:t>Approving video class to film the kids breaking into a bank</a:t>
            </a:r>
          </a:p>
          <a:p>
            <a:pPr>
              <a:defRPr/>
            </a:pPr>
            <a:r>
              <a:rPr lang="en-US" dirty="0" smtClean="0"/>
              <a:t>Number 5:</a:t>
            </a:r>
          </a:p>
          <a:p>
            <a:pPr>
              <a:defRPr/>
            </a:pPr>
            <a:r>
              <a:rPr lang="en-US" dirty="0" smtClean="0"/>
              <a:t>Posting the video of the bank break-in on YouTube</a:t>
            </a:r>
          </a:p>
          <a:p>
            <a:pPr>
              <a:defRPr/>
            </a:pPr>
            <a:r>
              <a:rPr lang="en-US" dirty="0" smtClean="0"/>
              <a:t>Number 4:</a:t>
            </a:r>
          </a:p>
          <a:p>
            <a:pPr>
              <a:defRPr/>
            </a:pPr>
            <a:r>
              <a:rPr lang="en-US" dirty="0" smtClean="0"/>
              <a:t>After admitting that he showed nude pictures of himself and his girlfriend to a secretary, administrator said he forgot to separate his nudist colony pictures from the wedding pictures</a:t>
            </a:r>
          </a:p>
          <a:p>
            <a:pPr>
              <a:defRPr/>
            </a:pPr>
            <a:r>
              <a:rPr lang="en-US" dirty="0" smtClean="0"/>
              <a:t>Number 3:</a:t>
            </a:r>
          </a:p>
          <a:p>
            <a:pPr>
              <a:defRPr/>
            </a:pPr>
            <a:r>
              <a:rPr lang="en-US" dirty="0" smtClean="0"/>
              <a:t>Bus driver implemented a new procedure for keeping her bus clean.</a:t>
            </a:r>
          </a:p>
          <a:p>
            <a:pPr>
              <a:defRPr/>
            </a:pPr>
            <a:r>
              <a:rPr lang="en-US" dirty="0" smtClean="0"/>
              <a:t>She required wet and dirty soccer players from the girls soccer team to </a:t>
            </a:r>
            <a:r>
              <a:rPr lang="en-US" dirty="0" err="1" smtClean="0"/>
              <a:t>stip</a:t>
            </a:r>
            <a:r>
              <a:rPr lang="en-US" dirty="0" smtClean="0"/>
              <a:t> to their underwear before boarding the bus.</a:t>
            </a:r>
          </a:p>
        </p:txBody>
      </p:sp>
      <p:sp>
        <p:nvSpPr>
          <p:cNvPr id="4" name="Footer Placeholder 3"/>
          <p:cNvSpPr>
            <a:spLocks noGrp="1"/>
          </p:cNvSpPr>
          <p:nvPr>
            <p:ph type="ftr" sz="quarter" idx="11"/>
          </p:nvPr>
        </p:nvSpPr>
        <p:spPr/>
        <p:txBody>
          <a:bodyPr/>
          <a:lstStyle/>
          <a:p>
            <a:pPr>
              <a:defRPr/>
            </a:pPr>
            <a:r>
              <a:rPr lang="en-US" smtClean="0"/>
              <a:t>Levin Legal Group, P.C.</a:t>
            </a:r>
            <a:endParaRPr lang="en-US"/>
          </a:p>
        </p:txBody>
      </p:sp>
      <p:sp>
        <p:nvSpPr>
          <p:cNvPr id="5" name="Slide Number Placeholder 4"/>
          <p:cNvSpPr>
            <a:spLocks noGrp="1"/>
          </p:cNvSpPr>
          <p:nvPr>
            <p:ph type="sldNum" sz="quarter" idx="12"/>
          </p:nvPr>
        </p:nvSpPr>
        <p:spPr/>
        <p:txBody>
          <a:bodyPr/>
          <a:lstStyle/>
          <a:p>
            <a:pPr>
              <a:defRPr/>
            </a:pPr>
            <a:fld id="{CB20499B-CD2F-4A75-8AC6-C5FB7261B6EF}" type="slidenum">
              <a:rPr lang="en-US" smtClean="0"/>
              <a:pPr>
                <a:defRPr/>
              </a:pPr>
              <a:t>49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6"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3">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 calcmode="lin" valueType="num">
                                      <p:cBhvr>
                                        <p:cTn id="55"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8"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3">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5" presetClass="entr" presetSubtype="0" fill="hold" grpId="0" nodeType="clickEffect">
                                  <p:stCondLst>
                                    <p:cond delay="0"/>
                                  </p:stCondLst>
                                  <p:childTnLst>
                                    <p:set>
                                      <p:cBhvr>
                                        <p:cTn id="66" dur="1" fill="hold">
                                          <p:stCondLst>
                                            <p:cond delay="0"/>
                                          </p:stCondLst>
                                        </p:cTn>
                                        <p:tgtEl>
                                          <p:spTgt spid="3">
                                            <p:txEl>
                                              <p:pRg st="5" end="5"/>
                                            </p:txEl>
                                          </p:spTgt>
                                        </p:tgtEl>
                                        <p:attrNameLst>
                                          <p:attrName>style.visibility</p:attrName>
                                        </p:attrNameLst>
                                      </p:cBhvr>
                                      <p:to>
                                        <p:strVal val="visible"/>
                                      </p:to>
                                    </p:set>
                                    <p:anim calcmode="lin" valueType="num">
                                      <p:cBhvr>
                                        <p:cTn id="67"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70"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3">
                                            <p:txEl>
                                              <p:pRg st="5" end="5"/>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5" presetClass="entr" presetSubtype="0" fill="hold" grpId="0" nodeType="clickEffect">
                                  <p:stCondLst>
                                    <p:cond delay="0"/>
                                  </p:stCondLst>
                                  <p:childTnLst>
                                    <p:set>
                                      <p:cBhvr>
                                        <p:cTn id="78" dur="1" fill="hold">
                                          <p:stCondLst>
                                            <p:cond delay="0"/>
                                          </p:stCondLst>
                                        </p:cTn>
                                        <p:tgtEl>
                                          <p:spTgt spid="3">
                                            <p:txEl>
                                              <p:pRg st="6" end="6"/>
                                            </p:txEl>
                                          </p:spTgt>
                                        </p:tgtEl>
                                        <p:attrNameLst>
                                          <p:attrName>style.visibility</p:attrName>
                                        </p:attrNameLst>
                                      </p:cBhvr>
                                      <p:to>
                                        <p:strVal val="visible"/>
                                      </p:to>
                                    </p:set>
                                    <p:anim calcmode="lin" valueType="num">
                                      <p:cBhvr>
                                        <p:cTn id="79"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80"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81"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82"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83"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84"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85"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86" dur="1000" decel="50000">
                                          <p:stCondLst>
                                            <p:cond delay="0"/>
                                          </p:stCondLst>
                                        </p:cTn>
                                        <p:tgtEl>
                                          <p:spTgt spid="3">
                                            <p:txEl>
                                              <p:pRg st="6" end="6"/>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25" presetClass="entr" presetSubtype="0" fill="hold" grpId="0" nodeType="clickEffect">
                                  <p:stCondLst>
                                    <p:cond delay="0"/>
                                  </p:stCondLst>
                                  <p:childTnLst>
                                    <p:set>
                                      <p:cBhvr>
                                        <p:cTn id="90" dur="1" fill="hold">
                                          <p:stCondLst>
                                            <p:cond delay="0"/>
                                          </p:stCondLst>
                                        </p:cTn>
                                        <p:tgtEl>
                                          <p:spTgt spid="3">
                                            <p:txEl>
                                              <p:pRg st="7" end="7"/>
                                            </p:txEl>
                                          </p:spTgt>
                                        </p:tgtEl>
                                        <p:attrNameLst>
                                          <p:attrName>style.visibility</p:attrName>
                                        </p:attrNameLst>
                                      </p:cBhvr>
                                      <p:to>
                                        <p:strVal val="visible"/>
                                      </p:to>
                                    </p:set>
                                    <p:anim calcmode="lin" valueType="num">
                                      <p:cBhvr>
                                        <p:cTn id="91" dur="5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92" dur="5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93" dur="500" accel="50000" fill="hold">
                                          <p:stCondLst>
                                            <p:cond delay="5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94" dur="1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95" dur="5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96" dur="5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97" dur="500" accel="50000" fill="hold">
                                          <p:stCondLst>
                                            <p:cond delay="5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98" dur="1000" decel="50000">
                                          <p:stCondLst>
                                            <p:cond delay="0"/>
                                          </p:stCondLst>
                                        </p:cTn>
                                        <p:tgtEl>
                                          <p:spTgt spid="3">
                                            <p:txEl>
                                              <p:pRg st="7" end="7"/>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25" presetClass="entr" presetSubtype="0" fill="hold" grpId="0" nodeType="clickEffect">
                                  <p:stCondLst>
                                    <p:cond delay="0"/>
                                  </p:stCondLst>
                                  <p:childTnLst>
                                    <p:set>
                                      <p:cBhvr>
                                        <p:cTn id="102" dur="1" fill="hold">
                                          <p:stCondLst>
                                            <p:cond delay="0"/>
                                          </p:stCondLst>
                                        </p:cTn>
                                        <p:tgtEl>
                                          <p:spTgt spid="3">
                                            <p:txEl>
                                              <p:pRg st="8" end="8"/>
                                            </p:txEl>
                                          </p:spTgt>
                                        </p:tgtEl>
                                        <p:attrNameLst>
                                          <p:attrName>style.visibility</p:attrName>
                                        </p:attrNameLst>
                                      </p:cBhvr>
                                      <p:to>
                                        <p:strVal val="visible"/>
                                      </p:to>
                                    </p:set>
                                    <p:anim calcmode="lin" valueType="num">
                                      <p:cBhvr>
                                        <p:cTn id="103" dur="500" decel="50000" fill="hold">
                                          <p:stCondLst>
                                            <p:cond delay="0"/>
                                          </p:stCondLst>
                                        </p:cTn>
                                        <p:tgtEl>
                                          <p:spTgt spid="3">
                                            <p:txEl>
                                              <p:pRg st="8" end="8"/>
                                            </p:txEl>
                                          </p:spTgt>
                                        </p:tgtEl>
                                        <p:attrNameLst>
                                          <p:attrName>style.rotation</p:attrName>
                                        </p:attrNameLst>
                                      </p:cBhvr>
                                      <p:tavLst>
                                        <p:tav tm="0">
                                          <p:val>
                                            <p:fltVal val="-90"/>
                                          </p:val>
                                        </p:tav>
                                        <p:tav tm="100000">
                                          <p:val>
                                            <p:fltVal val="0"/>
                                          </p:val>
                                        </p:tav>
                                      </p:tavLst>
                                    </p:anim>
                                    <p:anim calcmode="lin" valueType="num">
                                      <p:cBhvr>
                                        <p:cTn id="104" dur="500" decel="50000" fill="hold">
                                          <p:stCondLst>
                                            <p:cond delay="0"/>
                                          </p:stCondLst>
                                        </p:cTn>
                                        <p:tgtEl>
                                          <p:spTgt spid="3">
                                            <p:txEl>
                                              <p:pRg st="8" end="8"/>
                                            </p:txEl>
                                          </p:spTgt>
                                        </p:tgtEl>
                                        <p:attrNameLst>
                                          <p:attrName>ppt_w</p:attrName>
                                        </p:attrNameLst>
                                      </p:cBhvr>
                                      <p:tavLst>
                                        <p:tav tm="0">
                                          <p:val>
                                            <p:strVal val="#ppt_w"/>
                                          </p:val>
                                        </p:tav>
                                        <p:tav tm="100000">
                                          <p:val>
                                            <p:strVal val="#ppt_w*.05"/>
                                          </p:val>
                                        </p:tav>
                                      </p:tavLst>
                                    </p:anim>
                                    <p:anim calcmode="lin" valueType="num">
                                      <p:cBhvr>
                                        <p:cTn id="105" dur="500" accel="50000" fill="hold">
                                          <p:stCondLst>
                                            <p:cond delay="500"/>
                                          </p:stCondLst>
                                        </p:cTn>
                                        <p:tgtEl>
                                          <p:spTgt spid="3">
                                            <p:txEl>
                                              <p:pRg st="8" end="8"/>
                                            </p:txEl>
                                          </p:spTgt>
                                        </p:tgtEl>
                                        <p:attrNameLst>
                                          <p:attrName>ppt_w</p:attrName>
                                        </p:attrNameLst>
                                      </p:cBhvr>
                                      <p:tavLst>
                                        <p:tav tm="0">
                                          <p:val>
                                            <p:strVal val="#ppt_w*.05"/>
                                          </p:val>
                                        </p:tav>
                                        <p:tav tm="100000">
                                          <p:val>
                                            <p:strVal val="#ppt_w"/>
                                          </p:val>
                                        </p:tav>
                                      </p:tavLst>
                                    </p:anim>
                                    <p:anim calcmode="lin" valueType="num">
                                      <p:cBhvr>
                                        <p:cTn id="106" dur="1000" fill="hold"/>
                                        <p:tgtEl>
                                          <p:spTgt spid="3">
                                            <p:txEl>
                                              <p:pRg st="8" end="8"/>
                                            </p:txEl>
                                          </p:spTgt>
                                        </p:tgtEl>
                                        <p:attrNameLst>
                                          <p:attrName>ppt_h</p:attrName>
                                        </p:attrNameLst>
                                      </p:cBhvr>
                                      <p:tavLst>
                                        <p:tav tm="0">
                                          <p:val>
                                            <p:strVal val="#ppt_h"/>
                                          </p:val>
                                        </p:tav>
                                        <p:tav tm="100000">
                                          <p:val>
                                            <p:strVal val="#ppt_h"/>
                                          </p:val>
                                        </p:tav>
                                      </p:tavLst>
                                    </p:anim>
                                    <p:anim calcmode="lin" valueType="num">
                                      <p:cBhvr>
                                        <p:cTn id="107" dur="500" decel="50000" fill="hold">
                                          <p:stCondLst>
                                            <p:cond delay="0"/>
                                          </p:stCondLst>
                                        </p:cTn>
                                        <p:tgtEl>
                                          <p:spTgt spid="3">
                                            <p:txEl>
                                              <p:pRg st="8" end="8"/>
                                            </p:txEl>
                                          </p:spTgt>
                                        </p:tgtEl>
                                        <p:attrNameLst>
                                          <p:attrName>ppt_x</p:attrName>
                                        </p:attrNameLst>
                                      </p:cBhvr>
                                      <p:tavLst>
                                        <p:tav tm="0">
                                          <p:val>
                                            <p:strVal val="#ppt_x+.4"/>
                                          </p:val>
                                        </p:tav>
                                        <p:tav tm="100000">
                                          <p:val>
                                            <p:strVal val="#ppt_x"/>
                                          </p:val>
                                        </p:tav>
                                      </p:tavLst>
                                    </p:anim>
                                    <p:anim calcmode="lin" valueType="num">
                                      <p:cBhvr>
                                        <p:cTn id="108" dur="500" decel="50000" fill="hold">
                                          <p:stCondLst>
                                            <p:cond delay="0"/>
                                          </p:stCondLst>
                                        </p:cTn>
                                        <p:tgtEl>
                                          <p:spTgt spid="3">
                                            <p:txEl>
                                              <p:pRg st="8" end="8"/>
                                            </p:txEl>
                                          </p:spTgt>
                                        </p:tgtEl>
                                        <p:attrNameLst>
                                          <p:attrName>ppt_y</p:attrName>
                                        </p:attrNameLst>
                                      </p:cBhvr>
                                      <p:tavLst>
                                        <p:tav tm="0">
                                          <p:val>
                                            <p:strVal val="#ppt_y-.2"/>
                                          </p:val>
                                        </p:tav>
                                        <p:tav tm="100000">
                                          <p:val>
                                            <p:strVal val="#ppt_y+.1"/>
                                          </p:val>
                                        </p:tav>
                                      </p:tavLst>
                                    </p:anim>
                                    <p:anim calcmode="lin" valueType="num">
                                      <p:cBhvr>
                                        <p:cTn id="109" dur="500" accel="50000" fill="hold">
                                          <p:stCondLst>
                                            <p:cond delay="500"/>
                                          </p:stCondLst>
                                        </p:cTn>
                                        <p:tgtEl>
                                          <p:spTgt spid="3">
                                            <p:txEl>
                                              <p:pRg st="8" end="8"/>
                                            </p:txEl>
                                          </p:spTgt>
                                        </p:tgtEl>
                                        <p:attrNameLst>
                                          <p:attrName>ppt_y</p:attrName>
                                        </p:attrNameLst>
                                      </p:cBhvr>
                                      <p:tavLst>
                                        <p:tav tm="0">
                                          <p:val>
                                            <p:strVal val="#ppt_y+.1"/>
                                          </p:val>
                                        </p:tav>
                                        <p:tav tm="100000">
                                          <p:val>
                                            <p:strVal val="#ppt_y"/>
                                          </p:val>
                                        </p:tav>
                                      </p:tavLst>
                                    </p:anim>
                                    <p:animEffect transition="in" filter="fade">
                                      <p:cBhvr>
                                        <p:cTn id="110" dur="1000" decel="50000">
                                          <p:stCondLst>
                                            <p:cond delay="0"/>
                                          </p:stCondLst>
                                        </p:cTn>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Critical Questions</a:t>
            </a:r>
            <a:endParaRPr lang="en-US" dirty="0"/>
          </a:p>
        </p:txBody>
      </p:sp>
      <p:sp>
        <p:nvSpPr>
          <p:cNvPr id="3" name="Content Placeholder 2"/>
          <p:cNvSpPr>
            <a:spLocks noGrp="1"/>
          </p:cNvSpPr>
          <p:nvPr>
            <p:ph idx="1"/>
          </p:nvPr>
        </p:nvSpPr>
        <p:spPr/>
        <p:txBody>
          <a:bodyPr/>
          <a:lstStyle/>
          <a:p>
            <a:pPr>
              <a:defRPr/>
            </a:pPr>
            <a:r>
              <a:rPr lang="en-US" dirty="0" smtClean="0"/>
              <a:t>What do we have to do?</a:t>
            </a:r>
          </a:p>
          <a:p>
            <a:pPr>
              <a:defRPr/>
            </a:pPr>
            <a:r>
              <a:rPr lang="en-US" dirty="0" smtClean="0"/>
              <a:t>Why do we have to do it?</a:t>
            </a:r>
          </a:p>
          <a:p>
            <a:pPr>
              <a:defRPr/>
            </a:pPr>
            <a:r>
              <a:rPr lang="en-US" dirty="0" smtClean="0"/>
              <a:t>When do we have to do it?  </a:t>
            </a:r>
          </a:p>
          <a:p>
            <a:pPr lvl="1">
              <a:defRPr/>
            </a:pPr>
            <a:r>
              <a:rPr lang="en-US" dirty="0" smtClean="0"/>
              <a:t>When do you have sufficient information that a duty is triggered to do something?</a:t>
            </a:r>
          </a:p>
          <a:p>
            <a:pPr>
              <a:defRPr/>
            </a:pPr>
            <a:r>
              <a:rPr lang="en-US" dirty="0" smtClean="0"/>
              <a:t>What are the mandatory obligations under Section 504, IDEA, ADA or Substantive Due Process?</a:t>
            </a:r>
          </a:p>
          <a:p>
            <a:pPr>
              <a:defRPr/>
            </a:pPr>
            <a:endParaRPr lang="en-US" sz="1800" dirty="0" smtClean="0"/>
          </a:p>
        </p:txBody>
      </p:sp>
      <p:sp>
        <p:nvSpPr>
          <p:cNvPr id="4" name="Date Placeholder 3"/>
          <p:cNvSpPr>
            <a:spLocks noGrp="1"/>
          </p:cNvSpPr>
          <p:nvPr>
            <p:ph type="dt" sz="quarter" idx="10"/>
          </p:nvPr>
        </p:nvSpPr>
        <p:spPr/>
        <p:txBody>
          <a:bodyPr/>
          <a:lstStyle/>
          <a:p>
            <a:pPr>
              <a:defRPr/>
            </a:pPr>
            <a:fld id="{A244F1E2-D748-4EEF-8003-CFEBE5D97632}"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par>
                                <p:cTn id="24" presetID="50" presetClass="entr" presetSubtype="0" decel="10000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1000" fill="hold"/>
                                        <p:tgtEl>
                                          <p:spTgt spid="3">
                                            <p:txEl>
                                              <p:pRg st="3" end="3"/>
                                            </p:txEl>
                                          </p:spTgt>
                                        </p:tgtEl>
                                        <p:attrNameLst>
                                          <p:attrName>ppt_w</p:attrName>
                                        </p:attrNameLst>
                                      </p:cBhvr>
                                      <p:tavLst>
                                        <p:tav tm="0">
                                          <p:val>
                                            <p:strVal val="#ppt_w+.3"/>
                                          </p:val>
                                        </p:tav>
                                        <p:tav tm="100000">
                                          <p:val>
                                            <p:strVal val="#ppt_w"/>
                                          </p:val>
                                        </p:tav>
                                      </p:tavLst>
                                    </p:anim>
                                    <p:anim calcmode="lin" valueType="num">
                                      <p:cBhvr>
                                        <p:cTn id="27"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8" dur="1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0" presetClass="entr" presetSubtype="0" decel="10000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1000" fill="hold"/>
                                        <p:tgtEl>
                                          <p:spTgt spid="3">
                                            <p:txEl>
                                              <p:pRg st="4" end="4"/>
                                            </p:txEl>
                                          </p:spTgt>
                                        </p:tgtEl>
                                        <p:attrNameLst>
                                          <p:attrName>ppt_w</p:attrName>
                                        </p:attrNameLst>
                                      </p:cBhvr>
                                      <p:tavLst>
                                        <p:tav tm="0">
                                          <p:val>
                                            <p:strVal val="#ppt_w+.3"/>
                                          </p:val>
                                        </p:tav>
                                        <p:tav tm="100000">
                                          <p:val>
                                            <p:strVal val="#ppt_w"/>
                                          </p:val>
                                        </p:tav>
                                      </p:tavLst>
                                    </p:anim>
                                    <p:anim calcmode="lin" valueType="num">
                                      <p:cBhvr>
                                        <p:cTn id="34"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5"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defRPr/>
            </a:pPr>
            <a:r>
              <a:rPr lang="en-US" sz="4000" dirty="0" smtClean="0"/>
              <a:t>Levin’s Top Ten List of this Year’s Stupid </a:t>
            </a:r>
            <a:endParaRPr lang="en-US" sz="3600" dirty="0"/>
          </a:p>
        </p:txBody>
      </p:sp>
      <p:sp>
        <p:nvSpPr>
          <p:cNvPr id="3" name="Content Placeholder 2"/>
          <p:cNvSpPr>
            <a:spLocks noGrp="1"/>
          </p:cNvSpPr>
          <p:nvPr>
            <p:ph idx="1"/>
          </p:nvPr>
        </p:nvSpPr>
        <p:spPr/>
        <p:txBody>
          <a:bodyPr>
            <a:normAutofit fontScale="70000" lnSpcReduction="20000"/>
          </a:bodyPr>
          <a:lstStyle/>
          <a:p>
            <a:pPr>
              <a:defRPr/>
            </a:pPr>
            <a:r>
              <a:rPr lang="en-US" dirty="0" smtClean="0"/>
              <a:t>Number 2:</a:t>
            </a:r>
          </a:p>
          <a:p>
            <a:pPr>
              <a:defRPr/>
            </a:pPr>
            <a:r>
              <a:rPr lang="en-US" dirty="0" smtClean="0"/>
              <a:t>A male principal claiming that he misinterpreted a female teacher’s offer of a “BJ” for “PB &amp; J”, but he did not protest when she un-zippered his pants to make the peanut butter and jelly sandwich</a:t>
            </a:r>
          </a:p>
          <a:p>
            <a:pPr>
              <a:defRPr/>
            </a:pPr>
            <a:r>
              <a:rPr lang="en-US" b="1" u="sng" dirty="0" smtClean="0"/>
              <a:t>The Number 1 Stupid Thing This Year</a:t>
            </a:r>
            <a:r>
              <a:rPr lang="en-US" dirty="0" smtClean="0"/>
              <a:t>:</a:t>
            </a:r>
          </a:p>
          <a:p>
            <a:pPr>
              <a:defRPr/>
            </a:pPr>
            <a:r>
              <a:rPr lang="en-US" dirty="0" smtClean="0"/>
              <a:t>The General Assembly requiring that a teacher being fire for having sex with kids be rated unsatisfactory first:</a:t>
            </a:r>
          </a:p>
          <a:p>
            <a:pPr>
              <a:defRPr/>
            </a:pPr>
            <a:r>
              <a:rPr lang="en-US" dirty="0" smtClean="0"/>
              <a:t>HB 1901: “No employee shall be dismissed under section 1122 unless the employee has been provided a completed rating tool provided for under this section, which includes a description based upon classroom observations of deficiencies in practice supported by detailed anecdotal records that justify the unsatisfactory rating.”</a:t>
            </a:r>
          </a:p>
          <a:p>
            <a:pPr>
              <a:defRPr/>
            </a:pPr>
            <a:endParaRPr lang="en-US" dirty="0"/>
          </a:p>
        </p:txBody>
      </p:sp>
      <p:sp>
        <p:nvSpPr>
          <p:cNvPr id="4" name="Footer Placeholder 3"/>
          <p:cNvSpPr>
            <a:spLocks noGrp="1"/>
          </p:cNvSpPr>
          <p:nvPr>
            <p:ph type="ftr" sz="quarter" idx="11"/>
          </p:nvPr>
        </p:nvSpPr>
        <p:spPr/>
        <p:txBody>
          <a:bodyPr/>
          <a:lstStyle/>
          <a:p>
            <a:pPr>
              <a:defRPr/>
            </a:pPr>
            <a:r>
              <a:rPr lang="en-US" smtClean="0"/>
              <a:t>Levin Legal Group, P.C.</a:t>
            </a:r>
            <a:endParaRPr lang="en-US"/>
          </a:p>
        </p:txBody>
      </p:sp>
      <p:sp>
        <p:nvSpPr>
          <p:cNvPr id="5" name="Slide Number Placeholder 4"/>
          <p:cNvSpPr>
            <a:spLocks noGrp="1"/>
          </p:cNvSpPr>
          <p:nvPr>
            <p:ph type="sldNum" sz="quarter" idx="12"/>
          </p:nvPr>
        </p:nvSpPr>
        <p:spPr/>
        <p:txBody>
          <a:bodyPr/>
          <a:lstStyle/>
          <a:p>
            <a:pPr>
              <a:defRPr/>
            </a:pPr>
            <a:fld id="{6E32DE8B-84CD-47F0-A315-B6B05E61F94C}" type="slidenum">
              <a:rPr lang="en-US" smtClean="0"/>
              <a:pPr>
                <a:defRPr/>
              </a:pPr>
              <a:t>50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Old News:</a:t>
            </a:r>
            <a:endParaRPr lang="en-US" dirty="0"/>
          </a:p>
        </p:txBody>
      </p:sp>
      <p:sp>
        <p:nvSpPr>
          <p:cNvPr id="3" name="Content Placeholder 2"/>
          <p:cNvSpPr>
            <a:spLocks noGrp="1"/>
          </p:cNvSpPr>
          <p:nvPr>
            <p:ph idx="1"/>
          </p:nvPr>
        </p:nvSpPr>
        <p:spPr/>
        <p:txBody>
          <a:bodyPr/>
          <a:lstStyle/>
          <a:p>
            <a:pPr>
              <a:defRPr/>
            </a:pPr>
            <a:r>
              <a:rPr lang="en-US" sz="2400" dirty="0" smtClean="0"/>
              <a:t>ADA and Section 504 were amended effective January 1, 2009, to greatly expand the definition of the term disability!</a:t>
            </a:r>
          </a:p>
          <a:p>
            <a:pPr>
              <a:defRPr/>
            </a:pPr>
            <a:r>
              <a:rPr lang="en-US" sz="2400" dirty="0" smtClean="0"/>
              <a:t>In 2009 OCR said:  “OCR is evaluating the impact of the Amendments Act on OCR's enforcement responsibilities under Section 504 and under Title II of the ADA, including whether any changes in regulations, guidance, or other publications are appropriate.”</a:t>
            </a:r>
          </a:p>
          <a:p>
            <a:pPr>
              <a:defRPr/>
            </a:pPr>
            <a:r>
              <a:rPr lang="en-US" sz="2400" dirty="0" smtClean="0"/>
              <a:t>The foregoing it still on the OCR website.</a:t>
            </a:r>
          </a:p>
          <a:p>
            <a:pPr>
              <a:defRPr/>
            </a:pPr>
            <a:endParaRPr lang="en-US" dirty="0"/>
          </a:p>
        </p:txBody>
      </p:sp>
      <p:sp>
        <p:nvSpPr>
          <p:cNvPr id="4" name="Date Placeholder 3"/>
          <p:cNvSpPr>
            <a:spLocks noGrp="1"/>
          </p:cNvSpPr>
          <p:nvPr>
            <p:ph type="dt" sz="quarter" idx="10"/>
          </p:nvPr>
        </p:nvSpPr>
        <p:spPr/>
        <p:txBody>
          <a:bodyPr/>
          <a:lstStyle/>
          <a:p>
            <a:pPr>
              <a:defRPr/>
            </a:pPr>
            <a:fld id="{A244F1E2-D748-4EEF-8003-CFEBE5D97632}"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More Recent News:January 19, 2012 OCR Guidance Document</a:t>
            </a:r>
            <a:endParaRPr lang="en-US" dirty="0"/>
          </a:p>
        </p:txBody>
      </p:sp>
      <p:sp>
        <p:nvSpPr>
          <p:cNvPr id="3" name="Content Placeholder 2"/>
          <p:cNvSpPr>
            <a:spLocks noGrp="1"/>
          </p:cNvSpPr>
          <p:nvPr>
            <p:ph idx="1"/>
          </p:nvPr>
        </p:nvSpPr>
        <p:spPr/>
        <p:txBody>
          <a:bodyPr/>
          <a:lstStyle/>
          <a:p>
            <a:pPr>
              <a:defRPr/>
            </a:pPr>
            <a:r>
              <a:rPr lang="en-US" sz="2400" dirty="0" smtClean="0"/>
              <a:t>On January 19, 2012, OCR issued a “significant guidance document” answering questions  with respect to “the ADA Amendments Act of 2008 for Students with Disabilities Attending Public Elementary and Secondary Schools”</a:t>
            </a:r>
          </a:p>
          <a:p>
            <a:pPr>
              <a:defRPr/>
            </a:pPr>
            <a:r>
              <a:rPr lang="en-US" sz="2400" dirty="0" smtClean="0"/>
              <a:t>OCR enforces Section 504 and Title II of the ADA</a:t>
            </a:r>
          </a:p>
          <a:p>
            <a:pPr>
              <a:defRPr/>
            </a:pPr>
            <a:r>
              <a:rPr lang="en-US" sz="2400" dirty="0" smtClean="0"/>
              <a:t>“Because Title II essentially extends the antidiscrimination prohibitions to all actions of State and local governments, the standards adopted in Title II are generally the same as those required under Section 504.”</a:t>
            </a:r>
          </a:p>
          <a:p>
            <a:pPr>
              <a:defRPr/>
            </a:pPr>
            <a:endParaRPr lang="en-US" sz="2400" dirty="0" smtClean="0"/>
          </a:p>
          <a:p>
            <a:pPr>
              <a:defRPr/>
            </a:pPr>
            <a:endParaRPr lang="en-US" sz="2400" dirty="0" smtClean="0"/>
          </a:p>
        </p:txBody>
      </p:sp>
      <p:sp>
        <p:nvSpPr>
          <p:cNvPr id="4" name="Date Placeholder 3"/>
          <p:cNvSpPr>
            <a:spLocks noGrp="1"/>
          </p:cNvSpPr>
          <p:nvPr>
            <p:ph type="dt" sz="quarter" idx="10"/>
          </p:nvPr>
        </p:nvSpPr>
        <p:spPr/>
        <p:txBody>
          <a:bodyPr/>
          <a:lstStyle/>
          <a:p>
            <a:pPr>
              <a:defRPr/>
            </a:pPr>
            <a:fld id="{27D591AD-4B1A-4CB0-84FB-93520BE87A4B}" type="datetime1">
              <a:rPr lang="en-US" smtClean="0"/>
              <a:pPr>
                <a:defRPr/>
              </a:pPr>
              <a:t>11/6/2012</a:t>
            </a:fld>
            <a:endParaRPr lang="en-US" dirty="0"/>
          </a:p>
        </p:txBody>
      </p:sp>
      <p:sp>
        <p:nvSpPr>
          <p:cNvPr id="5" name="Footer Placeholder 4"/>
          <p:cNvSpPr>
            <a:spLocks noGrp="1"/>
          </p:cNvSpPr>
          <p:nvPr>
            <p:ph type="ftr" sz="quarter" idx="11"/>
          </p:nvPr>
        </p:nvSpPr>
        <p:spPr/>
        <p:txBody>
          <a:bodyPr/>
          <a:lstStyle/>
          <a:p>
            <a:pPr>
              <a:defRPr/>
            </a:pPr>
            <a:r>
              <a:rPr lang="en-US" dirty="0" smtClean="0"/>
              <a:t>LEVIN LEGAL GROUP, P.C.</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3">
                                            <p:txEl>
                                              <p:pRg st="1" end="1"/>
                                            </p:txEl>
                                          </p:spTgt>
                                        </p:tgtEl>
                                        <p:attrNameLst>
                                          <p:attrName>ppt_x</p:attrName>
                                        </p:attrNameLst>
                                      </p:cBhvr>
                                    </p:anim>
                                    <p:anim from="0" to="-1.0" calcmode="lin" valueType="num">
                                      <p:cBhvr>
                                        <p:cTn id="16" dur="200" decel="50000" autoRev="1" fill="hold">
                                          <p:stCondLst>
                                            <p:cond delay="600"/>
                                          </p:stCondLst>
                                        </p:cTn>
                                        <p:tgtEl>
                                          <p:spTgt spid="3">
                                            <p:txEl>
                                              <p:pRg st="1" end="1"/>
                                            </p:txEl>
                                          </p:spTgt>
                                        </p:tgtEl>
                                        <p:attrNameLst>
                                          <p:attrName>xshear</p:attrName>
                                        </p:attrNameLst>
                                      </p:cBhvr>
                                    </p:anim>
                                    <p:animScale>
                                      <p:cBhvr>
                                        <p:cTn id="17" dur="200" decel="100000" autoRev="1" fill="hold">
                                          <p:stCondLst>
                                            <p:cond delay="600"/>
                                          </p:stCondLst>
                                        </p:cTn>
                                        <p:tgtEl>
                                          <p:spTgt spid="3">
                                            <p:txEl>
                                              <p:pRg st="1" end="1"/>
                                            </p:txEl>
                                          </p:spTgt>
                                        </p:tgtEl>
                                      </p:cBhvr>
                                      <p:from x="100000" y="100000"/>
                                      <p:to x="80000" y="100000"/>
                                    </p:animScale>
                                    <p:anim by="(#ppt_h/3+#ppt_w*0.1)" calcmode="lin" valueType="num">
                                      <p:cBhvr additive="sum">
                                        <p:cTn id="18"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3">
                                            <p:txEl>
                                              <p:pRg st="2" end="2"/>
                                            </p:txEl>
                                          </p:spTgt>
                                        </p:tgtEl>
                                        <p:attrNameLst>
                                          <p:attrName>ppt_x</p:attrName>
                                        </p:attrNameLst>
                                      </p:cBhvr>
                                    </p:anim>
                                    <p:anim from="0" to="-1.0" calcmode="lin" valueType="num">
                                      <p:cBhvr>
                                        <p:cTn id="24" dur="200" decel="50000" autoRev="1" fill="hold">
                                          <p:stCondLst>
                                            <p:cond delay="600"/>
                                          </p:stCondLst>
                                        </p:cTn>
                                        <p:tgtEl>
                                          <p:spTgt spid="3">
                                            <p:txEl>
                                              <p:pRg st="2" end="2"/>
                                            </p:txEl>
                                          </p:spTgt>
                                        </p:tgtEl>
                                        <p:attrNameLst>
                                          <p:attrName>xshear</p:attrName>
                                        </p:attrNameLst>
                                      </p:cBhvr>
                                    </p:anim>
                                    <p:animScale>
                                      <p:cBhvr>
                                        <p:cTn id="25" dur="200" decel="100000" autoRev="1" fill="hold">
                                          <p:stCondLst>
                                            <p:cond delay="600"/>
                                          </p:stCondLst>
                                        </p:cTn>
                                        <p:tgtEl>
                                          <p:spTgt spid="3">
                                            <p:txEl>
                                              <p:pRg st="2" end="2"/>
                                            </p:txEl>
                                          </p:spTgt>
                                        </p:tgtEl>
                                      </p:cBhvr>
                                      <p:from x="100000" y="100000"/>
                                      <p:to x="80000" y="100000"/>
                                    </p:animScale>
                                    <p:anim by="(#ppt_h/3+#ppt_w*0.1)" calcmode="lin" valueType="num">
                                      <p:cBhvr additive="sum">
                                        <p:cTn id="26" dur="200" decel="100000" autoRev="1" fill="hold">
                                          <p:stCondLst>
                                            <p:cond delay="600"/>
                                          </p:stCondLst>
                                        </p:cTn>
                                        <p:tgtEl>
                                          <p:spTgt spid="3">
                                            <p:txEl>
                                              <p:pRg st="2" end="2"/>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Federal Definitions of Disability</a:t>
            </a:r>
            <a:endParaRPr lang="en-US" dirty="0"/>
          </a:p>
        </p:txBody>
      </p:sp>
      <p:sp>
        <p:nvSpPr>
          <p:cNvPr id="3" name="Content Placeholder 2"/>
          <p:cNvSpPr>
            <a:spLocks noGrp="1"/>
          </p:cNvSpPr>
          <p:nvPr>
            <p:ph idx="1"/>
          </p:nvPr>
        </p:nvSpPr>
        <p:spPr/>
        <p:txBody>
          <a:bodyPr/>
          <a:lstStyle/>
          <a:p>
            <a:pPr>
              <a:buFontTx/>
              <a:buNone/>
              <a:defRPr/>
            </a:pPr>
            <a:r>
              <a:rPr lang="en-US" sz="2400" dirty="0" smtClean="0"/>
              <a:t>DISABILITY.—The term ‘disability’ means, with respect to an individual—</a:t>
            </a:r>
          </a:p>
          <a:p>
            <a:pPr>
              <a:defRPr/>
            </a:pPr>
            <a:r>
              <a:rPr lang="en-US" sz="2400" dirty="0" smtClean="0"/>
              <a:t>(A) a physical or mental impairment that substantially limits one or more major life activities of such individual;</a:t>
            </a:r>
          </a:p>
          <a:p>
            <a:pPr>
              <a:defRPr/>
            </a:pPr>
            <a:r>
              <a:rPr lang="en-US" sz="2400" dirty="0" smtClean="0"/>
              <a:t>(B) a record of such an impairment; or</a:t>
            </a:r>
          </a:p>
          <a:p>
            <a:pPr>
              <a:defRPr/>
            </a:pPr>
            <a:r>
              <a:rPr lang="en-US" sz="2400" dirty="0" smtClean="0"/>
              <a:t>(C) being regarded as having such an impairment  (as described in paragraph (3)).  42 U.S.C.§12102(1).</a:t>
            </a:r>
          </a:p>
          <a:p>
            <a:pPr>
              <a:defRPr/>
            </a:pPr>
            <a:r>
              <a:rPr lang="en-US" sz="2400" dirty="0" smtClean="0"/>
              <a:t>But see, “Rules of Construction” 42 U.S.C. §12102(4)</a:t>
            </a:r>
          </a:p>
          <a:p>
            <a:pPr>
              <a:defRPr/>
            </a:pPr>
            <a:r>
              <a:rPr lang="en-US" sz="2400" b="1" u="sng" dirty="0" smtClean="0"/>
              <a:t>Note</a:t>
            </a:r>
            <a:r>
              <a:rPr lang="en-US" sz="2400" dirty="0" smtClean="0"/>
              <a:t>:  A Section 504 Plan not required for students who do not actually have a disability under (A).</a:t>
            </a:r>
            <a:endParaRPr lang="en-US" sz="2600" dirty="0" smtClean="0"/>
          </a:p>
          <a:p>
            <a:pPr>
              <a:buFontTx/>
              <a:buNone/>
              <a:defRPr/>
            </a:pPr>
            <a:endParaRPr lang="en-US" dirty="0"/>
          </a:p>
        </p:txBody>
      </p:sp>
      <p:sp>
        <p:nvSpPr>
          <p:cNvPr id="4" name="Date Placeholder 3"/>
          <p:cNvSpPr>
            <a:spLocks noGrp="1"/>
          </p:cNvSpPr>
          <p:nvPr>
            <p:ph type="dt" sz="quarter" idx="10"/>
          </p:nvPr>
        </p:nvSpPr>
        <p:spPr/>
        <p:txBody>
          <a:bodyPr/>
          <a:lstStyle/>
          <a:p>
            <a:pPr>
              <a:defRPr/>
            </a:pPr>
            <a:fld id="{A244F1E2-D748-4EEF-8003-CFEBE5D97632}"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Scale>
                                      <p:cBhvr>
                                        <p:cTn id="14"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1" end="1"/>
                                            </p:txEl>
                                          </p:spTgt>
                                        </p:tgtEl>
                                        <p:attrNameLst>
                                          <p:attrName>ppt_x</p:attrName>
                                          <p:attrName>ppt_y</p:attrName>
                                        </p:attrNameLst>
                                      </p:cBhvr>
                                    </p:animMotion>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Scale>
                                      <p:cBhvr>
                                        <p:cTn id="21"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3">
                                            <p:txEl>
                                              <p:pRg st="2" end="2"/>
                                            </p:txEl>
                                          </p:spTgt>
                                        </p:tgtEl>
                                        <p:attrNameLst>
                                          <p:attrName>ppt_x</p:attrName>
                                          <p:attrName>ppt_y</p:attrName>
                                        </p:attrNameLst>
                                      </p:cBhvr>
                                    </p:animMotion>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Scale>
                                      <p:cBhvr>
                                        <p:cTn id="28"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3">
                                            <p:txEl>
                                              <p:pRg st="3" end="3"/>
                                            </p:txEl>
                                          </p:spTgt>
                                        </p:tgtEl>
                                        <p:attrNameLst>
                                          <p:attrName>ppt_x</p:attrName>
                                          <p:attrName>ppt_y</p:attrName>
                                        </p:attrNameLst>
                                      </p:cBhvr>
                                    </p:animMotion>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Scale>
                                      <p:cBhvr>
                                        <p:cTn id="35"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3">
                                            <p:txEl>
                                              <p:pRg st="4" end="4"/>
                                            </p:txEl>
                                          </p:spTgt>
                                        </p:tgtEl>
                                        <p:attrNameLst>
                                          <p:attrName>ppt_x</p:attrName>
                                          <p:attrName>ppt_y</p:attrName>
                                        </p:attrNameLst>
                                      </p:cBhvr>
                                    </p:animMotion>
                                    <p:animEffect transition="in" filter="fade">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Scale>
                                      <p:cBhvr>
                                        <p:cTn id="42" dur="1000" decel="50000" fill="hold">
                                          <p:stCondLst>
                                            <p:cond delay="0"/>
                                          </p:stCondLst>
                                        </p:cTn>
                                        <p:tgtEl>
                                          <p:spTgt spid="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3">
                                            <p:txEl>
                                              <p:pRg st="5" end="5"/>
                                            </p:txEl>
                                          </p:spTgt>
                                        </p:tgtEl>
                                        <p:attrNameLst>
                                          <p:attrName>ppt_x</p:attrName>
                                          <p:attrName>ppt_y</p:attrName>
                                        </p:attrNameLst>
                                      </p:cBhvr>
                                    </p:animMotion>
                                    <p:animEffect transition="in" filter="fade">
                                      <p:cBhvr>
                                        <p:cTn id="44"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Definitions, cont’d</a:t>
            </a:r>
            <a:endParaRPr lang="en-US" dirty="0"/>
          </a:p>
        </p:txBody>
      </p:sp>
      <p:sp>
        <p:nvSpPr>
          <p:cNvPr id="3" name="Content Placeholder 2"/>
          <p:cNvSpPr>
            <a:spLocks noGrp="1"/>
          </p:cNvSpPr>
          <p:nvPr>
            <p:ph idx="1"/>
          </p:nvPr>
        </p:nvSpPr>
        <p:spPr/>
        <p:txBody>
          <a:bodyPr/>
          <a:lstStyle/>
          <a:p>
            <a:pPr>
              <a:defRPr/>
            </a:pPr>
            <a:r>
              <a:rPr lang="en-US" sz="2000" dirty="0" smtClean="0"/>
              <a:t>MAJOR LIFE ACTIVITIES.—‘‘(A) IN GENERAL.—For purposes of paragraph (1), major life activities include, but are not limited to, caring for oneself, performing manual tasks, seeing, hearing, eating, sleeping, walking, standing, lifting, bending, speaking, breathing, learning, reading, concentrating, thinking, communicating, and working.</a:t>
            </a:r>
          </a:p>
          <a:p>
            <a:pPr>
              <a:defRPr/>
            </a:pPr>
            <a:r>
              <a:rPr lang="en-US" sz="2000" dirty="0" smtClean="0"/>
              <a:t>‘‘(B) MAJOR BODILY FUNCTIONS.—For purposes of paragraph (1), a major life activity also includes the operation of a major bodily function, including but not limited to, functions of the immune system, normal cell growth, digestive, bowel, bladder, neurological, brain, respiratory, circulatory, endocrine, and reproductive functions.</a:t>
            </a:r>
          </a:p>
          <a:p>
            <a:pPr>
              <a:defRPr/>
            </a:pPr>
            <a:endParaRPr lang="en-US" dirty="0"/>
          </a:p>
        </p:txBody>
      </p:sp>
      <p:sp>
        <p:nvSpPr>
          <p:cNvPr id="4" name="Date Placeholder 3"/>
          <p:cNvSpPr>
            <a:spLocks noGrp="1"/>
          </p:cNvSpPr>
          <p:nvPr>
            <p:ph type="dt" sz="quarter" idx="10"/>
          </p:nvPr>
        </p:nvSpPr>
        <p:spPr/>
        <p:txBody>
          <a:bodyPr/>
          <a:lstStyle/>
          <a:p>
            <a:pPr>
              <a:defRPr/>
            </a:pPr>
            <a:fld id="{A244F1E2-D748-4EEF-8003-CFEBE5D97632}"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edg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Definitions, cont’d</a:t>
            </a:r>
            <a:endParaRPr lang="en-US" dirty="0"/>
          </a:p>
        </p:txBody>
      </p:sp>
      <p:sp>
        <p:nvSpPr>
          <p:cNvPr id="3" name="Content Placeholder 2"/>
          <p:cNvSpPr>
            <a:spLocks noGrp="1"/>
          </p:cNvSpPr>
          <p:nvPr>
            <p:ph idx="1"/>
          </p:nvPr>
        </p:nvSpPr>
        <p:spPr/>
        <p:txBody>
          <a:bodyPr/>
          <a:lstStyle/>
          <a:p>
            <a:pPr>
              <a:buFontTx/>
              <a:buNone/>
              <a:defRPr/>
            </a:pPr>
            <a:r>
              <a:rPr lang="en-US" sz="2000" dirty="0" smtClean="0"/>
              <a:t>(3) REGARDED AS HAVING SUCH AN IMPAIRMENT.—For purposes of paragraph (1)(C): </a:t>
            </a:r>
          </a:p>
          <a:p>
            <a:pPr>
              <a:defRPr/>
            </a:pPr>
            <a:r>
              <a:rPr lang="en-US" sz="2000" dirty="0" smtClean="0"/>
              <a:t>(A) An individual meets the requirement of ‘being regarded as having such an impairment’ if the individual establishes that he or she has been subjected to an action prohibited under this Act because of an actual or perceived physical or mental impairment whether or not the impairment limits or is perceived to limit a major life activity.</a:t>
            </a:r>
          </a:p>
          <a:p>
            <a:pPr>
              <a:defRPr/>
            </a:pPr>
            <a:r>
              <a:rPr lang="en-US" sz="2000" dirty="0" smtClean="0"/>
              <a:t>(B) Paragraph (1)(C) shall not apply to impairments that are transitory and minor. A transitory impairment is an impairment with an actual or expected duration of 6 months or less.</a:t>
            </a:r>
          </a:p>
          <a:p>
            <a:pPr>
              <a:defRPr/>
            </a:pPr>
            <a:endParaRPr lang="en-US" sz="2000" dirty="0"/>
          </a:p>
        </p:txBody>
      </p:sp>
      <p:sp>
        <p:nvSpPr>
          <p:cNvPr id="4" name="Date Placeholder 3"/>
          <p:cNvSpPr>
            <a:spLocks noGrp="1"/>
          </p:cNvSpPr>
          <p:nvPr>
            <p:ph type="dt" sz="quarter" idx="10"/>
          </p:nvPr>
        </p:nvSpPr>
        <p:spPr/>
        <p:txBody>
          <a:bodyPr/>
          <a:lstStyle/>
          <a:p>
            <a:pPr>
              <a:defRPr/>
            </a:pPr>
            <a:fld id="{A244F1E2-D748-4EEF-8003-CFEBE5D97632}"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dirty="0" smtClean="0"/>
              <a:t>LEVIN LEGAL GROUP, P.C.</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Definitions, cont’d</a:t>
            </a:r>
            <a:endParaRPr lang="en-US" dirty="0"/>
          </a:p>
        </p:txBody>
      </p:sp>
      <p:sp>
        <p:nvSpPr>
          <p:cNvPr id="3" name="Content Placeholder 2"/>
          <p:cNvSpPr>
            <a:spLocks noGrp="1"/>
          </p:cNvSpPr>
          <p:nvPr>
            <p:ph idx="1"/>
          </p:nvPr>
        </p:nvSpPr>
        <p:spPr/>
        <p:txBody>
          <a:bodyPr/>
          <a:lstStyle/>
          <a:p>
            <a:pPr>
              <a:buFontTx/>
              <a:buNone/>
              <a:defRPr/>
            </a:pPr>
            <a:r>
              <a:rPr lang="en-US" sz="2000" dirty="0" smtClean="0"/>
              <a:t>(</a:t>
            </a:r>
            <a:r>
              <a:rPr lang="en-US" sz="2400" dirty="0" smtClean="0"/>
              <a:t>4) RULES OF CONSTRUCTION REGARDING THE DEFINITION OF DISABILITY.—The definition of ‘disability’ in paragraph (1) shall be construed in accordance with the following:</a:t>
            </a:r>
          </a:p>
          <a:p>
            <a:pPr>
              <a:defRPr/>
            </a:pPr>
            <a:r>
              <a:rPr lang="en-US" sz="2400" dirty="0" smtClean="0"/>
              <a:t>(A) The definition of disability in this Act shall be construed in favor of broad coverage of individuals under this Act, to the maximum extent permitted by the terms of this Act.</a:t>
            </a:r>
          </a:p>
          <a:p>
            <a:pPr>
              <a:defRPr/>
            </a:pPr>
            <a:r>
              <a:rPr lang="en-US" sz="2400" dirty="0" smtClean="0"/>
              <a:t>(B) The term ‘substantially limits’ shall be interpreted consistently with the findings and purposes of the ADA Amendments Act of 2008.</a:t>
            </a:r>
          </a:p>
          <a:p>
            <a:pPr>
              <a:defRPr/>
            </a:pPr>
            <a:endParaRPr lang="en-US" sz="2000" dirty="0"/>
          </a:p>
        </p:txBody>
      </p:sp>
      <p:sp>
        <p:nvSpPr>
          <p:cNvPr id="4" name="Date Placeholder 3"/>
          <p:cNvSpPr>
            <a:spLocks noGrp="1"/>
          </p:cNvSpPr>
          <p:nvPr>
            <p:ph type="dt" sz="quarter" idx="10"/>
          </p:nvPr>
        </p:nvSpPr>
        <p:spPr/>
        <p:txBody>
          <a:bodyPr/>
          <a:lstStyle/>
          <a:p>
            <a:pPr>
              <a:defRPr/>
            </a:pPr>
            <a:fld id="{A244F1E2-D748-4EEF-8003-CFEBE5D97632}"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Definitions, cont’d:</a:t>
            </a:r>
            <a:endParaRPr lang="en-US" dirty="0"/>
          </a:p>
        </p:txBody>
      </p:sp>
      <p:sp>
        <p:nvSpPr>
          <p:cNvPr id="3" name="Content Placeholder 2"/>
          <p:cNvSpPr>
            <a:spLocks noGrp="1"/>
          </p:cNvSpPr>
          <p:nvPr>
            <p:ph idx="1"/>
          </p:nvPr>
        </p:nvSpPr>
        <p:spPr/>
        <p:txBody>
          <a:bodyPr/>
          <a:lstStyle/>
          <a:p>
            <a:pPr>
              <a:defRPr/>
            </a:pPr>
            <a:r>
              <a:rPr lang="en-US" dirty="0" smtClean="0"/>
              <a:t>(C) An impairment that substantially limits one major life activity need not limit other major life activities in order to be considered a disability.</a:t>
            </a:r>
          </a:p>
          <a:p>
            <a:pPr>
              <a:defRPr/>
            </a:pPr>
            <a:r>
              <a:rPr lang="en-US" dirty="0" smtClean="0"/>
              <a:t>(D) An impairment that is episodic or in remission is a disability if it would substantially limit a major life activity when active.</a:t>
            </a:r>
          </a:p>
          <a:p>
            <a:pPr>
              <a:defRPr/>
            </a:pPr>
            <a:endParaRPr lang="en-US" dirty="0"/>
          </a:p>
        </p:txBody>
      </p:sp>
      <p:sp>
        <p:nvSpPr>
          <p:cNvPr id="4" name="Date Placeholder 3"/>
          <p:cNvSpPr>
            <a:spLocks noGrp="1"/>
          </p:cNvSpPr>
          <p:nvPr>
            <p:ph type="dt" sz="quarter" idx="10"/>
          </p:nvPr>
        </p:nvSpPr>
        <p:spPr/>
        <p:txBody>
          <a:bodyPr/>
          <a:lstStyle/>
          <a:p>
            <a:pPr>
              <a:defRPr/>
            </a:pPr>
            <a:fld id="{FDE17694-644E-4067-98E1-9FA62E8B66D2}"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Definitions, cont’d</a:t>
            </a:r>
            <a:endParaRPr lang="en-US" dirty="0"/>
          </a:p>
        </p:txBody>
      </p:sp>
      <p:sp>
        <p:nvSpPr>
          <p:cNvPr id="3" name="Content Placeholder 2"/>
          <p:cNvSpPr>
            <a:spLocks noGrp="1"/>
          </p:cNvSpPr>
          <p:nvPr>
            <p:ph idx="1"/>
          </p:nvPr>
        </p:nvSpPr>
        <p:spPr/>
        <p:txBody>
          <a:bodyPr/>
          <a:lstStyle/>
          <a:p>
            <a:pPr>
              <a:buFontTx/>
              <a:buNone/>
              <a:defRPr/>
            </a:pPr>
            <a:r>
              <a:rPr lang="en-US" sz="2400" dirty="0" smtClean="0"/>
              <a:t>(E)(</a:t>
            </a:r>
            <a:r>
              <a:rPr lang="en-US" sz="2400" dirty="0" err="1" smtClean="0"/>
              <a:t>i</a:t>
            </a:r>
            <a:r>
              <a:rPr lang="en-US" sz="2400" dirty="0" smtClean="0"/>
              <a:t>) The determination of whether an impairment substantially limits a major life activity shall be made without regard to the ameliorative effects of mitigating measures such as—</a:t>
            </a:r>
          </a:p>
          <a:p>
            <a:pPr>
              <a:defRPr/>
            </a:pPr>
            <a:r>
              <a:rPr lang="en-US" sz="2400" dirty="0" smtClean="0"/>
              <a:t>(I) medication, medical supplies, equipment, or appliances, low-vision devices (which do not include ordinary eyeglasses or contact lenses), prosthetics including limbs and devices, hearing aids and cochlear implants or other implantable hearing devices, mobility devices, or oxygen therapy equipment and supplies;</a:t>
            </a:r>
          </a:p>
          <a:p>
            <a:pPr>
              <a:defRPr/>
            </a:pPr>
            <a:r>
              <a:rPr lang="en-US" sz="2400" dirty="0" smtClean="0"/>
              <a:t>(II) use of assistive technology;</a:t>
            </a:r>
          </a:p>
          <a:p>
            <a:pPr>
              <a:defRPr/>
            </a:pPr>
            <a:endParaRPr lang="en-US" dirty="0"/>
          </a:p>
        </p:txBody>
      </p:sp>
      <p:sp>
        <p:nvSpPr>
          <p:cNvPr id="4" name="Date Placeholder 3"/>
          <p:cNvSpPr>
            <a:spLocks noGrp="1"/>
          </p:cNvSpPr>
          <p:nvPr>
            <p:ph type="dt" sz="quarter" idx="10"/>
          </p:nvPr>
        </p:nvSpPr>
        <p:spPr/>
        <p:txBody>
          <a:bodyPr/>
          <a:lstStyle/>
          <a:p>
            <a:pPr>
              <a:defRPr/>
            </a:pPr>
            <a:fld id="{A244F1E2-D748-4EEF-8003-CFEBE5D97632}"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Definitions, cont’d</a:t>
            </a:r>
            <a:endParaRPr lang="en-US" dirty="0"/>
          </a:p>
        </p:txBody>
      </p:sp>
      <p:sp>
        <p:nvSpPr>
          <p:cNvPr id="3" name="Content Placeholder 2"/>
          <p:cNvSpPr>
            <a:spLocks noGrp="1"/>
          </p:cNvSpPr>
          <p:nvPr>
            <p:ph idx="1"/>
          </p:nvPr>
        </p:nvSpPr>
        <p:spPr/>
        <p:txBody>
          <a:bodyPr/>
          <a:lstStyle/>
          <a:p>
            <a:pPr>
              <a:defRPr/>
            </a:pPr>
            <a:r>
              <a:rPr lang="en-US" sz="2000" dirty="0" smtClean="0"/>
              <a:t>(III) reasonable accommodations or auxiliary aids or services; or</a:t>
            </a:r>
          </a:p>
          <a:p>
            <a:pPr>
              <a:defRPr/>
            </a:pPr>
            <a:r>
              <a:rPr lang="en-US" sz="2000" dirty="0" smtClean="0"/>
              <a:t>(IV) learned behavioral or adaptive neurological modifications.</a:t>
            </a:r>
          </a:p>
          <a:p>
            <a:pPr>
              <a:defRPr/>
            </a:pPr>
            <a:r>
              <a:rPr lang="en-US" sz="2000" dirty="0" smtClean="0"/>
              <a:t>(ii) The ameliorative effects of the mitigating measures of ordinary eyeglasses or contact lenses shall be considered in determining whether an impairment substantially limits a major life activity.</a:t>
            </a:r>
          </a:p>
          <a:p>
            <a:pPr>
              <a:defRPr/>
            </a:pPr>
            <a:r>
              <a:rPr lang="en-US" sz="2000" dirty="0" smtClean="0"/>
              <a:t>(iii) As used in this subparagraph—</a:t>
            </a:r>
          </a:p>
          <a:p>
            <a:pPr>
              <a:defRPr/>
            </a:pPr>
            <a:r>
              <a:rPr lang="en-US" sz="2000" dirty="0" smtClean="0"/>
              <a:t>(I) the term ‘ordinary eyeglasses or contact lenses’ means lenses that are intended to fully correct visual acuity or eliminate refractive error; and</a:t>
            </a:r>
          </a:p>
          <a:p>
            <a:pPr>
              <a:defRPr/>
            </a:pPr>
            <a:r>
              <a:rPr lang="en-US" sz="2000" dirty="0" smtClean="0"/>
              <a:t>(II) the term ‘low-vision devices’ means devices that magnify, enhance, or otherwise augment a visual image.</a:t>
            </a:r>
          </a:p>
          <a:p>
            <a:pPr>
              <a:defRPr/>
            </a:pPr>
            <a:endParaRPr lang="en-US" dirty="0"/>
          </a:p>
        </p:txBody>
      </p:sp>
      <p:sp>
        <p:nvSpPr>
          <p:cNvPr id="4" name="Date Placeholder 3"/>
          <p:cNvSpPr>
            <a:spLocks noGrp="1"/>
          </p:cNvSpPr>
          <p:nvPr>
            <p:ph type="dt" sz="quarter" idx="10"/>
          </p:nvPr>
        </p:nvSpPr>
        <p:spPr/>
        <p:txBody>
          <a:bodyPr/>
          <a:lstStyle/>
          <a:p>
            <a:pPr>
              <a:defRPr/>
            </a:pPr>
            <a:fld id="{A244F1E2-D748-4EEF-8003-CFEBE5D97632}"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Scale>
                                      <p:cBhvr>
                                        <p:cTn id="14"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1" end="1"/>
                                            </p:txEl>
                                          </p:spTgt>
                                        </p:tgtEl>
                                        <p:attrNameLst>
                                          <p:attrName>ppt_x</p:attrName>
                                          <p:attrName>ppt_y</p:attrName>
                                        </p:attrNameLst>
                                      </p:cBhvr>
                                    </p:animMotion>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Scale>
                                      <p:cBhvr>
                                        <p:cTn id="21"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3">
                                            <p:txEl>
                                              <p:pRg st="2" end="2"/>
                                            </p:txEl>
                                          </p:spTgt>
                                        </p:tgtEl>
                                        <p:attrNameLst>
                                          <p:attrName>ppt_x</p:attrName>
                                          <p:attrName>ppt_y</p:attrName>
                                        </p:attrNameLst>
                                      </p:cBhvr>
                                    </p:animMotion>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Scale>
                                      <p:cBhvr>
                                        <p:cTn id="28"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3">
                                            <p:txEl>
                                              <p:pRg st="3" end="3"/>
                                            </p:txEl>
                                          </p:spTgt>
                                        </p:tgtEl>
                                        <p:attrNameLst>
                                          <p:attrName>ppt_x</p:attrName>
                                          <p:attrName>ppt_y</p:attrName>
                                        </p:attrNameLst>
                                      </p:cBhvr>
                                    </p:animMotion>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Scale>
                                      <p:cBhvr>
                                        <p:cTn id="35"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3">
                                            <p:txEl>
                                              <p:pRg st="4" end="4"/>
                                            </p:txEl>
                                          </p:spTgt>
                                        </p:tgtEl>
                                        <p:attrNameLst>
                                          <p:attrName>ppt_x</p:attrName>
                                          <p:attrName>ppt_y</p:attrName>
                                        </p:attrNameLst>
                                      </p:cBhvr>
                                    </p:animMotion>
                                    <p:animEffect transition="in" filter="fade">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Scale>
                                      <p:cBhvr>
                                        <p:cTn id="42" dur="1000" decel="50000" fill="hold">
                                          <p:stCondLst>
                                            <p:cond delay="0"/>
                                          </p:stCondLst>
                                        </p:cTn>
                                        <p:tgtEl>
                                          <p:spTgt spid="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3">
                                            <p:txEl>
                                              <p:pRg st="5" end="5"/>
                                            </p:txEl>
                                          </p:spTgt>
                                        </p:tgtEl>
                                        <p:attrNameLst>
                                          <p:attrName>ppt_x</p:attrName>
                                          <p:attrName>ppt_y</p:attrName>
                                        </p:attrNameLst>
                                      </p:cBhvr>
                                    </p:animMotion>
                                    <p:animEffect transition="in" filter="fade">
                                      <p:cBhvr>
                                        <p:cTn id="44"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Critical Questions</a:t>
            </a:r>
            <a:endParaRPr lang="en-US" dirty="0"/>
          </a:p>
        </p:txBody>
      </p:sp>
      <p:sp>
        <p:nvSpPr>
          <p:cNvPr id="3" name="Content Placeholder 2"/>
          <p:cNvSpPr>
            <a:spLocks noGrp="1"/>
          </p:cNvSpPr>
          <p:nvPr>
            <p:ph idx="1"/>
          </p:nvPr>
        </p:nvSpPr>
        <p:spPr/>
        <p:txBody>
          <a:bodyPr/>
          <a:lstStyle/>
          <a:p>
            <a:pPr>
              <a:defRPr/>
            </a:pPr>
            <a:r>
              <a:rPr lang="en-US" sz="3600" dirty="0" smtClean="0"/>
              <a:t>Is there liability under Substantive Due Process</a:t>
            </a:r>
          </a:p>
          <a:p>
            <a:pPr lvl="1">
              <a:defRPr/>
            </a:pPr>
            <a:r>
              <a:rPr lang="en-US" sz="3200" dirty="0" smtClean="0"/>
              <a:t>A child with a known peanut allergy dies</a:t>
            </a:r>
          </a:p>
          <a:p>
            <a:pPr lvl="1">
              <a:defRPr/>
            </a:pPr>
            <a:r>
              <a:rPr lang="en-US" sz="3200" dirty="0" smtClean="0"/>
              <a:t>A known asthmatic child dies</a:t>
            </a:r>
          </a:p>
          <a:p>
            <a:pPr lvl="1">
              <a:defRPr/>
            </a:pPr>
            <a:r>
              <a:rPr lang="en-US" sz="3200" dirty="0" smtClean="0"/>
              <a:t>A child with known Long QT dies</a:t>
            </a:r>
          </a:p>
          <a:p>
            <a:pPr lvl="1">
              <a:defRPr/>
            </a:pPr>
            <a:r>
              <a:rPr lang="en-US" sz="3200" dirty="0" smtClean="0"/>
              <a:t>A child with brittle diabetes dies</a:t>
            </a:r>
            <a:endParaRPr lang="en-US" dirty="0"/>
          </a:p>
        </p:txBody>
      </p:sp>
      <p:sp>
        <p:nvSpPr>
          <p:cNvPr id="4" name="Date Placeholder 3"/>
          <p:cNvSpPr>
            <a:spLocks noGrp="1"/>
          </p:cNvSpPr>
          <p:nvPr>
            <p:ph type="dt" sz="quarter" idx="10"/>
          </p:nvPr>
        </p:nvSpPr>
        <p:spPr/>
        <p:txBody>
          <a:bodyPr/>
          <a:lstStyle/>
          <a:p>
            <a:pPr>
              <a:defRPr/>
            </a:pPr>
            <a:fld id="{27D591AD-4B1A-4CB0-84FB-93520BE87A4B}"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heckerboard(across)">
                                      <p:cBhvr>
                                        <p:cTn id="13" dur="500"/>
                                        <p:tgtEl>
                                          <p:spTgt spid="3">
                                            <p:txEl>
                                              <p:pRg st="2" end="2"/>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heckerboard(across)">
                                      <p:cBhvr>
                                        <p:cTn id="16" dur="500"/>
                                        <p:tgtEl>
                                          <p:spTgt spid="3">
                                            <p:txEl>
                                              <p:pRg st="3" end="3"/>
                                            </p:txEl>
                                          </p:spTgt>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checkerboard(across)">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Congressional Purpose of the Amendments:</a:t>
            </a:r>
            <a:endParaRPr lang="en-US" dirty="0"/>
          </a:p>
        </p:txBody>
      </p:sp>
      <p:sp>
        <p:nvSpPr>
          <p:cNvPr id="3" name="Content Placeholder 2"/>
          <p:cNvSpPr>
            <a:spLocks noGrp="1"/>
          </p:cNvSpPr>
          <p:nvPr>
            <p:ph idx="1"/>
          </p:nvPr>
        </p:nvSpPr>
        <p:spPr/>
        <p:txBody>
          <a:bodyPr/>
          <a:lstStyle/>
          <a:p>
            <a:pPr>
              <a:buFontTx/>
              <a:buNone/>
              <a:defRPr/>
            </a:pPr>
            <a:r>
              <a:rPr lang="en-US" dirty="0" smtClean="0"/>
              <a:t>“to convey that the question of whether an individual’s impairment is a disability under the ADA should not demand extensive analysis”</a:t>
            </a:r>
            <a:endParaRPr lang="en-US" dirty="0"/>
          </a:p>
        </p:txBody>
      </p:sp>
      <p:sp>
        <p:nvSpPr>
          <p:cNvPr id="4" name="Date Placeholder 3"/>
          <p:cNvSpPr>
            <a:spLocks noGrp="1"/>
          </p:cNvSpPr>
          <p:nvPr>
            <p:ph type="dt" sz="quarter" idx="10"/>
          </p:nvPr>
        </p:nvSpPr>
        <p:spPr/>
        <p:txBody>
          <a:bodyPr/>
          <a:lstStyle/>
          <a:p>
            <a:pPr>
              <a:defRPr/>
            </a:pPr>
            <a:fld id="{A244F1E2-D748-4EEF-8003-CFEBE5D97632}"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January 19, 2012 Guidance</a:t>
            </a:r>
            <a:endParaRPr lang="en-US" dirty="0"/>
          </a:p>
        </p:txBody>
      </p:sp>
      <p:sp>
        <p:nvSpPr>
          <p:cNvPr id="3" name="Content Placeholder 2"/>
          <p:cNvSpPr>
            <a:spLocks noGrp="1"/>
          </p:cNvSpPr>
          <p:nvPr>
            <p:ph idx="1"/>
          </p:nvPr>
        </p:nvSpPr>
        <p:spPr/>
        <p:txBody>
          <a:bodyPr/>
          <a:lstStyle/>
          <a:p>
            <a:pPr>
              <a:defRPr/>
            </a:pPr>
            <a:r>
              <a:rPr lang="en-US" sz="2800" dirty="0" smtClean="0"/>
              <a:t>After thinking about it for three years, OCR issued its long awaited guidance document.</a:t>
            </a:r>
          </a:p>
          <a:p>
            <a:pPr>
              <a:defRPr/>
            </a:pPr>
            <a:r>
              <a:rPr lang="en-US" sz="2800" dirty="0" smtClean="0"/>
              <a:t>Some overall impressions:</a:t>
            </a:r>
          </a:p>
          <a:p>
            <a:pPr lvl="1">
              <a:defRPr/>
            </a:pPr>
            <a:r>
              <a:rPr lang="en-US" sz="2400" dirty="0" smtClean="0"/>
              <a:t>It reinforces some basic concepts</a:t>
            </a:r>
          </a:p>
          <a:p>
            <a:pPr lvl="1">
              <a:defRPr/>
            </a:pPr>
            <a:r>
              <a:rPr lang="en-US" sz="2400" dirty="0" smtClean="0"/>
              <a:t>It gives a very liberal interpretation to the Amendments</a:t>
            </a:r>
          </a:p>
          <a:p>
            <a:pPr lvl="1">
              <a:defRPr/>
            </a:pPr>
            <a:r>
              <a:rPr lang="en-US" sz="2400" dirty="0" smtClean="0"/>
              <a:t>It blurs the distinction between IDEA and Section 504</a:t>
            </a:r>
            <a:endParaRPr lang="en-US" sz="2400" dirty="0"/>
          </a:p>
        </p:txBody>
      </p:sp>
      <p:sp>
        <p:nvSpPr>
          <p:cNvPr id="4" name="Date Placeholder 3"/>
          <p:cNvSpPr>
            <a:spLocks noGrp="1"/>
          </p:cNvSpPr>
          <p:nvPr>
            <p:ph type="dt" sz="quarter" idx="10"/>
          </p:nvPr>
        </p:nvSpPr>
        <p:spPr/>
        <p:txBody>
          <a:bodyPr/>
          <a:lstStyle/>
          <a:p>
            <a:pPr>
              <a:defRPr/>
            </a:pPr>
            <a:fld id="{FDE17694-644E-4067-98E1-9FA62E8B66D2}"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1" end="1"/>
                                            </p:txEl>
                                          </p:spTgt>
                                        </p:tgtEl>
                                      </p:cBhvr>
                                    </p:animEffect>
                                  </p:childTnLst>
                                </p:cTn>
                              </p:par>
                              <p:par>
                                <p:cTn id="27" presetID="25" presetClass="entr" presetSubtype="0" fill="hold" grpId="0" nodeType="with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2"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3">
                                            <p:txEl>
                                              <p:pRg st="2" end="2"/>
                                            </p:txEl>
                                          </p:spTgt>
                                        </p:tgtEl>
                                      </p:cBhvr>
                                    </p:animEffect>
                                  </p:childTnLst>
                                </p:cTn>
                              </p:par>
                              <p:par>
                                <p:cTn id="37" presetID="25" presetClass="entr" presetSubtype="0" fill="hold" grpId="0" nodeType="with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0"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1"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2"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3"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4"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5"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46" dur="1000" decel="50000">
                                          <p:stCondLst>
                                            <p:cond delay="0"/>
                                          </p:stCondLst>
                                        </p:cTn>
                                        <p:tgtEl>
                                          <p:spTgt spid="3">
                                            <p:txEl>
                                              <p:pRg st="3" end="3"/>
                                            </p:txEl>
                                          </p:spTgt>
                                        </p:tgtEl>
                                      </p:cBhvr>
                                    </p:animEffect>
                                  </p:childTnLst>
                                </p:cTn>
                              </p:par>
                              <p:par>
                                <p:cTn id="47" presetID="25" presetClass="entr" presetSubtype="0" fill="hold" grpId="0" nodeType="with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 calcmode="lin" valueType="num">
                                      <p:cBhvr>
                                        <p:cTn id="49"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50"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51"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2"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3"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54"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55"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56" dur="1000" decel="50000">
                                          <p:stCondLst>
                                            <p:cond delay="0"/>
                                          </p:stCondLst>
                                        </p:cTn>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January 19, 2012 Guidance</a:t>
            </a:r>
            <a:endParaRPr lang="en-US" dirty="0"/>
          </a:p>
        </p:txBody>
      </p:sp>
      <p:sp>
        <p:nvSpPr>
          <p:cNvPr id="3" name="Content Placeholder 2"/>
          <p:cNvSpPr>
            <a:spLocks noGrp="1"/>
          </p:cNvSpPr>
          <p:nvPr>
            <p:ph idx="1"/>
          </p:nvPr>
        </p:nvSpPr>
        <p:spPr/>
        <p:txBody>
          <a:bodyPr/>
          <a:lstStyle/>
          <a:p>
            <a:pPr>
              <a:defRPr/>
            </a:pPr>
            <a:r>
              <a:rPr lang="en-US" sz="2800" dirty="0" smtClean="0"/>
              <a:t>Fn 2: “[B]</a:t>
            </a:r>
            <a:r>
              <a:rPr lang="en-US" sz="2800" dirty="0" err="1" smtClean="0"/>
              <a:t>ecause</a:t>
            </a:r>
            <a:r>
              <a:rPr lang="en-US" sz="2800" dirty="0" smtClean="0"/>
              <a:t> Title II provides no less protection than Section 504, violations of Section 504 also constitute violations of Title II.” </a:t>
            </a:r>
          </a:p>
          <a:p>
            <a:pPr>
              <a:defRPr/>
            </a:pPr>
            <a:r>
              <a:rPr lang="en-US" sz="2800" dirty="0" smtClean="0"/>
              <a:t>The statutes and regulations of both Section 504 and Title II of ADA apply, including:</a:t>
            </a:r>
          </a:p>
          <a:p>
            <a:pPr lvl="1">
              <a:defRPr/>
            </a:pPr>
            <a:r>
              <a:rPr lang="en-US" sz="2400" dirty="0" smtClean="0"/>
              <a:t>All anti-discrimination provisions</a:t>
            </a:r>
          </a:p>
          <a:p>
            <a:pPr lvl="1">
              <a:defRPr/>
            </a:pPr>
            <a:r>
              <a:rPr lang="en-US" sz="2400" dirty="0" smtClean="0"/>
              <a:t>All anti-retaliation provisions</a:t>
            </a:r>
          </a:p>
          <a:p>
            <a:pPr lvl="1">
              <a:defRPr/>
            </a:pPr>
            <a:r>
              <a:rPr lang="en-US" sz="2400" dirty="0" smtClean="0"/>
              <a:t>All anti-harassment provisions</a:t>
            </a:r>
          </a:p>
          <a:p>
            <a:pPr>
              <a:defRPr/>
            </a:pPr>
            <a:endParaRPr lang="en-US" dirty="0"/>
          </a:p>
        </p:txBody>
      </p:sp>
      <p:sp>
        <p:nvSpPr>
          <p:cNvPr id="4" name="Date Placeholder 3"/>
          <p:cNvSpPr>
            <a:spLocks noGrp="1"/>
          </p:cNvSpPr>
          <p:nvPr>
            <p:ph type="dt" sz="quarter" idx="10"/>
          </p:nvPr>
        </p:nvSpPr>
        <p:spPr/>
        <p:txBody>
          <a:bodyPr/>
          <a:lstStyle/>
          <a:p>
            <a:pPr>
              <a:defRPr/>
            </a:pPr>
            <a:fld id="{27D591AD-4B1A-4CB0-84FB-93520BE87A4B}"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heckerboard(across)">
                                      <p:cBhvr>
                                        <p:cTn id="18" dur="500"/>
                                        <p:tgtEl>
                                          <p:spTgt spid="3">
                                            <p:txEl>
                                              <p:pRg st="3" end="3"/>
                                            </p:txEl>
                                          </p:spTgt>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checkerboard(across)">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January 19, 2012 Guidance</a:t>
            </a:r>
            <a:endParaRPr lang="en-US" dirty="0"/>
          </a:p>
        </p:txBody>
      </p:sp>
      <p:sp>
        <p:nvSpPr>
          <p:cNvPr id="3" name="Content Placeholder 2"/>
          <p:cNvSpPr>
            <a:spLocks noGrp="1"/>
          </p:cNvSpPr>
          <p:nvPr>
            <p:ph idx="1"/>
          </p:nvPr>
        </p:nvSpPr>
        <p:spPr/>
        <p:txBody>
          <a:bodyPr/>
          <a:lstStyle/>
          <a:p>
            <a:pPr>
              <a:defRPr/>
            </a:pPr>
            <a:r>
              <a:rPr lang="en-US" sz="2400" dirty="0" smtClean="0"/>
              <a:t>ADA Amendments do not affect IDEA</a:t>
            </a:r>
          </a:p>
          <a:p>
            <a:pPr>
              <a:defRPr/>
            </a:pPr>
            <a:r>
              <a:rPr lang="en-US" sz="2400" dirty="0" smtClean="0"/>
              <a:t>But, blurring of the lines between IDEA and Section 504: </a:t>
            </a:r>
          </a:p>
          <a:p>
            <a:pPr>
              <a:defRPr/>
            </a:pPr>
            <a:r>
              <a:rPr lang="en-US" sz="2400" dirty="0" smtClean="0"/>
              <a:t>“If a student has a disability under Section 504 and the ADA but needs only related services </a:t>
            </a:r>
            <a:r>
              <a:rPr lang="en-US" sz="2400" b="1" i="1" u="sng" dirty="0" smtClean="0"/>
              <a:t>to meet his or her educational needs</a:t>
            </a:r>
            <a:r>
              <a:rPr lang="en-US" sz="2400" b="1" u="sng" dirty="0" smtClean="0"/>
              <a:t> </a:t>
            </a:r>
            <a:r>
              <a:rPr lang="en-US" sz="2400" dirty="0" smtClean="0"/>
              <a:t>as adequately as the needs of nondisabled individuals are met, the student is entitled to those services even if the student is not eligible for special education and related services under the IDEA.” (emphasis added)</a:t>
            </a:r>
            <a:endParaRPr lang="en-US" sz="2400" dirty="0"/>
          </a:p>
        </p:txBody>
      </p:sp>
      <p:sp>
        <p:nvSpPr>
          <p:cNvPr id="4" name="Date Placeholder 3"/>
          <p:cNvSpPr>
            <a:spLocks noGrp="1"/>
          </p:cNvSpPr>
          <p:nvPr>
            <p:ph type="dt" sz="quarter" idx="10"/>
          </p:nvPr>
        </p:nvSpPr>
        <p:spPr/>
        <p:txBody>
          <a:bodyPr/>
          <a:lstStyle/>
          <a:p>
            <a:pPr>
              <a:defRPr/>
            </a:pPr>
            <a:fld id="{27D591AD-4B1A-4CB0-84FB-93520BE87A4B}"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January 19, 2012 Guidance</a:t>
            </a:r>
            <a:endParaRPr lang="en-US" dirty="0"/>
          </a:p>
        </p:txBody>
      </p:sp>
      <p:sp>
        <p:nvSpPr>
          <p:cNvPr id="3" name="Content Placeholder 2"/>
          <p:cNvSpPr>
            <a:spLocks noGrp="1"/>
          </p:cNvSpPr>
          <p:nvPr>
            <p:ph idx="1"/>
          </p:nvPr>
        </p:nvSpPr>
        <p:spPr/>
        <p:txBody>
          <a:bodyPr/>
          <a:lstStyle/>
          <a:p>
            <a:pPr>
              <a:defRPr/>
            </a:pPr>
            <a:r>
              <a:rPr lang="en-US" sz="2800" dirty="0" smtClean="0"/>
              <a:t>Amendments Alter the Coverage: “Students who, in the past, may not have been determined to have a disability under Section 504 and Title II may now in fact be found to have a disability under those laws.”</a:t>
            </a:r>
          </a:p>
          <a:p>
            <a:pPr>
              <a:defRPr/>
            </a:pPr>
            <a:r>
              <a:rPr lang="en-US" sz="2800" dirty="0" smtClean="0"/>
              <a:t>“The student would have to evaluate the student . . . to determine if he or she has a disability and, if so, the district would have to determine whether, because of the disability, the students needs special education or related services.”</a:t>
            </a:r>
          </a:p>
        </p:txBody>
      </p:sp>
      <p:sp>
        <p:nvSpPr>
          <p:cNvPr id="4" name="Date Placeholder 3"/>
          <p:cNvSpPr>
            <a:spLocks noGrp="1"/>
          </p:cNvSpPr>
          <p:nvPr>
            <p:ph type="dt" sz="quarter" idx="10"/>
          </p:nvPr>
        </p:nvSpPr>
        <p:spPr/>
        <p:txBody>
          <a:bodyPr/>
          <a:lstStyle/>
          <a:p>
            <a:pPr>
              <a:defRPr/>
            </a:pPr>
            <a:fld id="{FDE17694-644E-4067-98E1-9FA62E8B66D2}"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
            </a:r>
            <a:br>
              <a:rPr lang="en-US" dirty="0" smtClean="0"/>
            </a:br>
            <a:r>
              <a:rPr lang="en-US" dirty="0" smtClean="0"/>
              <a:t>January 19, 2012 Guidance</a:t>
            </a:r>
            <a:endParaRPr lang="en-US" dirty="0"/>
          </a:p>
        </p:txBody>
      </p:sp>
      <p:sp>
        <p:nvSpPr>
          <p:cNvPr id="3" name="Content Placeholder 2"/>
          <p:cNvSpPr>
            <a:spLocks noGrp="1"/>
          </p:cNvSpPr>
          <p:nvPr>
            <p:ph idx="1"/>
          </p:nvPr>
        </p:nvSpPr>
        <p:spPr/>
        <p:txBody>
          <a:bodyPr/>
          <a:lstStyle/>
          <a:p>
            <a:pPr>
              <a:defRPr/>
            </a:pPr>
            <a:r>
              <a:rPr lang="en-US" dirty="0" smtClean="0"/>
              <a:t>“In most cases, application of [the new rules defining disability] should quickly shift the inquiry away from the question whether a student has a disability (and thus is protected by the ADA and Section 504), and toward the school district’s actions and obligations to ensure equal educational opportunities.”</a:t>
            </a:r>
          </a:p>
          <a:p>
            <a:pPr>
              <a:buFontTx/>
              <a:buNone/>
              <a:defRPr/>
            </a:pPr>
            <a:endParaRPr lang="en-US" dirty="0"/>
          </a:p>
        </p:txBody>
      </p:sp>
      <p:sp>
        <p:nvSpPr>
          <p:cNvPr id="4" name="Date Placeholder 3"/>
          <p:cNvSpPr>
            <a:spLocks noGrp="1"/>
          </p:cNvSpPr>
          <p:nvPr>
            <p:ph type="dt" sz="quarter" idx="10"/>
          </p:nvPr>
        </p:nvSpPr>
        <p:spPr/>
        <p:txBody>
          <a:bodyPr/>
          <a:lstStyle/>
          <a:p>
            <a:pPr>
              <a:defRPr/>
            </a:pPr>
            <a:fld id="{FDE17694-644E-4067-98E1-9FA62E8B66D2}"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January 19, 2012 Guidance</a:t>
            </a:r>
            <a:endParaRPr lang="en-US" dirty="0"/>
          </a:p>
        </p:txBody>
      </p:sp>
      <p:sp>
        <p:nvSpPr>
          <p:cNvPr id="3" name="Content Placeholder 2"/>
          <p:cNvSpPr>
            <a:spLocks noGrp="1"/>
          </p:cNvSpPr>
          <p:nvPr>
            <p:ph idx="1"/>
          </p:nvPr>
        </p:nvSpPr>
        <p:spPr/>
        <p:txBody>
          <a:bodyPr/>
          <a:lstStyle/>
          <a:p>
            <a:pPr>
              <a:defRPr/>
            </a:pPr>
            <a:r>
              <a:rPr lang="en-US" sz="2800" dirty="0" smtClean="0"/>
              <a:t>“[A] school district should not need or require extensive documentation or analysis to determine that a child with diabetes, epilepsy, bipolar disorder, or autism has a disability under Section 504 and Title II.”</a:t>
            </a:r>
          </a:p>
          <a:p>
            <a:pPr>
              <a:defRPr/>
            </a:pPr>
            <a:r>
              <a:rPr lang="en-US" sz="2800" dirty="0" smtClean="0"/>
              <a:t>But not so fast:  </a:t>
            </a:r>
            <a:r>
              <a:rPr lang="en-US" sz="2800" i="1" dirty="0" err="1" smtClean="0"/>
              <a:t>Weidow</a:t>
            </a:r>
            <a:r>
              <a:rPr lang="en-US" sz="2800" i="1" dirty="0" smtClean="0"/>
              <a:t> vs. Scranton School District, </a:t>
            </a:r>
            <a:r>
              <a:rPr lang="en-US" sz="2800" dirty="0" smtClean="0"/>
              <a:t> 460 Fed. </a:t>
            </a:r>
            <a:r>
              <a:rPr lang="en-US" sz="2800" dirty="0" err="1" smtClean="0"/>
              <a:t>Appx</a:t>
            </a:r>
            <a:r>
              <a:rPr lang="en-US" sz="2800" dirty="0" smtClean="0"/>
              <a:t>. 124, 2011 WL 4005211 (3d Cir. 2012).</a:t>
            </a:r>
            <a:endParaRPr lang="en-US" sz="2800" dirty="0"/>
          </a:p>
        </p:txBody>
      </p:sp>
      <p:sp>
        <p:nvSpPr>
          <p:cNvPr id="4" name="Date Placeholder 3"/>
          <p:cNvSpPr>
            <a:spLocks noGrp="1"/>
          </p:cNvSpPr>
          <p:nvPr>
            <p:ph type="dt" sz="quarter" idx="10"/>
          </p:nvPr>
        </p:nvSpPr>
        <p:spPr/>
        <p:txBody>
          <a:bodyPr/>
          <a:lstStyle/>
          <a:p>
            <a:pPr>
              <a:defRPr/>
            </a:pPr>
            <a:fld id="{FDE17694-644E-4067-98E1-9FA62E8B66D2}"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dirty="0" smtClean="0"/>
              <a:t>LEVIN LEGAL GROUP, P.C.</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i="1" dirty="0" err="1" smtClean="0"/>
              <a:t>Weidow</a:t>
            </a:r>
            <a:r>
              <a:rPr lang="en-US" i="1" dirty="0" smtClean="0"/>
              <a:t> vs. Scranton School District</a:t>
            </a:r>
            <a:endParaRPr lang="en-US" dirty="0"/>
          </a:p>
        </p:txBody>
      </p:sp>
      <p:sp>
        <p:nvSpPr>
          <p:cNvPr id="3" name="Content Placeholder 2"/>
          <p:cNvSpPr>
            <a:spLocks noGrp="1"/>
          </p:cNvSpPr>
          <p:nvPr>
            <p:ph idx="1"/>
          </p:nvPr>
        </p:nvSpPr>
        <p:spPr/>
        <p:txBody>
          <a:bodyPr/>
          <a:lstStyle/>
          <a:p>
            <a:pPr>
              <a:defRPr/>
            </a:pPr>
            <a:r>
              <a:rPr lang="en-US" sz="2400" dirty="0" smtClean="0"/>
              <a:t>Student: (</a:t>
            </a:r>
            <a:r>
              <a:rPr lang="en-US" sz="2400" dirty="0" err="1" smtClean="0"/>
              <a:t>i</a:t>
            </a:r>
            <a:r>
              <a:rPr lang="en-US" sz="2400" dirty="0" smtClean="0"/>
              <a:t>) had bi-polar disorder,  (ii) demonstrated self-injurious behavior, (iii) was hospitalized, and (iv) quarreled with some classmates.</a:t>
            </a:r>
          </a:p>
          <a:p>
            <a:pPr>
              <a:defRPr/>
            </a:pPr>
            <a:r>
              <a:rPr lang="en-US" sz="2400" dirty="0" smtClean="0"/>
              <a:t>Student was harassed by other students, called “crazy,” “psycho” and “psychotic bitch”</a:t>
            </a:r>
          </a:p>
          <a:p>
            <a:pPr>
              <a:defRPr/>
            </a:pPr>
            <a:r>
              <a:rPr lang="en-US" sz="2400" dirty="0" smtClean="0"/>
              <a:t>Court concluded that based on the evidence, the impairments were not substantially limiting </a:t>
            </a:r>
          </a:p>
          <a:p>
            <a:pPr lvl="1">
              <a:defRPr/>
            </a:pPr>
            <a:r>
              <a:rPr lang="en-US" sz="2000" dirty="0" smtClean="0"/>
              <a:t>Problems caused by the harassment, not the medical conditions</a:t>
            </a:r>
          </a:p>
          <a:p>
            <a:pPr>
              <a:defRPr/>
            </a:pPr>
            <a:r>
              <a:rPr lang="en-US" sz="2400" dirty="0" smtClean="0"/>
              <a:t>Caveat:  Case decided under the pre-amendment standards.</a:t>
            </a:r>
            <a:endParaRPr lang="en-US" sz="2400" dirty="0"/>
          </a:p>
        </p:txBody>
      </p:sp>
      <p:sp>
        <p:nvSpPr>
          <p:cNvPr id="4" name="Date Placeholder 3"/>
          <p:cNvSpPr>
            <a:spLocks noGrp="1"/>
          </p:cNvSpPr>
          <p:nvPr>
            <p:ph type="dt" sz="quarter" idx="10"/>
          </p:nvPr>
        </p:nvSpPr>
        <p:spPr/>
        <p:txBody>
          <a:bodyPr/>
          <a:lstStyle/>
          <a:p>
            <a:pPr>
              <a:defRPr/>
            </a:pPr>
            <a:fld id="{FDE17694-644E-4067-98E1-9FA62E8B66D2}"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January 19, 2012 Guidance</a:t>
            </a:r>
            <a:endParaRPr lang="en-US" dirty="0"/>
          </a:p>
        </p:txBody>
      </p:sp>
      <p:sp>
        <p:nvSpPr>
          <p:cNvPr id="3" name="Content Placeholder 2"/>
          <p:cNvSpPr>
            <a:spLocks noGrp="1"/>
          </p:cNvSpPr>
          <p:nvPr>
            <p:ph idx="1"/>
          </p:nvPr>
        </p:nvSpPr>
        <p:spPr/>
        <p:txBody>
          <a:bodyPr/>
          <a:lstStyle/>
          <a:p>
            <a:pPr>
              <a:defRPr/>
            </a:pPr>
            <a:r>
              <a:rPr lang="en-US" sz="2800" dirty="0" smtClean="0"/>
              <a:t>Reemphasizes the Section 504 FAPE requirement:</a:t>
            </a:r>
          </a:p>
          <a:p>
            <a:pPr>
              <a:defRPr/>
            </a:pPr>
            <a:r>
              <a:rPr lang="en-US" sz="2800" dirty="0" smtClean="0"/>
              <a:t>“[The Amendments] broadens the potential class of persons with disabilities protected by the statute. * * *[School districts] are required to provide FAPE to qualified individuals with disabilities who are in their jurisdiction. * * * FAPE is defined . . . as the provision of regular or special education and related services . . ..”</a:t>
            </a:r>
            <a:endParaRPr lang="en-US" sz="2800" dirty="0"/>
          </a:p>
        </p:txBody>
      </p:sp>
      <p:sp>
        <p:nvSpPr>
          <p:cNvPr id="4" name="Date Placeholder 3"/>
          <p:cNvSpPr>
            <a:spLocks noGrp="1"/>
          </p:cNvSpPr>
          <p:nvPr>
            <p:ph type="dt" sz="quarter" idx="10"/>
          </p:nvPr>
        </p:nvSpPr>
        <p:spPr/>
        <p:txBody>
          <a:bodyPr/>
          <a:lstStyle/>
          <a:p>
            <a:pPr>
              <a:defRPr/>
            </a:pPr>
            <a:fld id="{FDE17694-644E-4067-98E1-9FA62E8B66D2}"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3">
                                            <p:txEl>
                                              <p:pRg st="1" end="1"/>
                                            </p:txEl>
                                          </p:spTgt>
                                        </p:tgtEl>
                                        <p:attrNameLst>
                                          <p:attrName>ppt_x</p:attrName>
                                        </p:attrNameLst>
                                      </p:cBhvr>
                                    </p:anim>
                                    <p:anim from="0" to="-1.0" calcmode="lin" valueType="num">
                                      <p:cBhvr>
                                        <p:cTn id="16" dur="200" decel="50000" autoRev="1" fill="hold">
                                          <p:stCondLst>
                                            <p:cond delay="600"/>
                                          </p:stCondLst>
                                        </p:cTn>
                                        <p:tgtEl>
                                          <p:spTgt spid="3">
                                            <p:txEl>
                                              <p:pRg st="1" end="1"/>
                                            </p:txEl>
                                          </p:spTgt>
                                        </p:tgtEl>
                                        <p:attrNameLst>
                                          <p:attrName>xshear</p:attrName>
                                        </p:attrNameLst>
                                      </p:cBhvr>
                                    </p:anim>
                                    <p:animScale>
                                      <p:cBhvr>
                                        <p:cTn id="17" dur="200" decel="100000" autoRev="1" fill="hold">
                                          <p:stCondLst>
                                            <p:cond delay="600"/>
                                          </p:stCondLst>
                                        </p:cTn>
                                        <p:tgtEl>
                                          <p:spTgt spid="3">
                                            <p:txEl>
                                              <p:pRg st="1" end="1"/>
                                            </p:txEl>
                                          </p:spTgt>
                                        </p:tgtEl>
                                      </p:cBhvr>
                                      <p:from x="100000" y="100000"/>
                                      <p:to x="80000" y="100000"/>
                                    </p:animScale>
                                    <p:anim by="(#ppt_h/3+#ppt_w*0.1)" calcmode="lin" valueType="num">
                                      <p:cBhvr additive="sum">
                                        <p:cTn id="18" dur="200" decel="100000" autoRev="1" fill="hold">
                                          <p:stCondLst>
                                            <p:cond delay="600"/>
                                          </p:stCondLst>
                                        </p:cTn>
                                        <p:tgtEl>
                                          <p:spTgt spid="3">
                                            <p:txEl>
                                              <p:pRg st="1" end="1"/>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January 19, 2012 Guidance</a:t>
            </a:r>
            <a:endParaRPr lang="en-US" dirty="0"/>
          </a:p>
        </p:txBody>
      </p:sp>
      <p:sp>
        <p:nvSpPr>
          <p:cNvPr id="3" name="Content Placeholder 2"/>
          <p:cNvSpPr>
            <a:spLocks noGrp="1"/>
          </p:cNvSpPr>
          <p:nvPr>
            <p:ph idx="1"/>
          </p:nvPr>
        </p:nvSpPr>
        <p:spPr/>
        <p:txBody>
          <a:bodyPr/>
          <a:lstStyle/>
          <a:p>
            <a:pPr>
              <a:defRPr/>
            </a:pPr>
            <a:r>
              <a:rPr lang="en-US" sz="2800" dirty="0" smtClean="0"/>
              <a:t>Mitigation Measures:</a:t>
            </a:r>
          </a:p>
          <a:p>
            <a:pPr>
              <a:defRPr/>
            </a:pPr>
            <a:r>
              <a:rPr lang="en-US" sz="2800" dirty="0" smtClean="0"/>
              <a:t>May not be considered in determining whether a student is disabled</a:t>
            </a:r>
          </a:p>
          <a:p>
            <a:pPr>
              <a:defRPr/>
            </a:pPr>
            <a:r>
              <a:rPr lang="en-US" sz="2800" dirty="0" smtClean="0"/>
              <a:t>“Once a school district determines that a student has a disability, however, that student’s use of mitigating measures could still be relevant in determining his or her need for special education or related services.”</a:t>
            </a:r>
            <a:endParaRPr lang="en-US" sz="2800" dirty="0"/>
          </a:p>
        </p:txBody>
      </p:sp>
      <p:sp>
        <p:nvSpPr>
          <p:cNvPr id="4" name="Date Placeholder 3"/>
          <p:cNvSpPr>
            <a:spLocks noGrp="1"/>
          </p:cNvSpPr>
          <p:nvPr>
            <p:ph type="dt" sz="quarter" idx="10"/>
          </p:nvPr>
        </p:nvSpPr>
        <p:spPr/>
        <p:txBody>
          <a:bodyPr/>
          <a:lstStyle/>
          <a:p>
            <a:pPr>
              <a:defRPr/>
            </a:pPr>
            <a:fld id="{FDE17694-644E-4067-98E1-9FA62E8B66D2}" type="datetime1">
              <a:rPr lang="en-US" smtClean="0"/>
              <a:pPr>
                <a:defRPr/>
              </a:pPr>
              <a:t>11/6/2012</a:t>
            </a:fld>
            <a:endParaRPr lang="en-US" dirty="0"/>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Affirmative Duty to Protect Students?</a:t>
            </a:r>
            <a:endParaRPr lang="en-US" dirty="0"/>
          </a:p>
        </p:txBody>
      </p:sp>
      <p:sp>
        <p:nvSpPr>
          <p:cNvPr id="3" name="Content Placeholder 2"/>
          <p:cNvSpPr>
            <a:spLocks noGrp="1"/>
          </p:cNvSpPr>
          <p:nvPr>
            <p:ph idx="1"/>
          </p:nvPr>
        </p:nvSpPr>
        <p:spPr/>
        <p:txBody>
          <a:bodyPr>
            <a:normAutofit fontScale="85000" lnSpcReduction="20000"/>
          </a:bodyPr>
          <a:lstStyle/>
          <a:p>
            <a:pPr>
              <a:defRPr/>
            </a:pPr>
            <a:r>
              <a:rPr lang="en-US" i="1" dirty="0" smtClean="0"/>
              <a:t>Morrow vs. </a:t>
            </a:r>
            <a:r>
              <a:rPr lang="en-US" i="1" dirty="0" err="1" smtClean="0"/>
              <a:t>Balaski</a:t>
            </a:r>
            <a:r>
              <a:rPr lang="en-US" dirty="0" smtClean="0"/>
              <a:t>, 685 F.3d 1126 (3d Cir. July 12, 2012); Ordered argument en banc on whether school districts have an affirmative duty to protect students based on a “special relationship” theory</a:t>
            </a:r>
          </a:p>
          <a:p>
            <a:pPr lvl="1">
              <a:defRPr/>
            </a:pPr>
            <a:r>
              <a:rPr lang="en-US" dirty="0" smtClean="0"/>
              <a:t>District court found no affirmative duty and dismissed claim; 2011 WL 915863</a:t>
            </a:r>
          </a:p>
          <a:p>
            <a:pPr lvl="1">
              <a:defRPr/>
            </a:pPr>
            <a:r>
              <a:rPr lang="en-US" dirty="0" smtClean="0"/>
              <a:t>Plaintiff students were allegedly subjected to a series of threats, acts of racial intimidation, and physical assaults by another student</a:t>
            </a:r>
          </a:p>
          <a:p>
            <a:pPr>
              <a:defRPr/>
            </a:pPr>
            <a:r>
              <a:rPr lang="en-US" dirty="0" smtClean="0"/>
              <a:t>Will </a:t>
            </a:r>
            <a:r>
              <a:rPr lang="en-US" i="1" dirty="0" smtClean="0"/>
              <a:t>D.R. vs. Middle Bucks Area Vocational-Technical School ,</a:t>
            </a:r>
            <a:r>
              <a:rPr lang="en-US" dirty="0" smtClean="0"/>
              <a:t>972 F.2d 1364 (3d Cir. 1992), be </a:t>
            </a:r>
            <a:r>
              <a:rPr lang="en-US" dirty="0" err="1" smtClean="0"/>
              <a:t>overuled</a:t>
            </a:r>
            <a:r>
              <a:rPr lang="en-US" dirty="0" smtClean="0"/>
              <a:t>?</a:t>
            </a:r>
            <a:endParaRPr lang="en-US" dirty="0"/>
          </a:p>
        </p:txBody>
      </p:sp>
      <p:sp>
        <p:nvSpPr>
          <p:cNvPr id="4" name="Footer Placeholder 3"/>
          <p:cNvSpPr>
            <a:spLocks noGrp="1"/>
          </p:cNvSpPr>
          <p:nvPr>
            <p:ph type="ftr" sz="quarter" idx="11"/>
          </p:nvPr>
        </p:nvSpPr>
        <p:spPr/>
        <p:txBody>
          <a:bodyPr/>
          <a:lstStyle/>
          <a:p>
            <a:pPr>
              <a:defRPr/>
            </a:pPr>
            <a:r>
              <a:rPr lang="en-US" smtClean="0"/>
              <a:t>Levin Legal Group, P.C.</a:t>
            </a:r>
            <a:endParaRPr lang="en-US"/>
          </a:p>
        </p:txBody>
      </p:sp>
      <p:sp>
        <p:nvSpPr>
          <p:cNvPr id="5" name="Slide Number Placeholder 4"/>
          <p:cNvSpPr>
            <a:spLocks noGrp="1"/>
          </p:cNvSpPr>
          <p:nvPr>
            <p:ph type="sldNum" sz="quarter" idx="12"/>
          </p:nvPr>
        </p:nvSpPr>
        <p:spPr/>
        <p:txBody>
          <a:bodyPr/>
          <a:lstStyle/>
          <a:p>
            <a:pPr>
              <a:defRPr/>
            </a:pPr>
            <a:fld id="{785E4E59-E620-4383-AE3A-B0533FD35B54}" type="slidenum">
              <a:rPr lang="en-US" smtClean="0"/>
              <a:pPr>
                <a:defRPr/>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January 19, 2012 Guidance  </a:t>
            </a:r>
            <a:endParaRPr lang="en-US" dirty="0"/>
          </a:p>
        </p:txBody>
      </p:sp>
      <p:sp>
        <p:nvSpPr>
          <p:cNvPr id="3" name="Content Placeholder 2"/>
          <p:cNvSpPr>
            <a:spLocks noGrp="1"/>
          </p:cNvSpPr>
          <p:nvPr>
            <p:ph idx="1"/>
          </p:nvPr>
        </p:nvSpPr>
        <p:spPr/>
        <p:txBody>
          <a:bodyPr/>
          <a:lstStyle/>
          <a:p>
            <a:pPr>
              <a:defRPr/>
            </a:pPr>
            <a:r>
              <a:rPr lang="en-US" u="sng" dirty="0" smtClean="0"/>
              <a:t>Triggers</a:t>
            </a:r>
            <a:r>
              <a:rPr lang="en-US" dirty="0" smtClean="0"/>
              <a:t>: “The Section 504 regulation does not set out specific circumstances that trigger the obligation to conduct and evaluation; the decision to conduct an evaluation is governed by the individual circumstances in each case.”</a:t>
            </a:r>
            <a:endParaRPr lang="en-US" dirty="0"/>
          </a:p>
        </p:txBody>
      </p:sp>
      <p:sp>
        <p:nvSpPr>
          <p:cNvPr id="4" name="Date Placeholder 3"/>
          <p:cNvSpPr>
            <a:spLocks noGrp="1"/>
          </p:cNvSpPr>
          <p:nvPr>
            <p:ph type="dt" sz="quarter" idx="10"/>
          </p:nvPr>
        </p:nvSpPr>
        <p:spPr/>
        <p:txBody>
          <a:bodyPr/>
          <a:lstStyle/>
          <a:p>
            <a:pPr>
              <a:defRPr/>
            </a:pPr>
            <a:fld id="{FDE17694-644E-4067-98E1-9FA62E8B66D2}"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January 19, 2012 Guidance</a:t>
            </a:r>
            <a:endParaRPr lang="en-US" dirty="0"/>
          </a:p>
        </p:txBody>
      </p:sp>
      <p:sp>
        <p:nvSpPr>
          <p:cNvPr id="3" name="Content Placeholder 2"/>
          <p:cNvSpPr>
            <a:spLocks noGrp="1"/>
          </p:cNvSpPr>
          <p:nvPr>
            <p:ph idx="1"/>
          </p:nvPr>
        </p:nvSpPr>
        <p:spPr/>
        <p:txBody>
          <a:bodyPr/>
          <a:lstStyle/>
          <a:p>
            <a:pPr>
              <a:defRPr/>
            </a:pPr>
            <a:r>
              <a:rPr lang="en-US" dirty="0" smtClean="0"/>
              <a:t>Districts need to revise policies to ensure that they comply with the expanded definitions and criteria for determining if a student is disabled.</a:t>
            </a:r>
          </a:p>
          <a:p>
            <a:pPr>
              <a:defRPr/>
            </a:pPr>
            <a:r>
              <a:rPr lang="en-US" dirty="0" smtClean="0"/>
              <a:t>Districts need to re-evaluate prior decisions that concluded a student was not disabled under the old definitions</a:t>
            </a:r>
            <a:endParaRPr lang="en-US" dirty="0"/>
          </a:p>
        </p:txBody>
      </p:sp>
      <p:sp>
        <p:nvSpPr>
          <p:cNvPr id="4" name="Date Placeholder 3"/>
          <p:cNvSpPr>
            <a:spLocks noGrp="1"/>
          </p:cNvSpPr>
          <p:nvPr>
            <p:ph type="dt" sz="quarter" idx="10"/>
          </p:nvPr>
        </p:nvSpPr>
        <p:spPr/>
        <p:txBody>
          <a:bodyPr/>
          <a:lstStyle/>
          <a:p>
            <a:pPr>
              <a:defRPr/>
            </a:pPr>
            <a:fld id="{7991F4DB-AA8E-4150-8069-998B830BA51B}"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Things to Keep in Mind</a:t>
            </a:r>
            <a:endParaRPr lang="en-US" dirty="0"/>
          </a:p>
        </p:txBody>
      </p:sp>
      <p:sp>
        <p:nvSpPr>
          <p:cNvPr id="3" name="Content Placeholder 2"/>
          <p:cNvSpPr>
            <a:spLocks noGrp="1"/>
          </p:cNvSpPr>
          <p:nvPr>
            <p:ph idx="1"/>
          </p:nvPr>
        </p:nvSpPr>
        <p:spPr/>
        <p:txBody>
          <a:bodyPr/>
          <a:lstStyle/>
          <a:p>
            <a:pPr>
              <a:defRPr/>
            </a:pPr>
            <a:r>
              <a:rPr lang="en-US" sz="2800" dirty="0" smtClean="0"/>
              <a:t>Policies may have to be waived to accommodate a student;</a:t>
            </a:r>
          </a:p>
          <a:p>
            <a:pPr lvl="1">
              <a:defRPr/>
            </a:pPr>
            <a:r>
              <a:rPr lang="en-US" sz="2400" dirty="0" smtClean="0"/>
              <a:t>Policy prohibiting students from carrying medication</a:t>
            </a:r>
          </a:p>
          <a:p>
            <a:pPr lvl="1">
              <a:defRPr/>
            </a:pPr>
            <a:r>
              <a:rPr lang="en-US" sz="2400" dirty="0" smtClean="0"/>
              <a:t>Policy prohibiting make up of homework, assignments or tests</a:t>
            </a:r>
          </a:p>
          <a:p>
            <a:pPr lvl="1">
              <a:defRPr/>
            </a:pPr>
            <a:r>
              <a:rPr lang="en-US" sz="2400" dirty="0" smtClean="0"/>
              <a:t>Attendance policies</a:t>
            </a:r>
          </a:p>
          <a:p>
            <a:pPr lvl="1">
              <a:defRPr/>
            </a:pPr>
            <a:r>
              <a:rPr lang="en-US" sz="2400" dirty="0" smtClean="0"/>
              <a:t>Policies governing start times</a:t>
            </a:r>
          </a:p>
          <a:p>
            <a:pPr lvl="1">
              <a:defRPr/>
            </a:pPr>
            <a:r>
              <a:rPr lang="en-US" sz="2400" dirty="0" smtClean="0"/>
              <a:t>Certain discipline rules—behavior related to disability</a:t>
            </a:r>
          </a:p>
          <a:p>
            <a:pPr lvl="1">
              <a:defRPr/>
            </a:pPr>
            <a:r>
              <a:rPr lang="en-US" sz="2400" dirty="0" smtClean="0"/>
              <a:t>What about National Honor Society?</a:t>
            </a:r>
          </a:p>
          <a:p>
            <a:pPr lvl="1">
              <a:defRPr/>
            </a:pPr>
            <a:r>
              <a:rPr lang="en-US" sz="2400" dirty="0" smtClean="0"/>
              <a:t>Classroom and school assignment rules</a:t>
            </a:r>
            <a:endParaRPr lang="en-US" sz="2400" dirty="0"/>
          </a:p>
        </p:txBody>
      </p:sp>
      <p:sp>
        <p:nvSpPr>
          <p:cNvPr id="4" name="Date Placeholder 3"/>
          <p:cNvSpPr>
            <a:spLocks noGrp="1"/>
          </p:cNvSpPr>
          <p:nvPr>
            <p:ph type="dt" sz="quarter" idx="10"/>
          </p:nvPr>
        </p:nvSpPr>
        <p:spPr/>
        <p:txBody>
          <a:bodyPr/>
          <a:lstStyle/>
          <a:p>
            <a:pPr>
              <a:defRPr/>
            </a:pPr>
            <a:fld id="{7991F4DB-AA8E-4150-8069-998B830BA51B}"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heckerboard(across)">
                                      <p:cBhvr>
                                        <p:cTn id="13" dur="500"/>
                                        <p:tgtEl>
                                          <p:spTgt spid="3">
                                            <p:txEl>
                                              <p:pRg st="2" end="2"/>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heckerboard(across)">
                                      <p:cBhvr>
                                        <p:cTn id="16" dur="500"/>
                                        <p:tgtEl>
                                          <p:spTgt spid="3">
                                            <p:txEl>
                                              <p:pRg st="3" end="3"/>
                                            </p:txEl>
                                          </p:spTgt>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checkerboard(across)">
                                      <p:cBhvr>
                                        <p:cTn id="19" dur="500"/>
                                        <p:tgtEl>
                                          <p:spTgt spid="3">
                                            <p:txEl>
                                              <p:pRg st="4" end="4"/>
                                            </p:txEl>
                                          </p:spTgt>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heckerboard(across)">
                                      <p:cBhvr>
                                        <p:cTn id="22" dur="500"/>
                                        <p:tgtEl>
                                          <p:spTgt spid="3">
                                            <p:txEl>
                                              <p:pRg st="5" end="5"/>
                                            </p:txEl>
                                          </p:spTgt>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checkerboard(across)">
                                      <p:cBhvr>
                                        <p:cTn id="25" dur="500"/>
                                        <p:tgtEl>
                                          <p:spTgt spid="3">
                                            <p:txEl>
                                              <p:pRg st="6" end="6"/>
                                            </p:txEl>
                                          </p:spTgt>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checkerboard(across)">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200" i="1" dirty="0" smtClean="0"/>
              <a:t>M.S. vs. </a:t>
            </a:r>
            <a:r>
              <a:rPr lang="en-US" sz="3200" i="1" dirty="0" err="1" smtClean="0"/>
              <a:t>Marple</a:t>
            </a:r>
            <a:r>
              <a:rPr lang="en-US" sz="3200" i="1" dirty="0" smtClean="0"/>
              <a:t> Newtown School District</a:t>
            </a:r>
            <a:r>
              <a:rPr lang="en-US" sz="3200" dirty="0" smtClean="0"/>
              <a:t>, 2012 WL 3815563 (E.D. Pa. Sept. 4, 2012)</a:t>
            </a:r>
            <a:endParaRPr lang="en-US" sz="3200" i="1" dirty="0"/>
          </a:p>
        </p:txBody>
      </p:sp>
      <p:sp>
        <p:nvSpPr>
          <p:cNvPr id="3" name="Content Placeholder 2"/>
          <p:cNvSpPr>
            <a:spLocks noGrp="1"/>
          </p:cNvSpPr>
          <p:nvPr>
            <p:ph idx="1"/>
          </p:nvPr>
        </p:nvSpPr>
        <p:spPr/>
        <p:txBody>
          <a:bodyPr/>
          <a:lstStyle/>
          <a:p>
            <a:pPr>
              <a:defRPr/>
            </a:pPr>
            <a:r>
              <a:rPr lang="en-US" dirty="0" smtClean="0"/>
              <a:t>Court allowed case to proceed by a student with post traumatic stress disorder following molestation of sister by a fellow sister.</a:t>
            </a:r>
          </a:p>
          <a:p>
            <a:pPr>
              <a:defRPr/>
            </a:pPr>
            <a:r>
              <a:rPr lang="en-US" dirty="0" smtClean="0"/>
              <a:t>District placed student in the same school as sister’s former molester and in same class as molester’s brother.</a:t>
            </a:r>
            <a:endParaRPr lang="en-US" dirty="0"/>
          </a:p>
        </p:txBody>
      </p:sp>
      <p:sp>
        <p:nvSpPr>
          <p:cNvPr id="4" name="Date Placeholder 3"/>
          <p:cNvSpPr>
            <a:spLocks noGrp="1"/>
          </p:cNvSpPr>
          <p:nvPr>
            <p:ph type="dt" sz="quarter" idx="10"/>
          </p:nvPr>
        </p:nvSpPr>
        <p:spPr/>
        <p:txBody>
          <a:bodyPr/>
          <a:lstStyle/>
          <a:p>
            <a:pPr>
              <a:defRPr/>
            </a:pPr>
            <a:fld id="{7991F4DB-AA8E-4150-8069-998B830BA51B}"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DC162C9B-5314-46F2-B748-52B6BBD8ABEC}" type="datetime1">
              <a:rPr lang="en-US"/>
              <a:pPr>
                <a:defRPr/>
              </a:pPr>
              <a:t>11/6/2012</a:t>
            </a:fld>
            <a:endParaRPr lang="en-US"/>
          </a:p>
        </p:txBody>
      </p:sp>
      <p:sp>
        <p:nvSpPr>
          <p:cNvPr id="5" name="Footer Placeholder 4"/>
          <p:cNvSpPr>
            <a:spLocks noGrp="1"/>
          </p:cNvSpPr>
          <p:nvPr>
            <p:ph type="ftr" sz="quarter" idx="11"/>
          </p:nvPr>
        </p:nvSpPr>
        <p:spPr/>
        <p:txBody>
          <a:bodyPr/>
          <a:lstStyle/>
          <a:p>
            <a:pPr>
              <a:defRPr/>
            </a:pPr>
            <a:r>
              <a:rPr lang="en-US"/>
              <a:t>LEVIN LEGAL GROUP, P.C.</a:t>
            </a:r>
          </a:p>
        </p:txBody>
      </p:sp>
      <p:sp>
        <p:nvSpPr>
          <p:cNvPr id="111618" name="Rectangle 2"/>
          <p:cNvSpPr>
            <a:spLocks noGrp="1" noChangeArrowheads="1"/>
          </p:cNvSpPr>
          <p:nvPr>
            <p:ph type="title"/>
          </p:nvPr>
        </p:nvSpPr>
        <p:spPr/>
        <p:txBody>
          <a:bodyPr/>
          <a:lstStyle/>
          <a:p>
            <a:pPr algn="ctr" eaLnBrk="1" hangingPunct="1">
              <a:defRPr/>
            </a:pPr>
            <a:r>
              <a:rPr lang="en-US" dirty="0" smtClean="0"/>
              <a:t>Section 504 Plan or Service Agreement</a:t>
            </a:r>
          </a:p>
        </p:txBody>
      </p:sp>
      <p:sp>
        <p:nvSpPr>
          <p:cNvPr id="111619" name="Rectangle 3"/>
          <p:cNvSpPr>
            <a:spLocks noGrp="1" noChangeArrowheads="1"/>
          </p:cNvSpPr>
          <p:nvPr>
            <p:ph type="body" idx="1"/>
          </p:nvPr>
        </p:nvSpPr>
        <p:spPr/>
        <p:txBody>
          <a:bodyPr/>
          <a:lstStyle/>
          <a:p>
            <a:pPr eaLnBrk="1" hangingPunct="1">
              <a:defRPr/>
            </a:pPr>
            <a:r>
              <a:rPr lang="en-US" sz="2800" dirty="0" smtClean="0"/>
              <a:t>Must be written</a:t>
            </a:r>
          </a:p>
          <a:p>
            <a:pPr eaLnBrk="1" hangingPunct="1">
              <a:defRPr/>
            </a:pPr>
            <a:r>
              <a:rPr lang="en-US" sz="2800" dirty="0" smtClean="0"/>
              <a:t>Executed by school district representative and one or both parents.</a:t>
            </a:r>
          </a:p>
          <a:p>
            <a:pPr eaLnBrk="1" hangingPunct="1">
              <a:defRPr/>
            </a:pPr>
            <a:r>
              <a:rPr lang="en-US" sz="2800" dirty="0" smtClean="0"/>
              <a:t>Must identify “the specific related aids, services or accommodations the student shall receive.”</a:t>
            </a:r>
          </a:p>
          <a:p>
            <a:pPr eaLnBrk="1" hangingPunct="1">
              <a:defRPr/>
            </a:pPr>
            <a:r>
              <a:rPr lang="en-US" sz="2800" dirty="0" smtClean="0"/>
              <a:t>Date services shall begin and end</a:t>
            </a:r>
          </a:p>
          <a:p>
            <a:pPr eaLnBrk="1" hangingPunct="1">
              <a:defRPr/>
            </a:pPr>
            <a:r>
              <a:rPr lang="en-US" sz="2800" dirty="0" smtClean="0"/>
              <a:t>Where applicable, the procedures to be followed in the case of an emergency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1619">
                                            <p:txEl>
                                              <p:pRg st="0" end="0"/>
                                            </p:txEl>
                                          </p:spTgt>
                                        </p:tgtEl>
                                        <p:attrNameLst>
                                          <p:attrName>style.visibility</p:attrName>
                                        </p:attrNameLst>
                                      </p:cBhvr>
                                      <p:to>
                                        <p:strVal val="visible"/>
                                      </p:to>
                                    </p:set>
                                    <p:animEffect transition="in" filter="fade">
                                      <p:cBhvr>
                                        <p:cTn id="7" dur="1000"/>
                                        <p:tgtEl>
                                          <p:spTgt spid="111619">
                                            <p:txEl>
                                              <p:pRg st="0" end="0"/>
                                            </p:txEl>
                                          </p:spTgt>
                                        </p:tgtEl>
                                      </p:cBhvr>
                                    </p:animEffect>
                                    <p:anim calcmode="lin" valueType="num">
                                      <p:cBhvr>
                                        <p:cTn id="8" dur="1000" fill="hold"/>
                                        <p:tgtEl>
                                          <p:spTgt spid="1116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16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1619">
                                            <p:txEl>
                                              <p:pRg st="1" end="1"/>
                                            </p:txEl>
                                          </p:spTgt>
                                        </p:tgtEl>
                                        <p:attrNameLst>
                                          <p:attrName>style.visibility</p:attrName>
                                        </p:attrNameLst>
                                      </p:cBhvr>
                                      <p:to>
                                        <p:strVal val="visible"/>
                                      </p:to>
                                    </p:set>
                                    <p:animEffect transition="in" filter="fade">
                                      <p:cBhvr>
                                        <p:cTn id="14" dur="1000"/>
                                        <p:tgtEl>
                                          <p:spTgt spid="111619">
                                            <p:txEl>
                                              <p:pRg st="1" end="1"/>
                                            </p:txEl>
                                          </p:spTgt>
                                        </p:tgtEl>
                                      </p:cBhvr>
                                    </p:animEffect>
                                    <p:anim calcmode="lin" valueType="num">
                                      <p:cBhvr>
                                        <p:cTn id="15" dur="1000" fill="hold"/>
                                        <p:tgtEl>
                                          <p:spTgt spid="11161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116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1619">
                                            <p:txEl>
                                              <p:pRg st="2" end="2"/>
                                            </p:txEl>
                                          </p:spTgt>
                                        </p:tgtEl>
                                        <p:attrNameLst>
                                          <p:attrName>style.visibility</p:attrName>
                                        </p:attrNameLst>
                                      </p:cBhvr>
                                      <p:to>
                                        <p:strVal val="visible"/>
                                      </p:to>
                                    </p:set>
                                    <p:animEffect transition="in" filter="fade">
                                      <p:cBhvr>
                                        <p:cTn id="21" dur="1000"/>
                                        <p:tgtEl>
                                          <p:spTgt spid="111619">
                                            <p:txEl>
                                              <p:pRg st="2" end="2"/>
                                            </p:txEl>
                                          </p:spTgt>
                                        </p:tgtEl>
                                      </p:cBhvr>
                                    </p:animEffect>
                                    <p:anim calcmode="lin" valueType="num">
                                      <p:cBhvr>
                                        <p:cTn id="22" dur="1000" fill="hold"/>
                                        <p:tgtEl>
                                          <p:spTgt spid="11161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116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1619">
                                            <p:txEl>
                                              <p:pRg st="3" end="3"/>
                                            </p:txEl>
                                          </p:spTgt>
                                        </p:tgtEl>
                                        <p:attrNameLst>
                                          <p:attrName>style.visibility</p:attrName>
                                        </p:attrNameLst>
                                      </p:cBhvr>
                                      <p:to>
                                        <p:strVal val="visible"/>
                                      </p:to>
                                    </p:set>
                                    <p:animEffect transition="in" filter="fade">
                                      <p:cBhvr>
                                        <p:cTn id="28" dur="1000"/>
                                        <p:tgtEl>
                                          <p:spTgt spid="111619">
                                            <p:txEl>
                                              <p:pRg st="3" end="3"/>
                                            </p:txEl>
                                          </p:spTgt>
                                        </p:tgtEl>
                                      </p:cBhvr>
                                    </p:animEffect>
                                    <p:anim calcmode="lin" valueType="num">
                                      <p:cBhvr>
                                        <p:cTn id="29" dur="1000" fill="hold"/>
                                        <p:tgtEl>
                                          <p:spTgt spid="11161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1161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11619">
                                            <p:txEl>
                                              <p:pRg st="4" end="4"/>
                                            </p:txEl>
                                          </p:spTgt>
                                        </p:tgtEl>
                                        <p:attrNameLst>
                                          <p:attrName>style.visibility</p:attrName>
                                        </p:attrNameLst>
                                      </p:cBhvr>
                                      <p:to>
                                        <p:strVal val="visible"/>
                                      </p:to>
                                    </p:set>
                                    <p:animEffect transition="in" filter="fade">
                                      <p:cBhvr>
                                        <p:cTn id="35" dur="1000"/>
                                        <p:tgtEl>
                                          <p:spTgt spid="111619">
                                            <p:txEl>
                                              <p:pRg st="4" end="4"/>
                                            </p:txEl>
                                          </p:spTgt>
                                        </p:tgtEl>
                                      </p:cBhvr>
                                    </p:animEffect>
                                    <p:anim calcmode="lin" valueType="num">
                                      <p:cBhvr>
                                        <p:cTn id="36" dur="1000" fill="hold"/>
                                        <p:tgtEl>
                                          <p:spTgt spid="11161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1161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IHP: Individualized Health Plan</a:t>
            </a:r>
            <a:endParaRPr lang="en-US" dirty="0"/>
          </a:p>
        </p:txBody>
      </p:sp>
      <p:sp>
        <p:nvSpPr>
          <p:cNvPr id="3" name="Content Placeholder 2"/>
          <p:cNvSpPr>
            <a:spLocks noGrp="1"/>
          </p:cNvSpPr>
          <p:nvPr>
            <p:ph idx="1"/>
          </p:nvPr>
        </p:nvSpPr>
        <p:spPr/>
        <p:txBody>
          <a:bodyPr/>
          <a:lstStyle/>
          <a:p>
            <a:pPr>
              <a:defRPr/>
            </a:pPr>
            <a:r>
              <a:rPr lang="en-US" dirty="0" smtClean="0"/>
              <a:t>What is an IHP?</a:t>
            </a:r>
          </a:p>
          <a:p>
            <a:pPr>
              <a:defRPr/>
            </a:pPr>
            <a:r>
              <a:rPr lang="en-US" dirty="0" smtClean="0"/>
              <a:t>Is an IHP a legally “sanctioned” document?</a:t>
            </a:r>
          </a:p>
          <a:p>
            <a:pPr>
              <a:defRPr/>
            </a:pPr>
            <a:r>
              <a:rPr lang="en-US" dirty="0" smtClean="0"/>
              <a:t>What is the difference between an IHP and a Service Agreement or Section 504 Plan?</a:t>
            </a:r>
            <a:endParaRPr lang="en-US" dirty="0"/>
          </a:p>
        </p:txBody>
      </p:sp>
      <p:sp>
        <p:nvSpPr>
          <p:cNvPr id="4" name="Date Placeholder 3"/>
          <p:cNvSpPr>
            <a:spLocks noGrp="1"/>
          </p:cNvSpPr>
          <p:nvPr>
            <p:ph type="dt" sz="quarter" idx="10"/>
          </p:nvPr>
        </p:nvSpPr>
        <p:spPr/>
        <p:txBody>
          <a:bodyPr/>
          <a:lstStyle/>
          <a:p>
            <a:pPr>
              <a:defRPr/>
            </a:pPr>
            <a:fld id="{A244F1E2-D748-4EEF-8003-CFEBE5D97632}"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Differences Between IDEA and Section 504</a:t>
            </a:r>
            <a:endParaRPr lang="en-US" dirty="0"/>
          </a:p>
        </p:txBody>
      </p:sp>
      <p:sp>
        <p:nvSpPr>
          <p:cNvPr id="3" name="Content Placeholder 2"/>
          <p:cNvSpPr>
            <a:spLocks noGrp="1"/>
          </p:cNvSpPr>
          <p:nvPr>
            <p:ph idx="1"/>
          </p:nvPr>
        </p:nvSpPr>
        <p:spPr/>
        <p:txBody>
          <a:bodyPr/>
          <a:lstStyle/>
          <a:p>
            <a:pPr>
              <a:defRPr/>
            </a:pPr>
            <a:r>
              <a:rPr lang="en-US" sz="2400" dirty="0" smtClean="0"/>
              <a:t>Section 504:  Evaluation Process is not as detailed or comprehensive as IDEA</a:t>
            </a:r>
          </a:p>
          <a:p>
            <a:pPr>
              <a:defRPr/>
            </a:pPr>
            <a:r>
              <a:rPr lang="en-US" sz="2400" dirty="0" smtClean="0"/>
              <a:t>Section 504:  Procedure or process to determine content of 504 Plan is not as detailed or comprehensive as IDEA</a:t>
            </a:r>
          </a:p>
          <a:p>
            <a:pPr>
              <a:defRPr/>
            </a:pPr>
            <a:r>
              <a:rPr lang="en-US" sz="2400" dirty="0" smtClean="0"/>
              <a:t>Section 504: Documentation is not as detailed or comprehensive as IDEA</a:t>
            </a:r>
          </a:p>
          <a:p>
            <a:pPr>
              <a:defRPr/>
            </a:pPr>
            <a:r>
              <a:rPr lang="en-US" sz="2400" dirty="0" smtClean="0"/>
              <a:t>Section 504: No mandatory participants in evaluation or plan preparation </a:t>
            </a:r>
          </a:p>
          <a:p>
            <a:pPr>
              <a:defRPr/>
            </a:pPr>
            <a:r>
              <a:rPr lang="en-US" sz="2400" dirty="0" smtClean="0"/>
              <a:t>Nature of services may vary to eliminate unlawful discrimination</a:t>
            </a:r>
          </a:p>
        </p:txBody>
      </p:sp>
      <p:sp>
        <p:nvSpPr>
          <p:cNvPr id="4" name="Date Placeholder 3"/>
          <p:cNvSpPr>
            <a:spLocks noGrp="1"/>
          </p:cNvSpPr>
          <p:nvPr>
            <p:ph type="dt" sz="quarter" idx="10"/>
          </p:nvPr>
        </p:nvSpPr>
        <p:spPr/>
        <p:txBody>
          <a:bodyPr/>
          <a:lstStyle/>
          <a:p>
            <a:pPr>
              <a:defRPr/>
            </a:pPr>
            <a:fld id="{7991F4DB-AA8E-4150-8069-998B830BA51B}" type="datetime1">
              <a:rPr lang="en-US" smtClean="0"/>
              <a:pPr>
                <a:defRPr/>
              </a:pPr>
              <a:t>11/6/2012</a:t>
            </a:fld>
            <a:endParaRPr lang="en-US" dirty="0"/>
          </a:p>
        </p:txBody>
      </p:sp>
      <p:sp>
        <p:nvSpPr>
          <p:cNvPr id="5" name="Footer Placeholder 4"/>
          <p:cNvSpPr>
            <a:spLocks noGrp="1"/>
          </p:cNvSpPr>
          <p:nvPr>
            <p:ph type="ftr" sz="quarter" idx="11"/>
          </p:nvPr>
        </p:nvSpPr>
        <p:spPr/>
        <p:txBody>
          <a:bodyPr/>
          <a:lstStyle/>
          <a:p>
            <a:pPr>
              <a:defRPr/>
            </a:pPr>
            <a:r>
              <a:rPr lang="en-US" dirty="0" smtClean="0"/>
              <a:t>LEVIN LEGAL GROUP, P.C.</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6"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3">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 calcmode="lin" valueType="num">
                                      <p:cBhvr>
                                        <p:cTn id="55"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8"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Differences Between IDEA and Section 504</a:t>
            </a:r>
            <a:endParaRPr lang="en-US" dirty="0"/>
          </a:p>
        </p:txBody>
      </p:sp>
      <p:sp>
        <p:nvSpPr>
          <p:cNvPr id="3" name="Content Placeholder 2"/>
          <p:cNvSpPr>
            <a:spLocks noGrp="1"/>
          </p:cNvSpPr>
          <p:nvPr>
            <p:ph idx="1"/>
          </p:nvPr>
        </p:nvSpPr>
        <p:spPr/>
        <p:txBody>
          <a:bodyPr/>
          <a:lstStyle/>
          <a:p>
            <a:pPr>
              <a:defRPr/>
            </a:pPr>
            <a:r>
              <a:rPr lang="en-US" dirty="0" smtClean="0"/>
              <a:t>Section 504:  Does not contain the rules pertaining to outside independent evaluation as are contained in IDEA, but such evaluations can be considered and given appropriate weight</a:t>
            </a:r>
            <a:endParaRPr lang="en-US" dirty="0"/>
          </a:p>
        </p:txBody>
      </p:sp>
      <p:sp>
        <p:nvSpPr>
          <p:cNvPr id="4" name="Date Placeholder 3"/>
          <p:cNvSpPr>
            <a:spLocks noGrp="1"/>
          </p:cNvSpPr>
          <p:nvPr>
            <p:ph type="dt" sz="quarter" idx="10"/>
          </p:nvPr>
        </p:nvSpPr>
        <p:spPr/>
        <p:txBody>
          <a:bodyPr/>
          <a:lstStyle/>
          <a:p>
            <a:pPr>
              <a:defRPr/>
            </a:pPr>
            <a:fld id="{7991F4DB-AA8E-4150-8069-998B830BA51B}"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Differences Between IDEA and Section 504</a:t>
            </a:r>
            <a:endParaRPr lang="en-US" dirty="0"/>
          </a:p>
        </p:txBody>
      </p:sp>
      <p:sp>
        <p:nvSpPr>
          <p:cNvPr id="3" name="Content Placeholder 2"/>
          <p:cNvSpPr>
            <a:spLocks noGrp="1"/>
          </p:cNvSpPr>
          <p:nvPr>
            <p:ph idx="1"/>
          </p:nvPr>
        </p:nvSpPr>
        <p:spPr/>
        <p:txBody>
          <a:bodyPr/>
          <a:lstStyle/>
          <a:p>
            <a:pPr>
              <a:defRPr/>
            </a:pPr>
            <a:r>
              <a:rPr lang="en-US" dirty="0" smtClean="0"/>
              <a:t>Illegal Drug Use: Section 504 excludes from the definition of a student with a disability, and from Section 504 protection, any student who is currently engaging in illegal drug use and the district acts on the basis of such use (there are exceptions for persons in rehab programs.)</a:t>
            </a:r>
            <a:endParaRPr lang="en-US" dirty="0"/>
          </a:p>
        </p:txBody>
      </p:sp>
      <p:sp>
        <p:nvSpPr>
          <p:cNvPr id="4" name="Date Placeholder 3"/>
          <p:cNvSpPr>
            <a:spLocks noGrp="1"/>
          </p:cNvSpPr>
          <p:nvPr>
            <p:ph type="dt" sz="quarter" idx="10"/>
          </p:nvPr>
        </p:nvSpPr>
        <p:spPr/>
        <p:txBody>
          <a:bodyPr/>
          <a:lstStyle/>
          <a:p>
            <a:pPr>
              <a:defRPr/>
            </a:pPr>
            <a:fld id="{7991F4DB-AA8E-4150-8069-998B830BA51B}"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Liability for Injury or Death?</a:t>
            </a:r>
            <a:endParaRPr lang="en-US" dirty="0"/>
          </a:p>
        </p:txBody>
      </p:sp>
      <p:sp>
        <p:nvSpPr>
          <p:cNvPr id="3" name="Content Placeholder 2"/>
          <p:cNvSpPr>
            <a:spLocks noGrp="1"/>
          </p:cNvSpPr>
          <p:nvPr>
            <p:ph idx="1"/>
          </p:nvPr>
        </p:nvSpPr>
        <p:spPr/>
        <p:txBody>
          <a:bodyPr/>
          <a:lstStyle/>
          <a:p>
            <a:pPr>
              <a:defRPr/>
            </a:pPr>
            <a:r>
              <a:rPr lang="en-US" dirty="0" smtClean="0"/>
              <a:t>Negligence</a:t>
            </a:r>
          </a:p>
          <a:p>
            <a:pPr lvl="1">
              <a:defRPr/>
            </a:pPr>
            <a:r>
              <a:rPr lang="en-US" dirty="0" smtClean="0"/>
              <a:t>Duty, breach of duty, causation, damages</a:t>
            </a:r>
          </a:p>
          <a:p>
            <a:pPr lvl="1">
              <a:defRPr/>
            </a:pPr>
            <a:r>
              <a:rPr lang="en-US" dirty="0" smtClean="0"/>
              <a:t>Political Subdivision Tort Claims Act</a:t>
            </a:r>
          </a:p>
          <a:p>
            <a:pPr>
              <a:defRPr/>
            </a:pPr>
            <a:r>
              <a:rPr lang="en-US" dirty="0" smtClean="0"/>
              <a:t>Substantive Due Process</a:t>
            </a:r>
          </a:p>
          <a:p>
            <a:pPr lvl="1">
              <a:defRPr/>
            </a:pPr>
            <a:r>
              <a:rPr lang="en-US" dirty="0" smtClean="0"/>
              <a:t>State Created Danger</a:t>
            </a:r>
          </a:p>
          <a:p>
            <a:pPr lvl="1">
              <a:defRPr/>
            </a:pPr>
            <a:r>
              <a:rPr lang="en-US" dirty="0" smtClean="0"/>
              <a:t>Capricious Disregard</a:t>
            </a:r>
          </a:p>
          <a:p>
            <a:pPr lvl="1">
              <a:defRPr/>
            </a:pPr>
            <a:r>
              <a:rPr lang="en-US" dirty="0" smtClean="0"/>
              <a:t>Failure to Train</a:t>
            </a:r>
            <a:endParaRPr lang="en-US" dirty="0"/>
          </a:p>
        </p:txBody>
      </p:sp>
      <p:sp>
        <p:nvSpPr>
          <p:cNvPr id="4" name="Date Placeholder 3"/>
          <p:cNvSpPr>
            <a:spLocks noGrp="1"/>
          </p:cNvSpPr>
          <p:nvPr>
            <p:ph type="dt" sz="quarter" idx="10"/>
          </p:nvPr>
        </p:nvSpPr>
        <p:spPr/>
        <p:txBody>
          <a:bodyPr/>
          <a:lstStyle/>
          <a:p>
            <a:pPr>
              <a:defRPr/>
            </a:pPr>
            <a:fld id="{A244F1E2-D748-4EEF-8003-CFEBE5D97632}"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par>
                                <p:cTn id="11" presetID="34"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from="(-#ppt_w/2)" to="(#ppt_x)" calcmode="lin" valueType="num">
                                      <p:cBhvr>
                                        <p:cTn id="13" dur="600" fill="hold">
                                          <p:stCondLst>
                                            <p:cond delay="0"/>
                                          </p:stCondLst>
                                        </p:cTn>
                                        <p:tgtEl>
                                          <p:spTgt spid="3">
                                            <p:txEl>
                                              <p:pRg st="1" end="1"/>
                                            </p:txEl>
                                          </p:spTgt>
                                        </p:tgtEl>
                                        <p:attrNameLst>
                                          <p:attrName>ppt_x</p:attrName>
                                        </p:attrNameLst>
                                      </p:cBhvr>
                                    </p:anim>
                                    <p:anim from="0" to="-1.0" calcmode="lin" valueType="num">
                                      <p:cBhvr>
                                        <p:cTn id="14" dur="200" decel="50000" autoRev="1" fill="hold">
                                          <p:stCondLst>
                                            <p:cond delay="600"/>
                                          </p:stCondLst>
                                        </p:cTn>
                                        <p:tgtEl>
                                          <p:spTgt spid="3">
                                            <p:txEl>
                                              <p:pRg st="1" end="1"/>
                                            </p:txEl>
                                          </p:spTgt>
                                        </p:tgtEl>
                                        <p:attrNameLst>
                                          <p:attrName>xshear</p:attrName>
                                        </p:attrNameLst>
                                      </p:cBhvr>
                                    </p:anim>
                                    <p:animScale>
                                      <p:cBhvr>
                                        <p:cTn id="15" dur="200" decel="100000" autoRev="1" fill="hold">
                                          <p:stCondLst>
                                            <p:cond delay="600"/>
                                          </p:stCondLst>
                                        </p:cTn>
                                        <p:tgtEl>
                                          <p:spTgt spid="3">
                                            <p:txEl>
                                              <p:pRg st="1" end="1"/>
                                            </p:txEl>
                                          </p:spTgt>
                                        </p:tgtEl>
                                      </p:cBhvr>
                                      <p:from x="100000" y="100000"/>
                                      <p:to x="80000" y="100000"/>
                                    </p:animScale>
                                    <p:anim by="(#ppt_h/3+#ppt_w*0.1)" calcmode="lin" valueType="num">
                                      <p:cBhvr additive="sum">
                                        <p:cTn id="16" dur="200" decel="100000" autoRev="1" fill="hold">
                                          <p:stCondLst>
                                            <p:cond delay="600"/>
                                          </p:stCondLst>
                                        </p:cTn>
                                        <p:tgtEl>
                                          <p:spTgt spid="3">
                                            <p:txEl>
                                              <p:pRg st="1" end="1"/>
                                            </p:txEl>
                                          </p:spTgt>
                                        </p:tgtEl>
                                        <p:attrNameLst>
                                          <p:attrName>ppt_x</p:attrName>
                                        </p:attrNameLst>
                                      </p:cBhvr>
                                    </p:anim>
                                  </p:childTnLst>
                                </p:cTn>
                              </p:par>
                              <p:par>
                                <p:cTn id="17" presetID="34"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from="(-#ppt_w/2)" to="(#ppt_x)" calcmode="lin" valueType="num">
                                      <p:cBhvr>
                                        <p:cTn id="19" dur="600" fill="hold">
                                          <p:stCondLst>
                                            <p:cond delay="0"/>
                                          </p:stCondLst>
                                        </p:cTn>
                                        <p:tgtEl>
                                          <p:spTgt spid="3">
                                            <p:txEl>
                                              <p:pRg st="2" end="2"/>
                                            </p:txEl>
                                          </p:spTgt>
                                        </p:tgtEl>
                                        <p:attrNameLst>
                                          <p:attrName>ppt_x</p:attrName>
                                        </p:attrNameLst>
                                      </p:cBhvr>
                                    </p:anim>
                                    <p:anim from="0" to="-1.0" calcmode="lin" valueType="num">
                                      <p:cBhvr>
                                        <p:cTn id="20" dur="200" decel="50000" autoRev="1" fill="hold">
                                          <p:stCondLst>
                                            <p:cond delay="600"/>
                                          </p:stCondLst>
                                        </p:cTn>
                                        <p:tgtEl>
                                          <p:spTgt spid="3">
                                            <p:txEl>
                                              <p:pRg st="2" end="2"/>
                                            </p:txEl>
                                          </p:spTgt>
                                        </p:tgtEl>
                                        <p:attrNameLst>
                                          <p:attrName>xshear</p:attrName>
                                        </p:attrNameLst>
                                      </p:cBhvr>
                                    </p:anim>
                                    <p:animScale>
                                      <p:cBhvr>
                                        <p:cTn id="21" dur="200" decel="100000" autoRev="1" fill="hold">
                                          <p:stCondLst>
                                            <p:cond delay="600"/>
                                          </p:stCondLst>
                                        </p:cTn>
                                        <p:tgtEl>
                                          <p:spTgt spid="3">
                                            <p:txEl>
                                              <p:pRg st="2" end="2"/>
                                            </p:txEl>
                                          </p:spTgt>
                                        </p:tgtEl>
                                      </p:cBhvr>
                                      <p:from x="100000" y="100000"/>
                                      <p:to x="80000" y="100000"/>
                                    </p:animScale>
                                    <p:anim by="(#ppt_h/3+#ppt_w*0.1)" calcmode="lin" valueType="num">
                                      <p:cBhvr additive="sum">
                                        <p:cTn id="22" dur="200" decel="100000" autoRev="1" fill="hold">
                                          <p:stCondLst>
                                            <p:cond delay="600"/>
                                          </p:stCondLst>
                                        </p:cTn>
                                        <p:tgtEl>
                                          <p:spTgt spid="3">
                                            <p:txEl>
                                              <p:pRg st="2" end="2"/>
                                            </p:txEl>
                                          </p:spTgt>
                                        </p:tgtEl>
                                        <p:attrNameLst>
                                          <p:attrName>ppt_x</p:attrName>
                                        </p:attrNameLst>
                                      </p:cBhvr>
                                    </p:anim>
                                  </p:childTnLst>
                                </p:cTn>
                              </p:par>
                            </p:childTnLst>
                          </p:cTn>
                        </p:par>
                      </p:childTnLst>
                    </p:cTn>
                  </p:par>
                  <p:par>
                    <p:cTn id="23" fill="hold">
                      <p:stCondLst>
                        <p:cond delay="indefinite"/>
                      </p:stCondLst>
                      <p:childTnLst>
                        <p:par>
                          <p:cTn id="24" fill="hold">
                            <p:stCondLst>
                              <p:cond delay="0"/>
                            </p:stCondLst>
                            <p:childTnLst>
                              <p:par>
                                <p:cTn id="25" presetID="34"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from="(-#ppt_w/2)" to="(#ppt_x)" calcmode="lin" valueType="num">
                                      <p:cBhvr>
                                        <p:cTn id="27" dur="600" fill="hold">
                                          <p:stCondLst>
                                            <p:cond delay="0"/>
                                          </p:stCondLst>
                                        </p:cTn>
                                        <p:tgtEl>
                                          <p:spTgt spid="3">
                                            <p:txEl>
                                              <p:pRg st="3" end="3"/>
                                            </p:txEl>
                                          </p:spTgt>
                                        </p:tgtEl>
                                        <p:attrNameLst>
                                          <p:attrName>ppt_x</p:attrName>
                                        </p:attrNameLst>
                                      </p:cBhvr>
                                    </p:anim>
                                    <p:anim from="0" to="-1.0" calcmode="lin" valueType="num">
                                      <p:cBhvr>
                                        <p:cTn id="28" dur="200" decel="50000" autoRev="1" fill="hold">
                                          <p:stCondLst>
                                            <p:cond delay="600"/>
                                          </p:stCondLst>
                                        </p:cTn>
                                        <p:tgtEl>
                                          <p:spTgt spid="3">
                                            <p:txEl>
                                              <p:pRg st="3" end="3"/>
                                            </p:txEl>
                                          </p:spTgt>
                                        </p:tgtEl>
                                        <p:attrNameLst>
                                          <p:attrName>xshear</p:attrName>
                                        </p:attrNameLst>
                                      </p:cBhvr>
                                    </p:anim>
                                    <p:animScale>
                                      <p:cBhvr>
                                        <p:cTn id="29" dur="200" decel="100000" autoRev="1" fill="hold">
                                          <p:stCondLst>
                                            <p:cond delay="600"/>
                                          </p:stCondLst>
                                        </p:cTn>
                                        <p:tgtEl>
                                          <p:spTgt spid="3">
                                            <p:txEl>
                                              <p:pRg st="3" end="3"/>
                                            </p:txEl>
                                          </p:spTgt>
                                        </p:tgtEl>
                                      </p:cBhvr>
                                      <p:from x="100000" y="100000"/>
                                      <p:to x="80000" y="100000"/>
                                    </p:animScale>
                                    <p:anim by="(#ppt_h/3+#ppt_w*0.1)" calcmode="lin" valueType="num">
                                      <p:cBhvr additive="sum">
                                        <p:cTn id="30" dur="200" decel="100000" autoRev="1" fill="hold">
                                          <p:stCondLst>
                                            <p:cond delay="600"/>
                                          </p:stCondLst>
                                        </p:cTn>
                                        <p:tgtEl>
                                          <p:spTgt spid="3">
                                            <p:txEl>
                                              <p:pRg st="3" end="3"/>
                                            </p:txEl>
                                          </p:spTgt>
                                        </p:tgtEl>
                                        <p:attrNameLst>
                                          <p:attrName>ppt_x</p:attrName>
                                        </p:attrNameLst>
                                      </p:cBhvr>
                                    </p:anim>
                                  </p:childTnLst>
                                </p:cTn>
                              </p:par>
                              <p:par>
                                <p:cTn id="31" presetID="34"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from="(-#ppt_w/2)" to="(#ppt_x)" calcmode="lin" valueType="num">
                                      <p:cBhvr>
                                        <p:cTn id="33" dur="600" fill="hold">
                                          <p:stCondLst>
                                            <p:cond delay="0"/>
                                          </p:stCondLst>
                                        </p:cTn>
                                        <p:tgtEl>
                                          <p:spTgt spid="3">
                                            <p:txEl>
                                              <p:pRg st="4" end="4"/>
                                            </p:txEl>
                                          </p:spTgt>
                                        </p:tgtEl>
                                        <p:attrNameLst>
                                          <p:attrName>ppt_x</p:attrName>
                                        </p:attrNameLst>
                                      </p:cBhvr>
                                    </p:anim>
                                    <p:anim from="0" to="-1.0" calcmode="lin" valueType="num">
                                      <p:cBhvr>
                                        <p:cTn id="34" dur="200" decel="50000" autoRev="1" fill="hold">
                                          <p:stCondLst>
                                            <p:cond delay="600"/>
                                          </p:stCondLst>
                                        </p:cTn>
                                        <p:tgtEl>
                                          <p:spTgt spid="3">
                                            <p:txEl>
                                              <p:pRg st="4" end="4"/>
                                            </p:txEl>
                                          </p:spTgt>
                                        </p:tgtEl>
                                        <p:attrNameLst>
                                          <p:attrName>xshear</p:attrName>
                                        </p:attrNameLst>
                                      </p:cBhvr>
                                    </p:anim>
                                    <p:animScale>
                                      <p:cBhvr>
                                        <p:cTn id="35" dur="200" decel="100000" autoRev="1" fill="hold">
                                          <p:stCondLst>
                                            <p:cond delay="600"/>
                                          </p:stCondLst>
                                        </p:cTn>
                                        <p:tgtEl>
                                          <p:spTgt spid="3">
                                            <p:txEl>
                                              <p:pRg st="4" end="4"/>
                                            </p:txEl>
                                          </p:spTgt>
                                        </p:tgtEl>
                                      </p:cBhvr>
                                      <p:from x="100000" y="100000"/>
                                      <p:to x="80000" y="100000"/>
                                    </p:animScale>
                                    <p:anim by="(#ppt_h/3+#ppt_w*0.1)" calcmode="lin" valueType="num">
                                      <p:cBhvr additive="sum">
                                        <p:cTn id="36" dur="200" decel="100000" autoRev="1" fill="hold">
                                          <p:stCondLst>
                                            <p:cond delay="600"/>
                                          </p:stCondLst>
                                        </p:cTn>
                                        <p:tgtEl>
                                          <p:spTgt spid="3">
                                            <p:txEl>
                                              <p:pRg st="4" end="4"/>
                                            </p:txEl>
                                          </p:spTgt>
                                        </p:tgtEl>
                                        <p:attrNameLst>
                                          <p:attrName>ppt_x</p:attrName>
                                        </p:attrNameLst>
                                      </p:cBhvr>
                                    </p:anim>
                                  </p:childTnLst>
                                </p:cTn>
                              </p:par>
                              <p:par>
                                <p:cTn id="37" presetID="34" presetClass="entr" presetSubtype="0" fill="hold" grpId="0"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from="(-#ppt_w/2)" to="(#ppt_x)" calcmode="lin" valueType="num">
                                      <p:cBhvr>
                                        <p:cTn id="39" dur="600" fill="hold">
                                          <p:stCondLst>
                                            <p:cond delay="0"/>
                                          </p:stCondLst>
                                        </p:cTn>
                                        <p:tgtEl>
                                          <p:spTgt spid="3">
                                            <p:txEl>
                                              <p:pRg st="5" end="5"/>
                                            </p:txEl>
                                          </p:spTgt>
                                        </p:tgtEl>
                                        <p:attrNameLst>
                                          <p:attrName>ppt_x</p:attrName>
                                        </p:attrNameLst>
                                      </p:cBhvr>
                                    </p:anim>
                                    <p:anim from="0" to="-1.0" calcmode="lin" valueType="num">
                                      <p:cBhvr>
                                        <p:cTn id="40" dur="200" decel="50000" autoRev="1" fill="hold">
                                          <p:stCondLst>
                                            <p:cond delay="600"/>
                                          </p:stCondLst>
                                        </p:cTn>
                                        <p:tgtEl>
                                          <p:spTgt spid="3">
                                            <p:txEl>
                                              <p:pRg st="5" end="5"/>
                                            </p:txEl>
                                          </p:spTgt>
                                        </p:tgtEl>
                                        <p:attrNameLst>
                                          <p:attrName>xshear</p:attrName>
                                        </p:attrNameLst>
                                      </p:cBhvr>
                                    </p:anim>
                                    <p:animScale>
                                      <p:cBhvr>
                                        <p:cTn id="41" dur="200" decel="100000" autoRev="1" fill="hold">
                                          <p:stCondLst>
                                            <p:cond delay="600"/>
                                          </p:stCondLst>
                                        </p:cTn>
                                        <p:tgtEl>
                                          <p:spTgt spid="3">
                                            <p:txEl>
                                              <p:pRg st="5" end="5"/>
                                            </p:txEl>
                                          </p:spTgt>
                                        </p:tgtEl>
                                      </p:cBhvr>
                                      <p:from x="100000" y="100000"/>
                                      <p:to x="80000" y="100000"/>
                                    </p:animScale>
                                    <p:anim by="(#ppt_h/3+#ppt_w*0.1)" calcmode="lin" valueType="num">
                                      <p:cBhvr additive="sum">
                                        <p:cTn id="42" dur="200" decel="100000" autoRev="1" fill="hold">
                                          <p:stCondLst>
                                            <p:cond delay="600"/>
                                          </p:stCondLst>
                                        </p:cTn>
                                        <p:tgtEl>
                                          <p:spTgt spid="3">
                                            <p:txEl>
                                              <p:pRg st="5" end="5"/>
                                            </p:txEl>
                                          </p:spTgt>
                                        </p:tgtEl>
                                        <p:attrNameLst>
                                          <p:attrName>ppt_x</p:attrName>
                                        </p:attrNameLst>
                                      </p:cBhvr>
                                    </p:anim>
                                  </p:childTnLst>
                                </p:cTn>
                              </p:par>
                              <p:par>
                                <p:cTn id="43" presetID="34" presetClass="entr" presetSubtype="0" fill="hold" grpId="0"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from="(-#ppt_w/2)" to="(#ppt_x)" calcmode="lin" valueType="num">
                                      <p:cBhvr>
                                        <p:cTn id="45" dur="600" fill="hold">
                                          <p:stCondLst>
                                            <p:cond delay="0"/>
                                          </p:stCondLst>
                                        </p:cTn>
                                        <p:tgtEl>
                                          <p:spTgt spid="3">
                                            <p:txEl>
                                              <p:pRg st="6" end="6"/>
                                            </p:txEl>
                                          </p:spTgt>
                                        </p:tgtEl>
                                        <p:attrNameLst>
                                          <p:attrName>ppt_x</p:attrName>
                                        </p:attrNameLst>
                                      </p:cBhvr>
                                    </p:anim>
                                    <p:anim from="0" to="-1.0" calcmode="lin" valueType="num">
                                      <p:cBhvr>
                                        <p:cTn id="46" dur="200" decel="50000" autoRev="1" fill="hold">
                                          <p:stCondLst>
                                            <p:cond delay="600"/>
                                          </p:stCondLst>
                                        </p:cTn>
                                        <p:tgtEl>
                                          <p:spTgt spid="3">
                                            <p:txEl>
                                              <p:pRg st="6" end="6"/>
                                            </p:txEl>
                                          </p:spTgt>
                                        </p:tgtEl>
                                        <p:attrNameLst>
                                          <p:attrName>xshear</p:attrName>
                                        </p:attrNameLst>
                                      </p:cBhvr>
                                    </p:anim>
                                    <p:animScale>
                                      <p:cBhvr>
                                        <p:cTn id="47" dur="200" decel="100000" autoRev="1" fill="hold">
                                          <p:stCondLst>
                                            <p:cond delay="600"/>
                                          </p:stCondLst>
                                        </p:cTn>
                                        <p:tgtEl>
                                          <p:spTgt spid="3">
                                            <p:txEl>
                                              <p:pRg st="6" end="6"/>
                                            </p:txEl>
                                          </p:spTgt>
                                        </p:tgtEl>
                                      </p:cBhvr>
                                      <p:from x="100000" y="100000"/>
                                      <p:to x="80000" y="100000"/>
                                    </p:animScale>
                                    <p:anim by="(#ppt_h/3+#ppt_w*0.1)" calcmode="lin" valueType="num">
                                      <p:cBhvr additive="sum">
                                        <p:cTn id="48" dur="200" decel="100000" autoRev="1" fill="hold">
                                          <p:stCondLst>
                                            <p:cond delay="600"/>
                                          </p:stCondLst>
                                        </p:cTn>
                                        <p:tgtEl>
                                          <p:spTgt spid="3">
                                            <p:txEl>
                                              <p:pRg st="6" end="6"/>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pPr eaLnBrk="1" hangingPunct="1">
              <a:defRPr/>
            </a:pPr>
            <a:r>
              <a:rPr lang="en-US" dirty="0" smtClean="0"/>
              <a:t>Doctor’s Note</a:t>
            </a:r>
          </a:p>
        </p:txBody>
      </p:sp>
      <p:sp>
        <p:nvSpPr>
          <p:cNvPr id="3" name="Date Placeholder 2"/>
          <p:cNvSpPr>
            <a:spLocks noGrp="1"/>
          </p:cNvSpPr>
          <p:nvPr>
            <p:ph type="dt" sz="quarter" idx="10"/>
          </p:nvPr>
        </p:nvSpPr>
        <p:spPr/>
        <p:txBody>
          <a:bodyPr/>
          <a:lstStyle/>
          <a:p>
            <a:pPr>
              <a:defRPr/>
            </a:pPr>
            <a:fld id="{63CEE66C-6C17-4AA1-A068-FE7D88D0B0BA}" type="datetime1">
              <a:rPr lang="en-US"/>
              <a:pPr>
                <a:defRPr/>
              </a:pPr>
              <a:t>11/6/2012</a:t>
            </a:fld>
            <a:endParaRPr lang="en-US"/>
          </a:p>
        </p:txBody>
      </p:sp>
      <p:sp>
        <p:nvSpPr>
          <p:cNvPr id="4" name="Footer Placeholder 3"/>
          <p:cNvSpPr>
            <a:spLocks noGrp="1"/>
          </p:cNvSpPr>
          <p:nvPr>
            <p:ph type="ftr" sz="quarter" idx="11"/>
          </p:nvPr>
        </p:nvSpPr>
        <p:spPr/>
        <p:txBody>
          <a:bodyPr/>
          <a:lstStyle/>
          <a:p>
            <a:pPr>
              <a:defRPr/>
            </a:pPr>
            <a:r>
              <a:rPr lang="en-US"/>
              <a:t>LEVIN LEGAL GROUP, P.C.</a:t>
            </a:r>
          </a:p>
        </p:txBody>
      </p:sp>
      <p:pic>
        <p:nvPicPr>
          <p:cNvPr id="10245" name="Picture 3"/>
          <p:cNvPicPr>
            <a:picLocks noGrp="1" noChangeAspect="1" noChangeArrowheads="1"/>
          </p:cNvPicPr>
          <p:nvPr>
            <p:ph idx="1"/>
          </p:nvPr>
        </p:nvPicPr>
        <p:blipFill>
          <a:blip r:embed="rId3" cstate="print"/>
          <a:srcRect/>
          <a:stretch>
            <a:fillRect/>
          </a:stretch>
        </p:blipFill>
        <p:spPr>
          <a:xfrm>
            <a:off x="457200" y="2057400"/>
            <a:ext cx="8229600" cy="3657600"/>
          </a:xfrm>
          <a:noFill/>
        </p:spPr>
      </p:pic>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State Created Danger</a:t>
            </a:r>
            <a:endParaRPr lang="en-US" dirty="0"/>
          </a:p>
        </p:txBody>
      </p:sp>
      <p:sp>
        <p:nvSpPr>
          <p:cNvPr id="3" name="Content Placeholder 2"/>
          <p:cNvSpPr>
            <a:spLocks noGrp="1"/>
          </p:cNvSpPr>
          <p:nvPr>
            <p:ph idx="1"/>
          </p:nvPr>
        </p:nvSpPr>
        <p:spPr/>
        <p:txBody>
          <a:bodyPr/>
          <a:lstStyle/>
          <a:p>
            <a:pPr>
              <a:defRPr/>
            </a:pPr>
            <a:r>
              <a:rPr lang="en-US" sz="2000" dirty="0" smtClean="0"/>
              <a:t>(1) the harm ultimately caused was foreseeable and fairly direct; </a:t>
            </a:r>
          </a:p>
          <a:p>
            <a:pPr>
              <a:defRPr/>
            </a:pPr>
            <a:r>
              <a:rPr lang="en-US" sz="2000" dirty="0" smtClean="0"/>
              <a:t>(2) a state actor acted with a degree of culpability that shocks the conscience; </a:t>
            </a:r>
          </a:p>
          <a:p>
            <a:pPr>
              <a:defRPr/>
            </a:pPr>
            <a:r>
              <a:rPr lang="en-US" sz="2000" dirty="0" smtClean="0"/>
              <a:t>(3) a relationship between the state and the plaintiff existed such that the plaintiff was a foreseeable victim of the defendant’s acts, or a member of a discrete class of persons subjected to the potential harm brought about by the state’s actions, as opposed to a member of the public in general; and </a:t>
            </a:r>
          </a:p>
          <a:p>
            <a:pPr>
              <a:defRPr/>
            </a:pPr>
            <a:r>
              <a:rPr lang="en-US" sz="2000" dirty="0" smtClean="0"/>
              <a:t>(4) a state actor affirmatively used his or her authority in a way that created a danger to the citizen or that rendered the citizen more vulnerable to danger than had the state not acted at all</a:t>
            </a:r>
            <a:endParaRPr lang="en-US" sz="2000" dirty="0"/>
          </a:p>
        </p:txBody>
      </p:sp>
      <p:sp>
        <p:nvSpPr>
          <p:cNvPr id="4" name="Date Placeholder 3"/>
          <p:cNvSpPr>
            <a:spLocks noGrp="1"/>
          </p:cNvSpPr>
          <p:nvPr>
            <p:ph type="dt" sz="quarter" idx="10"/>
          </p:nvPr>
        </p:nvSpPr>
        <p:spPr/>
        <p:txBody>
          <a:bodyPr/>
          <a:lstStyle/>
          <a:p>
            <a:pPr>
              <a:defRPr/>
            </a:pPr>
            <a:fld id="{A244F1E2-D748-4EEF-8003-CFEBE5D97632}"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Scale>
                                      <p:cBhvr>
                                        <p:cTn id="14"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1" end="1"/>
                                            </p:txEl>
                                          </p:spTgt>
                                        </p:tgtEl>
                                        <p:attrNameLst>
                                          <p:attrName>ppt_x</p:attrName>
                                          <p:attrName>ppt_y</p:attrName>
                                        </p:attrNameLst>
                                      </p:cBhvr>
                                    </p:animMotion>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Scale>
                                      <p:cBhvr>
                                        <p:cTn id="21"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3">
                                            <p:txEl>
                                              <p:pRg st="2" end="2"/>
                                            </p:txEl>
                                          </p:spTgt>
                                        </p:tgtEl>
                                        <p:attrNameLst>
                                          <p:attrName>ppt_x</p:attrName>
                                          <p:attrName>ppt_y</p:attrName>
                                        </p:attrNameLst>
                                      </p:cBhvr>
                                    </p:animMotion>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Scale>
                                      <p:cBhvr>
                                        <p:cTn id="28"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3">
                                            <p:txEl>
                                              <p:pRg st="3" end="3"/>
                                            </p:txEl>
                                          </p:spTgt>
                                        </p:tgtEl>
                                        <p:attrNameLst>
                                          <p:attrName>ppt_x</p:attrName>
                                          <p:attrName>ppt_y</p:attrName>
                                        </p:attrNameLst>
                                      </p:cBhvr>
                                    </p:animMotion>
                                    <p:animEffect transition="in" filter="fade">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Capricious Disregard</a:t>
            </a:r>
            <a:endParaRPr lang="en-US" dirty="0"/>
          </a:p>
        </p:txBody>
      </p:sp>
      <p:sp>
        <p:nvSpPr>
          <p:cNvPr id="3" name="Content Placeholder 2"/>
          <p:cNvSpPr>
            <a:spLocks noGrp="1"/>
          </p:cNvSpPr>
          <p:nvPr>
            <p:ph idx="1"/>
          </p:nvPr>
        </p:nvSpPr>
        <p:spPr/>
        <p:txBody>
          <a:bodyPr/>
          <a:lstStyle/>
          <a:p>
            <a:pPr>
              <a:defRPr/>
            </a:pPr>
            <a:r>
              <a:rPr lang="en-US" sz="2000" dirty="0" smtClean="0"/>
              <a:t>In </a:t>
            </a:r>
            <a:r>
              <a:rPr lang="en-US" sz="2000" i="1" dirty="0" smtClean="0"/>
              <a:t>Sanford</a:t>
            </a:r>
            <a:r>
              <a:rPr lang="en-US" sz="2000" dirty="0" smtClean="0"/>
              <a:t>, the Third Circuit delineated three different standards to evaluate the “shocks the conscience” element, and which standard to use is dependent upon the facts of the particular case.  The three standards are: (1) in cases involving a “</a:t>
            </a:r>
            <a:r>
              <a:rPr lang="en-US" sz="2000" dirty="0" err="1" smtClean="0"/>
              <a:t>hyperpressurized</a:t>
            </a:r>
            <a:r>
              <a:rPr lang="en-US" sz="2000" dirty="0" smtClean="0"/>
              <a:t> environment,” the plaintiff must prove that the defendant intended to cause harm to the plaintiff; (2) in situations where there is some urgency and only “hurried deliberation” is practical, the plaintiff must show that the defendant consciously disregarded a great risk of serious harm to the plaintiff; and (3) in cases where deliberation is possible and officials have time to make “unhurried judgments,” the plaintiff must only prove “deliberate indifference” on the part of the state actor.</a:t>
            </a:r>
            <a:endParaRPr lang="en-US" sz="2000" dirty="0"/>
          </a:p>
        </p:txBody>
      </p:sp>
      <p:sp>
        <p:nvSpPr>
          <p:cNvPr id="4" name="Date Placeholder 3"/>
          <p:cNvSpPr>
            <a:spLocks noGrp="1"/>
          </p:cNvSpPr>
          <p:nvPr>
            <p:ph type="dt" sz="quarter" idx="10"/>
          </p:nvPr>
        </p:nvSpPr>
        <p:spPr/>
        <p:txBody>
          <a:bodyPr/>
          <a:lstStyle/>
          <a:p>
            <a:pPr>
              <a:defRPr/>
            </a:pPr>
            <a:fld id="{A244F1E2-D748-4EEF-8003-CFEBE5D97632}"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Failure to Train:</a:t>
            </a:r>
            <a:endParaRPr lang="en-US" dirty="0"/>
          </a:p>
        </p:txBody>
      </p:sp>
      <p:sp>
        <p:nvSpPr>
          <p:cNvPr id="3" name="Content Placeholder 2"/>
          <p:cNvSpPr>
            <a:spLocks noGrp="1"/>
          </p:cNvSpPr>
          <p:nvPr>
            <p:ph idx="1"/>
          </p:nvPr>
        </p:nvSpPr>
        <p:spPr/>
        <p:txBody>
          <a:bodyPr/>
          <a:lstStyle/>
          <a:p>
            <a:pPr>
              <a:defRPr/>
            </a:pPr>
            <a:r>
              <a:rPr lang="en-US" sz="2400" dirty="0" smtClean="0"/>
              <a:t>A municipal entity’s failure to properly train its employees can create an actionable violation of a person’s constitutional rights under Section 1983.  </a:t>
            </a:r>
            <a:r>
              <a:rPr lang="en-US" sz="2400" i="1" dirty="0" smtClean="0"/>
              <a:t>City of Canton v. Harris, </a:t>
            </a:r>
            <a:r>
              <a:rPr lang="en-US" sz="2400" dirty="0" smtClean="0"/>
              <a:t>489 U.S. 378, 388 (1989); </a:t>
            </a:r>
            <a:r>
              <a:rPr lang="en-US" sz="2400" i="1" dirty="0" smtClean="0"/>
              <a:t>Reitz v. County of Bucks, </a:t>
            </a:r>
            <a:r>
              <a:rPr lang="en-US" sz="2400" dirty="0" smtClean="0"/>
              <a:t>125 F.3d 139, 145 (3d. Cir. 1997).  However, this “failure to train” can serve as the basis for Section 1983 liability only “where the failure to train amounts to deliberate indifference to the rights of persons with whom the [municipal employees] come into contact.”  </a:t>
            </a:r>
            <a:r>
              <a:rPr lang="en-US" sz="2400" i="1" dirty="0" smtClean="0"/>
              <a:t>Reitz, </a:t>
            </a:r>
            <a:r>
              <a:rPr lang="en-US" sz="2400" dirty="0" smtClean="0"/>
              <a:t>125 F.3d at 145 (quoting </a:t>
            </a:r>
            <a:r>
              <a:rPr lang="en-US" sz="2400" i="1" dirty="0" smtClean="0"/>
              <a:t>City of Canton, </a:t>
            </a:r>
            <a:r>
              <a:rPr lang="en-US" sz="2400" dirty="0" smtClean="0"/>
              <a:t>489 U.S. at 388).  This typically requires proof of a pattern of underlying constitutional violations. </a:t>
            </a:r>
            <a:endParaRPr lang="en-US" sz="2400" dirty="0"/>
          </a:p>
        </p:txBody>
      </p:sp>
      <p:sp>
        <p:nvSpPr>
          <p:cNvPr id="4" name="Date Placeholder 3"/>
          <p:cNvSpPr>
            <a:spLocks noGrp="1"/>
          </p:cNvSpPr>
          <p:nvPr>
            <p:ph type="dt" sz="quarter" idx="10"/>
          </p:nvPr>
        </p:nvSpPr>
        <p:spPr/>
        <p:txBody>
          <a:bodyPr/>
          <a:lstStyle/>
          <a:p>
            <a:pPr>
              <a:defRPr/>
            </a:pPr>
            <a:fld id="{A244F1E2-D748-4EEF-8003-CFEBE5D97632}"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Failure to Train, cont’d:</a:t>
            </a:r>
            <a:endParaRPr lang="en-US" dirty="0"/>
          </a:p>
        </p:txBody>
      </p:sp>
      <p:sp>
        <p:nvSpPr>
          <p:cNvPr id="3" name="Content Placeholder 2"/>
          <p:cNvSpPr>
            <a:spLocks noGrp="1"/>
          </p:cNvSpPr>
          <p:nvPr>
            <p:ph idx="1"/>
          </p:nvPr>
        </p:nvSpPr>
        <p:spPr/>
        <p:txBody>
          <a:bodyPr/>
          <a:lstStyle/>
          <a:p>
            <a:pPr>
              <a:defRPr/>
            </a:pPr>
            <a:r>
              <a:rPr lang="en-US" sz="2400" dirty="0" smtClean="0"/>
              <a:t>There are two methods of demonstrating that policymakers acted with “deliberate indifference” towards constitutional deprivations caused by the municipal entity’s employees:  (1) where policymakers failed to adequately respond to a pattern of known past occurrences of injuries like the plaintiff’s; or, (2) where the risk of constitutionally cognizable harm was “so great and obvious that the risk and the failure of supervisory officials to respond” alone supports finding that the policymakers acted with deliberate indifference.</a:t>
            </a:r>
          </a:p>
          <a:p>
            <a:pPr>
              <a:buFontTx/>
              <a:buNone/>
              <a:defRPr/>
            </a:pPr>
            <a:endParaRPr lang="en-US" sz="2400" dirty="0"/>
          </a:p>
        </p:txBody>
      </p:sp>
      <p:sp>
        <p:nvSpPr>
          <p:cNvPr id="4" name="Date Placeholder 3"/>
          <p:cNvSpPr>
            <a:spLocks noGrp="1"/>
          </p:cNvSpPr>
          <p:nvPr>
            <p:ph type="dt" sz="quarter" idx="10"/>
          </p:nvPr>
        </p:nvSpPr>
        <p:spPr/>
        <p:txBody>
          <a:bodyPr/>
          <a:lstStyle/>
          <a:p>
            <a:pPr>
              <a:defRPr/>
            </a:pPr>
            <a:fld id="{A244F1E2-D748-4EEF-8003-CFEBE5D97632}"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Hot Button Issues Under Section 504</a:t>
            </a:r>
            <a:endParaRPr lang="en-US" dirty="0"/>
          </a:p>
        </p:txBody>
      </p:sp>
      <p:sp>
        <p:nvSpPr>
          <p:cNvPr id="3" name="Content Placeholder 2"/>
          <p:cNvSpPr>
            <a:spLocks noGrp="1"/>
          </p:cNvSpPr>
          <p:nvPr>
            <p:ph idx="1"/>
          </p:nvPr>
        </p:nvSpPr>
        <p:spPr/>
        <p:txBody>
          <a:bodyPr/>
          <a:lstStyle/>
          <a:p>
            <a:pPr>
              <a:defRPr/>
            </a:pPr>
            <a:r>
              <a:rPr lang="en-US" smtClean="0"/>
              <a:t>Serious Allergies</a:t>
            </a:r>
          </a:p>
          <a:p>
            <a:pPr>
              <a:defRPr/>
            </a:pPr>
            <a:r>
              <a:rPr lang="en-US" smtClean="0"/>
              <a:t>Diabetes</a:t>
            </a:r>
          </a:p>
          <a:p>
            <a:pPr>
              <a:defRPr/>
            </a:pPr>
            <a:r>
              <a:rPr lang="en-US" smtClean="0"/>
              <a:t>Asthma</a:t>
            </a:r>
          </a:p>
          <a:p>
            <a:pPr>
              <a:defRPr/>
            </a:pPr>
            <a:r>
              <a:rPr lang="en-US" smtClean="0"/>
              <a:t>Medical Conditions Requiring The Administration of Medication</a:t>
            </a:r>
          </a:p>
          <a:p>
            <a:pPr>
              <a:defRPr/>
            </a:pPr>
            <a:r>
              <a:rPr lang="en-US" smtClean="0"/>
              <a:t>Bullying or harassment based on disability</a:t>
            </a:r>
            <a:endParaRPr lang="en-US" dirty="0"/>
          </a:p>
        </p:txBody>
      </p:sp>
      <p:sp>
        <p:nvSpPr>
          <p:cNvPr id="4" name="Date Placeholder 3"/>
          <p:cNvSpPr>
            <a:spLocks noGrp="1"/>
          </p:cNvSpPr>
          <p:nvPr>
            <p:ph type="dt" sz="quarter" idx="10"/>
          </p:nvPr>
        </p:nvSpPr>
        <p:spPr/>
        <p:txBody>
          <a:bodyPr/>
          <a:lstStyle/>
          <a:p>
            <a:pPr>
              <a:defRPr/>
            </a:pPr>
            <a:fld id="{7991F4DB-AA8E-4150-8069-998B830BA51B}"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3">
                                            <p:txEl>
                                              <p:pRg st="1" end="1"/>
                                            </p:txEl>
                                          </p:spTgt>
                                        </p:tgtEl>
                                        <p:attrNameLst>
                                          <p:attrName>ppt_x</p:attrName>
                                        </p:attrNameLst>
                                      </p:cBhvr>
                                    </p:anim>
                                    <p:anim from="0" to="-1.0" calcmode="lin" valueType="num">
                                      <p:cBhvr>
                                        <p:cTn id="16" dur="200" decel="50000" autoRev="1" fill="hold">
                                          <p:stCondLst>
                                            <p:cond delay="600"/>
                                          </p:stCondLst>
                                        </p:cTn>
                                        <p:tgtEl>
                                          <p:spTgt spid="3">
                                            <p:txEl>
                                              <p:pRg st="1" end="1"/>
                                            </p:txEl>
                                          </p:spTgt>
                                        </p:tgtEl>
                                        <p:attrNameLst>
                                          <p:attrName>xshear</p:attrName>
                                        </p:attrNameLst>
                                      </p:cBhvr>
                                    </p:anim>
                                    <p:animScale>
                                      <p:cBhvr>
                                        <p:cTn id="17" dur="200" decel="100000" autoRev="1" fill="hold">
                                          <p:stCondLst>
                                            <p:cond delay="600"/>
                                          </p:stCondLst>
                                        </p:cTn>
                                        <p:tgtEl>
                                          <p:spTgt spid="3">
                                            <p:txEl>
                                              <p:pRg st="1" end="1"/>
                                            </p:txEl>
                                          </p:spTgt>
                                        </p:tgtEl>
                                      </p:cBhvr>
                                      <p:from x="100000" y="100000"/>
                                      <p:to x="80000" y="100000"/>
                                    </p:animScale>
                                    <p:anim by="(#ppt_h/3+#ppt_w*0.1)" calcmode="lin" valueType="num">
                                      <p:cBhvr additive="sum">
                                        <p:cTn id="18"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3">
                                            <p:txEl>
                                              <p:pRg st="2" end="2"/>
                                            </p:txEl>
                                          </p:spTgt>
                                        </p:tgtEl>
                                        <p:attrNameLst>
                                          <p:attrName>ppt_x</p:attrName>
                                        </p:attrNameLst>
                                      </p:cBhvr>
                                    </p:anim>
                                    <p:anim from="0" to="-1.0" calcmode="lin" valueType="num">
                                      <p:cBhvr>
                                        <p:cTn id="24" dur="200" decel="50000" autoRev="1" fill="hold">
                                          <p:stCondLst>
                                            <p:cond delay="600"/>
                                          </p:stCondLst>
                                        </p:cTn>
                                        <p:tgtEl>
                                          <p:spTgt spid="3">
                                            <p:txEl>
                                              <p:pRg st="2" end="2"/>
                                            </p:txEl>
                                          </p:spTgt>
                                        </p:tgtEl>
                                        <p:attrNameLst>
                                          <p:attrName>xshear</p:attrName>
                                        </p:attrNameLst>
                                      </p:cBhvr>
                                    </p:anim>
                                    <p:animScale>
                                      <p:cBhvr>
                                        <p:cTn id="25" dur="200" decel="100000" autoRev="1" fill="hold">
                                          <p:stCondLst>
                                            <p:cond delay="600"/>
                                          </p:stCondLst>
                                        </p:cTn>
                                        <p:tgtEl>
                                          <p:spTgt spid="3">
                                            <p:txEl>
                                              <p:pRg st="2" end="2"/>
                                            </p:txEl>
                                          </p:spTgt>
                                        </p:tgtEl>
                                      </p:cBhvr>
                                      <p:from x="100000" y="100000"/>
                                      <p:to x="80000" y="100000"/>
                                    </p:animScale>
                                    <p:anim by="(#ppt_h/3+#ppt_w*0.1)" calcmode="lin" valueType="num">
                                      <p:cBhvr additive="sum">
                                        <p:cTn id="26" dur="200" decel="100000" autoRev="1" fill="hold">
                                          <p:stCondLst>
                                            <p:cond delay="600"/>
                                          </p:stCondLst>
                                        </p:cTn>
                                        <p:tgtEl>
                                          <p:spTgt spid="3">
                                            <p:txEl>
                                              <p:pRg st="2" end="2"/>
                                            </p:txEl>
                                          </p:spTgt>
                                        </p:tgtEl>
                                        <p:attrNameLst>
                                          <p:attrName>ppt_x</p:attrName>
                                        </p:attrNameLst>
                                      </p:cBhvr>
                                    </p:anim>
                                  </p:childTnLst>
                                </p:cTn>
                              </p:par>
                            </p:childTnLst>
                          </p:cTn>
                        </p:par>
                      </p:childTnLst>
                    </p:cTn>
                  </p:par>
                  <p:par>
                    <p:cTn id="27" fill="hold">
                      <p:stCondLst>
                        <p:cond delay="indefinite"/>
                      </p:stCondLst>
                      <p:childTnLst>
                        <p:par>
                          <p:cTn id="28" fill="hold">
                            <p:stCondLst>
                              <p:cond delay="0"/>
                            </p:stCondLst>
                            <p:childTnLst>
                              <p:par>
                                <p:cTn id="29" presetID="34"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from="(-#ppt_w/2)" to="(#ppt_x)" calcmode="lin" valueType="num">
                                      <p:cBhvr>
                                        <p:cTn id="31" dur="600" fill="hold">
                                          <p:stCondLst>
                                            <p:cond delay="0"/>
                                          </p:stCondLst>
                                        </p:cTn>
                                        <p:tgtEl>
                                          <p:spTgt spid="3">
                                            <p:txEl>
                                              <p:pRg st="3" end="3"/>
                                            </p:txEl>
                                          </p:spTgt>
                                        </p:tgtEl>
                                        <p:attrNameLst>
                                          <p:attrName>ppt_x</p:attrName>
                                        </p:attrNameLst>
                                      </p:cBhvr>
                                    </p:anim>
                                    <p:anim from="0" to="-1.0" calcmode="lin" valueType="num">
                                      <p:cBhvr>
                                        <p:cTn id="32" dur="200" decel="50000" autoRev="1" fill="hold">
                                          <p:stCondLst>
                                            <p:cond delay="600"/>
                                          </p:stCondLst>
                                        </p:cTn>
                                        <p:tgtEl>
                                          <p:spTgt spid="3">
                                            <p:txEl>
                                              <p:pRg st="3" end="3"/>
                                            </p:txEl>
                                          </p:spTgt>
                                        </p:tgtEl>
                                        <p:attrNameLst>
                                          <p:attrName>xshear</p:attrName>
                                        </p:attrNameLst>
                                      </p:cBhvr>
                                    </p:anim>
                                    <p:animScale>
                                      <p:cBhvr>
                                        <p:cTn id="33" dur="200" decel="100000" autoRev="1" fill="hold">
                                          <p:stCondLst>
                                            <p:cond delay="600"/>
                                          </p:stCondLst>
                                        </p:cTn>
                                        <p:tgtEl>
                                          <p:spTgt spid="3">
                                            <p:txEl>
                                              <p:pRg st="3" end="3"/>
                                            </p:txEl>
                                          </p:spTgt>
                                        </p:tgtEl>
                                      </p:cBhvr>
                                      <p:from x="100000" y="100000"/>
                                      <p:to x="80000" y="100000"/>
                                    </p:animScale>
                                    <p:anim by="(#ppt_h/3+#ppt_w*0.1)" calcmode="lin" valueType="num">
                                      <p:cBhvr additive="sum">
                                        <p:cTn id="34" dur="200" decel="100000" autoRev="1" fill="hold">
                                          <p:stCondLst>
                                            <p:cond delay="600"/>
                                          </p:stCondLst>
                                        </p:cTn>
                                        <p:tgtEl>
                                          <p:spTgt spid="3">
                                            <p:txEl>
                                              <p:pRg st="3" end="3"/>
                                            </p:txEl>
                                          </p:spTgt>
                                        </p:tgtEl>
                                        <p:attrNameLst>
                                          <p:attrName>ppt_x</p:attrName>
                                        </p:attrNameLst>
                                      </p:cBhvr>
                                    </p:anim>
                                  </p:childTnLst>
                                </p:cTn>
                              </p:par>
                            </p:childTnLst>
                          </p:cTn>
                        </p:par>
                      </p:childTnLst>
                    </p:cTn>
                  </p:par>
                  <p:par>
                    <p:cTn id="35" fill="hold">
                      <p:stCondLst>
                        <p:cond delay="indefinite"/>
                      </p:stCondLst>
                      <p:childTnLst>
                        <p:par>
                          <p:cTn id="36" fill="hold">
                            <p:stCondLst>
                              <p:cond delay="0"/>
                            </p:stCondLst>
                            <p:childTnLst>
                              <p:par>
                                <p:cTn id="37" presetID="34"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from="(-#ppt_w/2)" to="(#ppt_x)" calcmode="lin" valueType="num">
                                      <p:cBhvr>
                                        <p:cTn id="39" dur="600" fill="hold">
                                          <p:stCondLst>
                                            <p:cond delay="0"/>
                                          </p:stCondLst>
                                        </p:cTn>
                                        <p:tgtEl>
                                          <p:spTgt spid="3">
                                            <p:txEl>
                                              <p:pRg st="4" end="4"/>
                                            </p:txEl>
                                          </p:spTgt>
                                        </p:tgtEl>
                                        <p:attrNameLst>
                                          <p:attrName>ppt_x</p:attrName>
                                        </p:attrNameLst>
                                      </p:cBhvr>
                                    </p:anim>
                                    <p:anim from="0" to="-1.0" calcmode="lin" valueType="num">
                                      <p:cBhvr>
                                        <p:cTn id="40" dur="200" decel="50000" autoRev="1" fill="hold">
                                          <p:stCondLst>
                                            <p:cond delay="600"/>
                                          </p:stCondLst>
                                        </p:cTn>
                                        <p:tgtEl>
                                          <p:spTgt spid="3">
                                            <p:txEl>
                                              <p:pRg st="4" end="4"/>
                                            </p:txEl>
                                          </p:spTgt>
                                        </p:tgtEl>
                                        <p:attrNameLst>
                                          <p:attrName>xshear</p:attrName>
                                        </p:attrNameLst>
                                      </p:cBhvr>
                                    </p:anim>
                                    <p:animScale>
                                      <p:cBhvr>
                                        <p:cTn id="41" dur="200" decel="100000" autoRev="1" fill="hold">
                                          <p:stCondLst>
                                            <p:cond delay="600"/>
                                          </p:stCondLst>
                                        </p:cTn>
                                        <p:tgtEl>
                                          <p:spTgt spid="3">
                                            <p:txEl>
                                              <p:pRg st="4" end="4"/>
                                            </p:txEl>
                                          </p:spTgt>
                                        </p:tgtEl>
                                      </p:cBhvr>
                                      <p:from x="100000" y="100000"/>
                                      <p:to x="80000" y="100000"/>
                                    </p:animScale>
                                    <p:anim by="(#ppt_h/3+#ppt_w*0.1)" calcmode="lin" valueType="num">
                                      <p:cBhvr additive="sum">
                                        <p:cTn id="42" dur="200" decel="100000" autoRev="1" fill="hold">
                                          <p:stCondLst>
                                            <p:cond delay="600"/>
                                          </p:stCondLst>
                                        </p:cTn>
                                        <p:tgtEl>
                                          <p:spTgt spid="3">
                                            <p:txEl>
                                              <p:pRg st="4" end="4"/>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Managing Serious Allergies Under Section 504--Issues</a:t>
            </a:r>
            <a:endParaRPr lang="en-US" dirty="0"/>
          </a:p>
        </p:txBody>
      </p:sp>
      <p:sp>
        <p:nvSpPr>
          <p:cNvPr id="3" name="Content Placeholder 2"/>
          <p:cNvSpPr>
            <a:spLocks noGrp="1"/>
          </p:cNvSpPr>
          <p:nvPr>
            <p:ph idx="1"/>
          </p:nvPr>
        </p:nvSpPr>
        <p:spPr/>
        <p:txBody>
          <a:bodyPr/>
          <a:lstStyle/>
          <a:p>
            <a:pPr>
              <a:defRPr/>
            </a:pPr>
            <a:r>
              <a:rPr lang="en-US" sz="2400" dirty="0" smtClean="0"/>
              <a:t>Where is the line between when an allergy is serious enough to be considered a “disability” or where, if a disability, services must be provided?</a:t>
            </a:r>
          </a:p>
          <a:p>
            <a:pPr>
              <a:defRPr/>
            </a:pPr>
            <a:r>
              <a:rPr lang="en-US" sz="2400" dirty="0" smtClean="0"/>
              <a:t>Must be based on an individual assessment of the actual affects and consequences of the allergy and the real risks of exposure</a:t>
            </a:r>
          </a:p>
          <a:p>
            <a:pPr>
              <a:defRPr/>
            </a:pPr>
            <a:r>
              <a:rPr lang="en-US" sz="2400" dirty="0" smtClean="0"/>
              <a:t>How will the required services be delivered across the range of programs and activities provided by the district?</a:t>
            </a:r>
          </a:p>
          <a:p>
            <a:pPr lvl="1">
              <a:defRPr/>
            </a:pPr>
            <a:r>
              <a:rPr lang="en-US" sz="2000" dirty="0" smtClean="0"/>
              <a:t>Classroom, Cafeteria, Assembly</a:t>
            </a:r>
          </a:p>
          <a:p>
            <a:pPr lvl="1">
              <a:defRPr/>
            </a:pPr>
            <a:r>
              <a:rPr lang="en-US" sz="2000" dirty="0" smtClean="0"/>
              <a:t>Extra-curricular activities, Field Trips, Sporting events</a:t>
            </a:r>
          </a:p>
          <a:p>
            <a:pPr lvl="1">
              <a:defRPr/>
            </a:pPr>
            <a:r>
              <a:rPr lang="en-US" sz="2000" dirty="0" smtClean="0"/>
              <a:t>Activities run by home and school association or booster clubs</a:t>
            </a:r>
          </a:p>
          <a:p>
            <a:pPr lvl="1">
              <a:defRPr/>
            </a:pPr>
            <a:endParaRPr lang="en-US" sz="2000" dirty="0" smtClean="0"/>
          </a:p>
          <a:p>
            <a:pPr>
              <a:defRPr/>
            </a:pPr>
            <a:endParaRPr lang="en-US" sz="2400" dirty="0" smtClean="0"/>
          </a:p>
        </p:txBody>
      </p:sp>
      <p:sp>
        <p:nvSpPr>
          <p:cNvPr id="4" name="Date Placeholder 3"/>
          <p:cNvSpPr>
            <a:spLocks noGrp="1"/>
          </p:cNvSpPr>
          <p:nvPr>
            <p:ph type="dt" sz="quarter" idx="10"/>
          </p:nvPr>
        </p:nvSpPr>
        <p:spPr/>
        <p:txBody>
          <a:bodyPr/>
          <a:lstStyle/>
          <a:p>
            <a:pPr>
              <a:defRPr/>
            </a:pPr>
            <a:fld id="{7991F4DB-AA8E-4150-8069-998B830BA51B}" type="datetime1">
              <a:rPr lang="en-US" smtClean="0"/>
              <a:pPr>
                <a:defRPr/>
              </a:pPr>
              <a:t>11/6/2012</a:t>
            </a:fld>
            <a:endParaRPr lang="en-US" dirty="0"/>
          </a:p>
        </p:txBody>
      </p:sp>
      <p:sp>
        <p:nvSpPr>
          <p:cNvPr id="5" name="Footer Placeholder 4"/>
          <p:cNvSpPr>
            <a:spLocks noGrp="1"/>
          </p:cNvSpPr>
          <p:nvPr>
            <p:ph type="ftr" sz="quarter" idx="11"/>
          </p:nvPr>
        </p:nvSpPr>
        <p:spPr/>
        <p:txBody>
          <a:bodyPr/>
          <a:lstStyle/>
          <a:p>
            <a:pPr>
              <a:defRPr/>
            </a:pPr>
            <a:r>
              <a:rPr lang="en-US" dirty="0" smtClean="0"/>
              <a:t>LEVIN LEGAL GROUP, P.C.</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par>
                                <p:cTn id="39" presetID="25" presetClass="entr" presetSubtype="0" fill="hold" grpId="0" nodeType="with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 calcmode="lin" valueType="num">
                                      <p:cBhvr>
                                        <p:cTn id="41"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2"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3"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4"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5"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6"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7"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48" dur="1000" decel="50000">
                                          <p:stCondLst>
                                            <p:cond delay="0"/>
                                          </p:stCondLst>
                                        </p:cTn>
                                        <p:tgtEl>
                                          <p:spTgt spid="3">
                                            <p:txEl>
                                              <p:pRg st="3" end="3"/>
                                            </p:txEl>
                                          </p:spTgt>
                                        </p:tgtEl>
                                      </p:cBhvr>
                                    </p:animEffect>
                                  </p:childTnLst>
                                </p:cTn>
                              </p:par>
                              <p:par>
                                <p:cTn id="49" presetID="25" presetClass="entr" presetSubtype="0" fill="hold" grpId="0" nodeType="with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 calcmode="lin" valueType="num">
                                      <p:cBhvr>
                                        <p:cTn id="51"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4"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3">
                                            <p:txEl>
                                              <p:pRg st="4" end="4"/>
                                            </p:txEl>
                                          </p:spTgt>
                                        </p:tgtEl>
                                      </p:cBhvr>
                                    </p:animEffect>
                                  </p:childTnLst>
                                </p:cTn>
                              </p:par>
                              <p:par>
                                <p:cTn id="59" presetID="25" presetClass="entr" presetSubtype="0" fill="hold" grpId="0" nodeType="withEffect">
                                  <p:stCondLst>
                                    <p:cond delay="0"/>
                                  </p:stCondLst>
                                  <p:childTnLst>
                                    <p:set>
                                      <p:cBhvr>
                                        <p:cTn id="60" dur="1" fill="hold">
                                          <p:stCondLst>
                                            <p:cond delay="0"/>
                                          </p:stCondLst>
                                        </p:cTn>
                                        <p:tgtEl>
                                          <p:spTgt spid="3">
                                            <p:txEl>
                                              <p:pRg st="5" end="5"/>
                                            </p:txEl>
                                          </p:spTgt>
                                        </p:tgtEl>
                                        <p:attrNameLst>
                                          <p:attrName>style.visibility</p:attrName>
                                        </p:attrNameLst>
                                      </p:cBhvr>
                                      <p:to>
                                        <p:strVal val="visible"/>
                                      </p:to>
                                    </p:set>
                                    <p:anim calcmode="lin" valueType="num">
                                      <p:cBhvr>
                                        <p:cTn id="61"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62"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63"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64"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65"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66"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67"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68" dur="1000" decel="50000">
                                          <p:stCondLst>
                                            <p:cond delay="0"/>
                                          </p:stCondLst>
                                        </p:cTn>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Managing Serious Allergies Under Section 504</a:t>
            </a:r>
            <a:endParaRPr lang="en-US" dirty="0"/>
          </a:p>
        </p:txBody>
      </p:sp>
      <p:sp>
        <p:nvSpPr>
          <p:cNvPr id="3" name="Content Placeholder 2"/>
          <p:cNvSpPr>
            <a:spLocks noGrp="1"/>
          </p:cNvSpPr>
          <p:nvPr>
            <p:ph idx="1"/>
          </p:nvPr>
        </p:nvSpPr>
        <p:spPr/>
        <p:txBody>
          <a:bodyPr/>
          <a:lstStyle/>
          <a:p>
            <a:pPr>
              <a:defRPr/>
            </a:pPr>
            <a:r>
              <a:rPr lang="en-US" dirty="0" smtClean="0"/>
              <a:t>My subsequent remarks will deal with allergies that poses a significant health or safety risk</a:t>
            </a:r>
          </a:p>
          <a:p>
            <a:pPr>
              <a:defRPr/>
            </a:pPr>
            <a:r>
              <a:rPr lang="en-US" dirty="0" smtClean="0"/>
              <a:t>Policy and practice will be the key to avoiding injury and liability</a:t>
            </a:r>
          </a:p>
          <a:p>
            <a:pPr>
              <a:defRPr/>
            </a:pPr>
            <a:endParaRPr lang="en-US" dirty="0"/>
          </a:p>
        </p:txBody>
      </p:sp>
      <p:sp>
        <p:nvSpPr>
          <p:cNvPr id="4" name="Date Placeholder 3"/>
          <p:cNvSpPr>
            <a:spLocks noGrp="1"/>
          </p:cNvSpPr>
          <p:nvPr>
            <p:ph type="dt" sz="quarter" idx="10"/>
          </p:nvPr>
        </p:nvSpPr>
        <p:spPr/>
        <p:txBody>
          <a:bodyPr/>
          <a:lstStyle/>
          <a:p>
            <a:pPr>
              <a:defRPr/>
            </a:pPr>
            <a:fld id="{A43911C6-031C-4DB6-938A-03A31D4618CB}"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3">
                                            <p:txEl>
                                              <p:pRg st="1" end="1"/>
                                            </p:txEl>
                                          </p:spTgt>
                                        </p:tgtEl>
                                        <p:attrNameLst>
                                          <p:attrName>ppt_x</p:attrName>
                                        </p:attrNameLst>
                                      </p:cBhvr>
                                    </p:anim>
                                    <p:anim from="0" to="-1.0" calcmode="lin" valueType="num">
                                      <p:cBhvr>
                                        <p:cTn id="16" dur="200" decel="50000" autoRev="1" fill="hold">
                                          <p:stCondLst>
                                            <p:cond delay="600"/>
                                          </p:stCondLst>
                                        </p:cTn>
                                        <p:tgtEl>
                                          <p:spTgt spid="3">
                                            <p:txEl>
                                              <p:pRg st="1" end="1"/>
                                            </p:txEl>
                                          </p:spTgt>
                                        </p:tgtEl>
                                        <p:attrNameLst>
                                          <p:attrName>xshear</p:attrName>
                                        </p:attrNameLst>
                                      </p:cBhvr>
                                    </p:anim>
                                    <p:animScale>
                                      <p:cBhvr>
                                        <p:cTn id="17" dur="200" decel="100000" autoRev="1" fill="hold">
                                          <p:stCondLst>
                                            <p:cond delay="600"/>
                                          </p:stCondLst>
                                        </p:cTn>
                                        <p:tgtEl>
                                          <p:spTgt spid="3">
                                            <p:txEl>
                                              <p:pRg st="1" end="1"/>
                                            </p:txEl>
                                          </p:spTgt>
                                        </p:tgtEl>
                                      </p:cBhvr>
                                      <p:from x="100000" y="100000"/>
                                      <p:to x="80000" y="100000"/>
                                    </p:animScale>
                                    <p:anim by="(#ppt_h/3+#ppt_w*0.1)" calcmode="lin" valueType="num">
                                      <p:cBhvr additive="sum">
                                        <p:cTn id="18" dur="200" decel="100000" autoRev="1" fill="hold">
                                          <p:stCondLst>
                                            <p:cond delay="600"/>
                                          </p:stCondLst>
                                        </p:cTn>
                                        <p:tgtEl>
                                          <p:spTgt spid="3">
                                            <p:txEl>
                                              <p:pRg st="1" end="1"/>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000" dirty="0" smtClean="0"/>
              <a:t>Managing Serious Allergies Under Section 504—Policy Definition</a:t>
            </a:r>
            <a:endParaRPr lang="en-US" sz="4000" dirty="0"/>
          </a:p>
        </p:txBody>
      </p:sp>
      <p:sp>
        <p:nvSpPr>
          <p:cNvPr id="3" name="Content Placeholder 2"/>
          <p:cNvSpPr>
            <a:spLocks noGrp="1"/>
          </p:cNvSpPr>
          <p:nvPr>
            <p:ph idx="1"/>
          </p:nvPr>
        </p:nvSpPr>
        <p:spPr/>
        <p:txBody>
          <a:bodyPr/>
          <a:lstStyle/>
          <a:p>
            <a:pPr>
              <a:tabLst>
                <a:tab pos="1371600" algn="l"/>
              </a:tabLst>
              <a:defRPr/>
            </a:pPr>
            <a:r>
              <a:rPr lang="en-US" sz="2400" dirty="0" smtClean="0"/>
              <a:t>An allergy(</a:t>
            </a:r>
            <a:r>
              <a:rPr lang="en-US" sz="2400" dirty="0" err="1" smtClean="0"/>
              <a:t>ies</a:t>
            </a:r>
            <a:r>
              <a:rPr lang="en-US" sz="2400" dirty="0" smtClean="0"/>
              <a:t>) that poses a significant health or safety risk” means an allergy or allergies where exposure to nuts or other allergens will likely result in one or more of the following symptoms or conditions: (a) deterioration of consciousness; (b) difficulty breathing whether due to swelling in the throat or to asthma; (c) anaphylaxis or anaphylactic shock, from either obstruction to breathing or extremely low blood pressure; (d) swelling in the throat causing difficulty in swallowing or breathing; (e) the effects resulting from any of the foregoing; and/or (e) any other illness or disease that is not transitory or </a:t>
            </a:r>
            <a:r>
              <a:rPr lang="en-US" sz="2400" i="1" dirty="0" err="1" smtClean="0"/>
              <a:t>di</a:t>
            </a:r>
            <a:r>
              <a:rPr lang="en-US" sz="2400" i="1" dirty="0" smtClean="0"/>
              <a:t> </a:t>
            </a:r>
            <a:r>
              <a:rPr lang="en-US" sz="2400" i="1" dirty="0" err="1" smtClean="0"/>
              <a:t>minimus</a:t>
            </a:r>
            <a:endParaRPr lang="en-US" sz="2400" dirty="0"/>
          </a:p>
        </p:txBody>
      </p:sp>
      <p:sp>
        <p:nvSpPr>
          <p:cNvPr id="4" name="Date Placeholder 3"/>
          <p:cNvSpPr>
            <a:spLocks noGrp="1"/>
          </p:cNvSpPr>
          <p:nvPr>
            <p:ph type="dt" sz="quarter" idx="10"/>
          </p:nvPr>
        </p:nvSpPr>
        <p:spPr/>
        <p:txBody>
          <a:bodyPr/>
          <a:lstStyle/>
          <a:p>
            <a:pPr>
              <a:defRPr/>
            </a:pPr>
            <a:fld id="{A43911C6-031C-4DB6-938A-03A31D4618CB}"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000" dirty="0" smtClean="0"/>
              <a:t>Managing Serious Allergies Under Section 504—Definition, cont’d</a:t>
            </a:r>
            <a:endParaRPr lang="en-US" sz="4000" dirty="0"/>
          </a:p>
        </p:txBody>
      </p:sp>
      <p:sp>
        <p:nvSpPr>
          <p:cNvPr id="3" name="Content Placeholder 2"/>
          <p:cNvSpPr>
            <a:spLocks noGrp="1"/>
          </p:cNvSpPr>
          <p:nvPr>
            <p:ph idx="1"/>
          </p:nvPr>
        </p:nvSpPr>
        <p:spPr/>
        <p:txBody>
          <a:bodyPr/>
          <a:lstStyle/>
          <a:p>
            <a:pPr>
              <a:defRPr/>
            </a:pPr>
            <a:r>
              <a:rPr lang="en-US" sz="2800" dirty="0" smtClean="0"/>
              <a:t>Effects of exposure to nuts or other allergens that do not fall within the definition of a serious risk of health or safety include the following when none of the foregoing symptoms are conditions are likely to occur: (a) tingling feelings; (b) itchy nettle rash; (c) hives; (d) itching; (e) or any other symptom that is transitory and will not lead to any serious adverse health condition.</a:t>
            </a:r>
          </a:p>
          <a:p>
            <a:pPr>
              <a:defRPr/>
            </a:pPr>
            <a:endParaRPr lang="en-US" dirty="0"/>
          </a:p>
        </p:txBody>
      </p:sp>
      <p:sp>
        <p:nvSpPr>
          <p:cNvPr id="4" name="Date Placeholder 3"/>
          <p:cNvSpPr>
            <a:spLocks noGrp="1"/>
          </p:cNvSpPr>
          <p:nvPr>
            <p:ph type="dt" sz="quarter" idx="10"/>
          </p:nvPr>
        </p:nvSpPr>
        <p:spPr/>
        <p:txBody>
          <a:bodyPr/>
          <a:lstStyle/>
          <a:p>
            <a:pPr>
              <a:defRPr/>
            </a:pPr>
            <a:fld id="{A43911C6-031C-4DB6-938A-03A31D4618CB}"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Managing Serious Allergies Under Section 504—Process</a:t>
            </a:r>
            <a:endParaRPr lang="en-US" dirty="0"/>
          </a:p>
        </p:txBody>
      </p:sp>
      <p:sp>
        <p:nvSpPr>
          <p:cNvPr id="3" name="Content Placeholder 2"/>
          <p:cNvSpPr>
            <a:spLocks noGrp="1"/>
          </p:cNvSpPr>
          <p:nvPr>
            <p:ph idx="1"/>
          </p:nvPr>
        </p:nvSpPr>
        <p:spPr/>
        <p:txBody>
          <a:bodyPr/>
          <a:lstStyle/>
          <a:p>
            <a:pPr>
              <a:defRPr/>
            </a:pPr>
            <a:r>
              <a:rPr lang="en-US" dirty="0" smtClean="0"/>
              <a:t>A risk assessment shall be conducted as part of the Section 504 evaluation process to determine if this policy and related administrative guidelines shall apply to any child with an allergy or allergies.  At a minimum, the risk assessment shall consist of the following steps:</a:t>
            </a:r>
          </a:p>
          <a:p>
            <a:pPr>
              <a:defRPr/>
            </a:pPr>
            <a:endParaRPr lang="en-US" sz="2000" dirty="0"/>
          </a:p>
        </p:txBody>
      </p:sp>
      <p:sp>
        <p:nvSpPr>
          <p:cNvPr id="4" name="Date Placeholder 3"/>
          <p:cNvSpPr>
            <a:spLocks noGrp="1"/>
          </p:cNvSpPr>
          <p:nvPr>
            <p:ph type="dt" sz="quarter" idx="10"/>
          </p:nvPr>
        </p:nvSpPr>
        <p:spPr/>
        <p:txBody>
          <a:bodyPr/>
          <a:lstStyle/>
          <a:p>
            <a:pPr>
              <a:defRPr/>
            </a:pPr>
            <a:fld id="{A43911C6-031C-4DB6-938A-03A31D4618CB}"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Doctor’s Note:</a:t>
            </a:r>
          </a:p>
        </p:txBody>
      </p:sp>
      <p:sp>
        <p:nvSpPr>
          <p:cNvPr id="4" name="Date Placeholder 3"/>
          <p:cNvSpPr>
            <a:spLocks noGrp="1"/>
          </p:cNvSpPr>
          <p:nvPr>
            <p:ph type="dt" sz="quarter" idx="10"/>
          </p:nvPr>
        </p:nvSpPr>
        <p:spPr/>
        <p:txBody>
          <a:bodyPr/>
          <a:lstStyle/>
          <a:p>
            <a:pPr>
              <a:defRPr/>
            </a:pPr>
            <a:fld id="{194AA1AF-EFF9-47A8-AE74-7406266BD626}" type="datetime1">
              <a:rPr lang="en-US"/>
              <a:pPr>
                <a:defRPr/>
              </a:pPr>
              <a:t>11/6/2012</a:t>
            </a:fld>
            <a:endParaRPr lang="en-US"/>
          </a:p>
        </p:txBody>
      </p:sp>
      <p:sp>
        <p:nvSpPr>
          <p:cNvPr id="5" name="Footer Placeholder 4"/>
          <p:cNvSpPr>
            <a:spLocks noGrp="1"/>
          </p:cNvSpPr>
          <p:nvPr>
            <p:ph type="ftr" sz="quarter" idx="11"/>
          </p:nvPr>
        </p:nvSpPr>
        <p:spPr/>
        <p:txBody>
          <a:bodyPr/>
          <a:lstStyle/>
          <a:p>
            <a:pPr>
              <a:defRPr/>
            </a:pPr>
            <a:r>
              <a:rPr lang="en-US"/>
              <a:t>LEVIN LEGAL GROUP, P.C.</a:t>
            </a:r>
          </a:p>
        </p:txBody>
      </p:sp>
      <p:pic>
        <p:nvPicPr>
          <p:cNvPr id="11269" name="Picture 2"/>
          <p:cNvPicPr>
            <a:picLocks noGrp="1" noChangeAspect="1" noChangeArrowheads="1"/>
          </p:cNvPicPr>
          <p:nvPr>
            <p:ph idx="1"/>
          </p:nvPr>
        </p:nvPicPr>
        <p:blipFill>
          <a:blip r:embed="rId3" cstate="print"/>
          <a:srcRect/>
          <a:stretch>
            <a:fillRect/>
          </a:stretch>
        </p:blipFill>
        <p:spPr>
          <a:xfrm rot="15419975">
            <a:off x="2225675" y="1357313"/>
            <a:ext cx="3398838" cy="5421312"/>
          </a:xfrm>
          <a:noFill/>
        </p:spPr>
      </p:pic>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Managing Serious Allergies Under Section 504—Process</a:t>
            </a:r>
            <a:endParaRPr lang="en-US" dirty="0"/>
          </a:p>
        </p:txBody>
      </p:sp>
      <p:sp>
        <p:nvSpPr>
          <p:cNvPr id="3" name="Content Placeholder 2"/>
          <p:cNvSpPr>
            <a:spLocks noGrp="1"/>
          </p:cNvSpPr>
          <p:nvPr>
            <p:ph idx="1"/>
          </p:nvPr>
        </p:nvSpPr>
        <p:spPr/>
        <p:txBody>
          <a:bodyPr/>
          <a:lstStyle/>
          <a:p>
            <a:pPr>
              <a:defRPr/>
            </a:pPr>
            <a:r>
              <a:rPr lang="en-US" sz="2600" dirty="0" smtClean="0"/>
              <a:t>Allergy Identification.  This is the process of determining whether exposure to an agent will likely lead to adverse health outcomes.  This assessment is to be based on a consideration of relevant evidence as may be considered by the school district or offered by the parents.  Ordinarily, it will require adequate medical documentation from a treating physician, or a physician retained by the school district, or any other expert with appropriate qualifications.</a:t>
            </a:r>
          </a:p>
          <a:p>
            <a:pPr>
              <a:defRPr/>
            </a:pPr>
            <a:r>
              <a:rPr lang="en-US" dirty="0" smtClean="0"/>
              <a:t> </a:t>
            </a:r>
            <a:endParaRPr lang="en-US" dirty="0"/>
          </a:p>
        </p:txBody>
      </p:sp>
      <p:sp>
        <p:nvSpPr>
          <p:cNvPr id="4" name="Date Placeholder 3"/>
          <p:cNvSpPr>
            <a:spLocks noGrp="1"/>
          </p:cNvSpPr>
          <p:nvPr>
            <p:ph type="dt" sz="quarter" idx="10"/>
          </p:nvPr>
        </p:nvSpPr>
        <p:spPr/>
        <p:txBody>
          <a:bodyPr/>
          <a:lstStyle/>
          <a:p>
            <a:pPr>
              <a:defRPr/>
            </a:pPr>
            <a:fld id="{A43911C6-031C-4DB6-938A-03A31D4618CB}"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Managing Serious Allergies Under Section 504—Process</a:t>
            </a:r>
            <a:endParaRPr lang="en-US" dirty="0"/>
          </a:p>
        </p:txBody>
      </p:sp>
      <p:sp>
        <p:nvSpPr>
          <p:cNvPr id="3" name="Content Placeholder 2"/>
          <p:cNvSpPr>
            <a:spLocks noGrp="1"/>
          </p:cNvSpPr>
          <p:nvPr>
            <p:ph idx="1"/>
          </p:nvPr>
        </p:nvSpPr>
        <p:spPr/>
        <p:txBody>
          <a:bodyPr/>
          <a:lstStyle/>
          <a:p>
            <a:pPr>
              <a:defRPr/>
            </a:pPr>
            <a:r>
              <a:rPr lang="en-US" sz="3000" dirty="0" smtClean="0"/>
              <a:t>Assessment of Likely Adverse Health Outcomes.  This is the process of determining the nature of the reaction to exposure to the allergen. Ordinarily, it will require adequate medical documentation from a treating physician, or a physician retained by the school district, or any other expert with appropriate qualifications.</a:t>
            </a:r>
          </a:p>
          <a:p>
            <a:pPr>
              <a:defRPr/>
            </a:pPr>
            <a:endParaRPr lang="en-US" dirty="0" smtClean="0"/>
          </a:p>
          <a:p>
            <a:pPr>
              <a:defRPr/>
            </a:pPr>
            <a:endParaRPr lang="en-US" dirty="0"/>
          </a:p>
        </p:txBody>
      </p:sp>
      <p:sp>
        <p:nvSpPr>
          <p:cNvPr id="4" name="Date Placeholder 3"/>
          <p:cNvSpPr>
            <a:spLocks noGrp="1"/>
          </p:cNvSpPr>
          <p:nvPr>
            <p:ph type="dt" sz="quarter" idx="10"/>
          </p:nvPr>
        </p:nvSpPr>
        <p:spPr/>
        <p:txBody>
          <a:bodyPr/>
          <a:lstStyle/>
          <a:p>
            <a:pPr>
              <a:defRPr/>
            </a:pPr>
            <a:fld id="{A43911C6-031C-4DB6-938A-03A31D4618CB}"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Sample Plan Provisions</a:t>
            </a:r>
            <a:endParaRPr lang="en-US" dirty="0"/>
          </a:p>
        </p:txBody>
      </p:sp>
      <p:sp>
        <p:nvSpPr>
          <p:cNvPr id="3" name="Content Placeholder 2"/>
          <p:cNvSpPr>
            <a:spLocks noGrp="1"/>
          </p:cNvSpPr>
          <p:nvPr>
            <p:ph idx="1"/>
          </p:nvPr>
        </p:nvSpPr>
        <p:spPr/>
        <p:txBody>
          <a:bodyPr/>
          <a:lstStyle/>
          <a:p>
            <a:pPr>
              <a:defRPr/>
            </a:pPr>
            <a:r>
              <a:rPr lang="en-US" sz="2000" dirty="0" smtClean="0"/>
              <a:t>Designating a Person to be in charge of ensuring plan is followed:</a:t>
            </a:r>
          </a:p>
          <a:p>
            <a:pPr>
              <a:defRPr/>
            </a:pPr>
            <a:r>
              <a:rPr lang="en-US" sz="2000" dirty="0" smtClean="0"/>
              <a:t>The SCHOOL DISTRICT shall designate a Coordinator who shall be responsible for ensuring and documenting that: </a:t>
            </a:r>
          </a:p>
          <a:p>
            <a:pPr lvl="1">
              <a:defRPr/>
            </a:pPr>
            <a:r>
              <a:rPr lang="en-US" sz="2000" dirty="0" smtClean="0"/>
              <a:t>FIRST RESPONDERS are designated and available: (</a:t>
            </a:r>
            <a:r>
              <a:rPr lang="en-US" sz="2000" dirty="0" err="1" smtClean="0"/>
              <a:t>i</a:t>
            </a:r>
            <a:r>
              <a:rPr lang="en-US" sz="2000" dirty="0" smtClean="0"/>
              <a:t>) on any bus to which the Student is assigned; (ii) in all classes in which he is assigned; (iii) in the cafeteria when he is assigned lunch; (iv) at any activity to which the Student is assigned; and (v) in the playground during the school day or assigned activities ;</a:t>
            </a:r>
          </a:p>
          <a:p>
            <a:pPr lvl="1">
              <a:defRPr/>
            </a:pPr>
            <a:r>
              <a:rPr lang="en-US" sz="2000" dirty="0" smtClean="0"/>
              <a:t>Training as required by this AGREEMENT is and has been provided;</a:t>
            </a:r>
          </a:p>
          <a:p>
            <a:pPr lvl="1">
              <a:defRPr/>
            </a:pPr>
            <a:r>
              <a:rPr lang="en-US" sz="2000" dirty="0" smtClean="0"/>
              <a:t>The NURSE has documented that medical suite oxygen tank and other emergency equipment are in proper working order;</a:t>
            </a:r>
          </a:p>
          <a:p>
            <a:pPr>
              <a:defRPr/>
            </a:pPr>
            <a:endParaRPr lang="en-US" dirty="0"/>
          </a:p>
        </p:txBody>
      </p:sp>
      <p:sp>
        <p:nvSpPr>
          <p:cNvPr id="4" name="Date Placeholder 3"/>
          <p:cNvSpPr>
            <a:spLocks noGrp="1"/>
          </p:cNvSpPr>
          <p:nvPr>
            <p:ph type="dt" sz="quarter" idx="10"/>
          </p:nvPr>
        </p:nvSpPr>
        <p:spPr/>
        <p:txBody>
          <a:bodyPr/>
          <a:lstStyle/>
          <a:p>
            <a:pPr>
              <a:defRPr/>
            </a:pPr>
            <a:fld id="{126E1BD8-E6DF-4360-8BD2-E60D8415F2C2}"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Sample Plan Provisions</a:t>
            </a:r>
            <a:endParaRPr lang="en-US" dirty="0"/>
          </a:p>
        </p:txBody>
      </p:sp>
      <p:sp>
        <p:nvSpPr>
          <p:cNvPr id="3" name="Content Placeholder 2"/>
          <p:cNvSpPr>
            <a:spLocks noGrp="1"/>
          </p:cNvSpPr>
          <p:nvPr>
            <p:ph idx="1"/>
          </p:nvPr>
        </p:nvSpPr>
        <p:spPr/>
        <p:txBody>
          <a:bodyPr/>
          <a:lstStyle/>
          <a:p>
            <a:pPr>
              <a:defRPr/>
            </a:pPr>
            <a:r>
              <a:rPr lang="en-US" sz="2400" u="sng" dirty="0" smtClean="0"/>
              <a:t>Medical Kits</a:t>
            </a:r>
            <a:r>
              <a:rPr lang="en-US" sz="2400" dirty="0" smtClean="0"/>
              <a:t>. </a:t>
            </a:r>
          </a:p>
          <a:p>
            <a:pPr lvl="1">
              <a:defRPr/>
            </a:pPr>
            <a:r>
              <a:rPr lang="en-US" sz="2000" dirty="0" smtClean="0"/>
              <a:t>Student’s parents will provide the following medical kits and supplies for the Student: </a:t>
            </a:r>
          </a:p>
          <a:p>
            <a:pPr lvl="2">
              <a:defRPr/>
            </a:pPr>
            <a:r>
              <a:rPr lang="en-US" sz="1800" dirty="0" smtClean="0"/>
              <a:t>a “medical suite kit”; </a:t>
            </a:r>
          </a:p>
          <a:p>
            <a:pPr lvl="2">
              <a:defRPr/>
            </a:pPr>
            <a:r>
              <a:rPr lang="en-US" sz="1800" dirty="0" smtClean="0"/>
              <a:t>a “homeroom kit”; and </a:t>
            </a:r>
          </a:p>
          <a:p>
            <a:pPr lvl="2">
              <a:defRPr/>
            </a:pPr>
            <a:r>
              <a:rPr lang="en-US" sz="1800" dirty="0" smtClean="0"/>
              <a:t>a “backpack kit.”</a:t>
            </a:r>
          </a:p>
          <a:p>
            <a:pPr lvl="1">
              <a:defRPr/>
            </a:pPr>
            <a:r>
              <a:rPr lang="en-US" sz="2000" dirty="0" smtClean="0"/>
              <a:t>Each medical kit will contain:</a:t>
            </a:r>
          </a:p>
          <a:p>
            <a:pPr lvl="2">
              <a:defRPr/>
            </a:pPr>
            <a:r>
              <a:rPr lang="en-US" sz="1800" dirty="0" smtClean="0"/>
              <a:t>emergency medications provided by the Student’s parents and instructions provided by the Student’s physicians at the Kids First West Chester branch of Children’s Hospital of Philadelphia, or such other physicians chosen by the parents, and given to the SCHOOL DISTRICT by the Student’s parents; and</a:t>
            </a:r>
          </a:p>
          <a:p>
            <a:pPr lvl="2">
              <a:defRPr/>
            </a:pPr>
            <a:r>
              <a:rPr lang="en-US" sz="1800" dirty="0" smtClean="0"/>
              <a:t>emergency phone numbers.  </a:t>
            </a:r>
          </a:p>
          <a:p>
            <a:pPr>
              <a:defRPr/>
            </a:pPr>
            <a:endParaRPr lang="en-US" dirty="0"/>
          </a:p>
        </p:txBody>
      </p:sp>
      <p:sp>
        <p:nvSpPr>
          <p:cNvPr id="4" name="Date Placeholder 3"/>
          <p:cNvSpPr>
            <a:spLocks noGrp="1"/>
          </p:cNvSpPr>
          <p:nvPr>
            <p:ph type="dt" sz="quarter" idx="10"/>
          </p:nvPr>
        </p:nvSpPr>
        <p:spPr/>
        <p:txBody>
          <a:bodyPr/>
          <a:lstStyle/>
          <a:p>
            <a:pPr>
              <a:defRPr/>
            </a:pPr>
            <a:fld id="{126E1BD8-E6DF-4360-8BD2-E60D8415F2C2}"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23" presetID="37"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29" presetID="37"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par>
                                <p:cTn id="35" presetID="37" presetClass="entr" presetSubtype="0" fill="hold" grpId="0"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par>
                                <p:cTn id="41" presetID="37" presetClass="entr" presetSubtype="0" fill="hold" grpId="0"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par>
                                <p:cTn id="47" presetID="37" presetClass="entr" presetSubtype="0" fill="hold" grpId="0" nodeType="with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Sample Plan Provisions</a:t>
            </a:r>
            <a:endParaRPr lang="en-US" dirty="0"/>
          </a:p>
        </p:txBody>
      </p:sp>
      <p:sp>
        <p:nvSpPr>
          <p:cNvPr id="3" name="Content Placeholder 2"/>
          <p:cNvSpPr>
            <a:spLocks noGrp="1"/>
          </p:cNvSpPr>
          <p:nvPr>
            <p:ph idx="1"/>
          </p:nvPr>
        </p:nvSpPr>
        <p:spPr/>
        <p:txBody>
          <a:bodyPr/>
          <a:lstStyle/>
          <a:p>
            <a:pPr>
              <a:defRPr/>
            </a:pPr>
            <a:r>
              <a:rPr lang="en-US" sz="2000" dirty="0" smtClean="0"/>
              <a:t>The “medical suite kit” will contain emergency medical instructions and phone numbers, two </a:t>
            </a:r>
            <a:r>
              <a:rPr lang="en-US" sz="2000" dirty="0" err="1" smtClean="0"/>
              <a:t>Epipens</a:t>
            </a:r>
            <a:r>
              <a:rPr lang="en-US" sz="2000" dirty="0" smtClean="0"/>
              <a:t>, Benadryl, vials of </a:t>
            </a:r>
            <a:r>
              <a:rPr lang="en-US" sz="2000" dirty="0" err="1" smtClean="0"/>
              <a:t>Albuteral</a:t>
            </a:r>
            <a:r>
              <a:rPr lang="en-US" sz="2000" dirty="0" smtClean="0"/>
              <a:t> Sulfate or </a:t>
            </a:r>
            <a:r>
              <a:rPr lang="en-US" sz="2000" dirty="0" err="1" smtClean="0"/>
              <a:t>Xopenex</a:t>
            </a:r>
            <a:r>
              <a:rPr lang="en-US" sz="2000" dirty="0" smtClean="0"/>
              <a:t>, and a personal nebulizer.  </a:t>
            </a:r>
          </a:p>
          <a:p>
            <a:pPr>
              <a:defRPr/>
            </a:pPr>
            <a:r>
              <a:rPr lang="en-US" sz="2000" dirty="0" smtClean="0"/>
              <a:t>The “homeroom kit” will contain emergency medical instructions and phone numbers, two  </a:t>
            </a:r>
            <a:r>
              <a:rPr lang="en-US" sz="2000" dirty="0" err="1" smtClean="0"/>
              <a:t>EpiPens</a:t>
            </a:r>
            <a:r>
              <a:rPr lang="en-US" sz="2000" dirty="0" smtClean="0"/>
              <a:t>, Benadryl, and an inhaler.  </a:t>
            </a:r>
          </a:p>
          <a:p>
            <a:pPr>
              <a:defRPr/>
            </a:pPr>
            <a:r>
              <a:rPr lang="en-US" sz="2000" dirty="0" smtClean="0"/>
              <a:t>The “backpack kit” will contain emergency medical instructions and phone numbers, two  </a:t>
            </a:r>
            <a:r>
              <a:rPr lang="en-US" sz="2000" dirty="0" err="1" smtClean="0"/>
              <a:t>EpiPens</a:t>
            </a:r>
            <a:r>
              <a:rPr lang="en-US" sz="2000" dirty="0" smtClean="0"/>
              <a:t>, Benadryl, and an inhaler.  The school bus driver will also have a working, two-way radio or cell phone readily available.</a:t>
            </a:r>
          </a:p>
          <a:p>
            <a:pPr>
              <a:defRPr/>
            </a:pPr>
            <a:r>
              <a:rPr lang="en-US" sz="1800" dirty="0" smtClean="0"/>
              <a:t>In addition to Student’s three school medical kits, the Student has a portable “home kit” which contains emergency instructions and phone numbers, two  </a:t>
            </a:r>
            <a:r>
              <a:rPr lang="en-US" sz="1800" dirty="0" err="1" smtClean="0"/>
              <a:t>EpiPens</a:t>
            </a:r>
            <a:r>
              <a:rPr lang="en-US" sz="1800" dirty="0" smtClean="0"/>
              <a:t>, Benadryl, and an inhaler. </a:t>
            </a:r>
            <a:r>
              <a:rPr lang="en-US" sz="4000" dirty="0" smtClean="0"/>
              <a:t> </a:t>
            </a:r>
          </a:p>
          <a:p>
            <a:pPr>
              <a:defRPr/>
            </a:pPr>
            <a:endParaRPr lang="en-US" dirty="0"/>
          </a:p>
        </p:txBody>
      </p:sp>
      <p:sp>
        <p:nvSpPr>
          <p:cNvPr id="4" name="Date Placeholder 3"/>
          <p:cNvSpPr>
            <a:spLocks noGrp="1"/>
          </p:cNvSpPr>
          <p:nvPr>
            <p:ph type="dt" sz="quarter" idx="10"/>
          </p:nvPr>
        </p:nvSpPr>
        <p:spPr/>
        <p:txBody>
          <a:bodyPr/>
          <a:lstStyle/>
          <a:p>
            <a:pPr>
              <a:defRPr/>
            </a:pPr>
            <a:fld id="{126E1BD8-E6DF-4360-8BD2-E60D8415F2C2}" type="datetime1">
              <a:rPr lang="en-US" smtClean="0"/>
              <a:pPr>
                <a:defRPr/>
              </a:pPr>
              <a:t>11/6/2012</a:t>
            </a:fld>
            <a:endParaRPr lang="en-US" dirty="0"/>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Sample Plan Provisions</a:t>
            </a:r>
            <a:endParaRPr lang="en-US" dirty="0"/>
          </a:p>
        </p:txBody>
      </p:sp>
      <p:sp>
        <p:nvSpPr>
          <p:cNvPr id="3" name="Content Placeholder 2"/>
          <p:cNvSpPr>
            <a:spLocks noGrp="1"/>
          </p:cNvSpPr>
          <p:nvPr>
            <p:ph idx="1"/>
          </p:nvPr>
        </p:nvSpPr>
        <p:spPr/>
        <p:txBody>
          <a:bodyPr/>
          <a:lstStyle/>
          <a:p>
            <a:pPr>
              <a:defRPr/>
            </a:pPr>
            <a:r>
              <a:rPr lang="en-US" sz="2400" u="sng" dirty="0" smtClean="0"/>
              <a:t>Field Trips</a:t>
            </a:r>
            <a:r>
              <a:rPr lang="en-US" sz="2400" dirty="0" smtClean="0"/>
              <a:t>.  </a:t>
            </a:r>
          </a:p>
          <a:p>
            <a:pPr lvl="1">
              <a:defRPr/>
            </a:pPr>
            <a:r>
              <a:rPr lang="en-US" sz="2000" dirty="0" smtClean="0"/>
              <a:t>If either of Student’s parents is chaperoning a field trip, that parent will bring Student’s “home kit” as well as a cell phone.  </a:t>
            </a:r>
          </a:p>
          <a:p>
            <a:pPr lvl="1">
              <a:defRPr/>
            </a:pPr>
            <a:r>
              <a:rPr lang="en-US" sz="2000" dirty="0" smtClean="0"/>
              <a:t>If neither of Student’s parents is chaperoning a field trip, Student’s chaperone will carry his “homeroom kit” as well as a cell phone. </a:t>
            </a:r>
          </a:p>
          <a:p>
            <a:pPr lvl="1">
              <a:defRPr/>
            </a:pPr>
            <a:r>
              <a:rPr lang="en-US" sz="2000" dirty="0" smtClean="0"/>
              <a:t>For all field trips, a medical kit and FIRST RESPONDER will accompany Student’s group during the entire outing. </a:t>
            </a:r>
          </a:p>
          <a:p>
            <a:pPr lvl="1">
              <a:defRPr/>
            </a:pPr>
            <a:r>
              <a:rPr lang="en-US" sz="2000" dirty="0" smtClean="0"/>
              <a:t>Student’s chaperone will also carry the names and phone numbers of area hospitals.</a:t>
            </a:r>
          </a:p>
          <a:p>
            <a:pPr lvl="1">
              <a:defRPr/>
            </a:pPr>
            <a:r>
              <a:rPr lang="en-US" sz="2000" dirty="0" smtClean="0"/>
              <a:t>A FIRST RESPONDER will be assigned to all field trips that are not chaperoned by Student’s parent(s). </a:t>
            </a:r>
          </a:p>
          <a:p>
            <a:pPr>
              <a:defRPr/>
            </a:pPr>
            <a:endParaRPr lang="en-US" dirty="0"/>
          </a:p>
        </p:txBody>
      </p:sp>
      <p:sp>
        <p:nvSpPr>
          <p:cNvPr id="4" name="Date Placeholder 3"/>
          <p:cNvSpPr>
            <a:spLocks noGrp="1"/>
          </p:cNvSpPr>
          <p:nvPr>
            <p:ph type="dt" sz="quarter" idx="10"/>
          </p:nvPr>
        </p:nvSpPr>
        <p:spPr/>
        <p:txBody>
          <a:bodyPr/>
          <a:lstStyle/>
          <a:p>
            <a:pPr>
              <a:defRPr/>
            </a:pPr>
            <a:fld id="{126E1BD8-E6DF-4360-8BD2-E60D8415F2C2}"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heckerboard(across)">
                                      <p:cBhvr>
                                        <p:cTn id="13" dur="500"/>
                                        <p:tgtEl>
                                          <p:spTgt spid="3">
                                            <p:txEl>
                                              <p:pRg st="2" end="2"/>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heckerboard(across)">
                                      <p:cBhvr>
                                        <p:cTn id="16" dur="500"/>
                                        <p:tgtEl>
                                          <p:spTgt spid="3">
                                            <p:txEl>
                                              <p:pRg st="3" end="3"/>
                                            </p:txEl>
                                          </p:spTgt>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checkerboard(across)">
                                      <p:cBhvr>
                                        <p:cTn id="19" dur="500"/>
                                        <p:tgtEl>
                                          <p:spTgt spid="3">
                                            <p:txEl>
                                              <p:pRg st="4" end="4"/>
                                            </p:txEl>
                                          </p:spTgt>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heckerboard(across)">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Sample Plan Provisions</a:t>
            </a:r>
            <a:endParaRPr lang="en-US" dirty="0"/>
          </a:p>
        </p:txBody>
      </p:sp>
      <p:sp>
        <p:nvSpPr>
          <p:cNvPr id="3" name="Content Placeholder 2"/>
          <p:cNvSpPr>
            <a:spLocks noGrp="1"/>
          </p:cNvSpPr>
          <p:nvPr>
            <p:ph idx="1"/>
          </p:nvPr>
        </p:nvSpPr>
        <p:spPr/>
        <p:txBody>
          <a:bodyPr/>
          <a:lstStyle/>
          <a:p>
            <a:pPr marL="342900" lvl="1" indent="-342900">
              <a:buClr>
                <a:schemeClr val="hlink"/>
              </a:buClr>
              <a:buSzPct val="120000"/>
              <a:buFontTx/>
              <a:buChar char="•"/>
              <a:defRPr/>
            </a:pPr>
            <a:r>
              <a:rPr lang="en-US" sz="2400" dirty="0" smtClean="0"/>
              <a:t>“FIRST RESPONDER(S)” means the adult responsible for providing and/or facilitating the provision of emergency treatment.  A FIRST RESPONDER may be and INCLUDES a: (</a:t>
            </a:r>
            <a:r>
              <a:rPr lang="en-US" sz="2400" dirty="0" err="1" smtClean="0"/>
              <a:t>i</a:t>
            </a:r>
            <a:r>
              <a:rPr lang="en-US" sz="2400" dirty="0" smtClean="0"/>
              <a:t>) school district administrator; (ii) teacher; (iii) NURSE or other health care professional; (iv) aide; (v) bus driver; (vi) food service worker; (vii) athletic coach or trainer; or (viii) chaperone; provided that any such individual has received the training described in this AGREEMENT as well as the FIRST RESPONDER protocol (Attachment 1).  A FIRST RESPONDER is not required to be a licensed health care professional.</a:t>
            </a:r>
          </a:p>
          <a:p>
            <a:pPr>
              <a:defRPr/>
            </a:pPr>
            <a:endParaRPr lang="en-US" dirty="0"/>
          </a:p>
        </p:txBody>
      </p:sp>
      <p:sp>
        <p:nvSpPr>
          <p:cNvPr id="4" name="Date Placeholder 3"/>
          <p:cNvSpPr>
            <a:spLocks noGrp="1"/>
          </p:cNvSpPr>
          <p:nvPr>
            <p:ph type="dt" sz="quarter" idx="10"/>
          </p:nvPr>
        </p:nvSpPr>
        <p:spPr/>
        <p:txBody>
          <a:bodyPr/>
          <a:lstStyle/>
          <a:p>
            <a:pPr>
              <a:defRPr/>
            </a:pPr>
            <a:fld id="{126E1BD8-E6DF-4360-8BD2-E60D8415F2C2}"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Sample Plan Provisions</a:t>
            </a:r>
            <a:endParaRPr lang="en-US" dirty="0"/>
          </a:p>
        </p:txBody>
      </p:sp>
      <p:sp>
        <p:nvSpPr>
          <p:cNvPr id="3" name="Content Placeholder 2"/>
          <p:cNvSpPr>
            <a:spLocks noGrp="1"/>
          </p:cNvSpPr>
          <p:nvPr>
            <p:ph idx="1"/>
          </p:nvPr>
        </p:nvSpPr>
        <p:spPr/>
        <p:txBody>
          <a:bodyPr/>
          <a:lstStyle/>
          <a:p>
            <a:pPr lvl="1">
              <a:buFont typeface="Tahoma" pitchFamily="34" charset="0"/>
              <a:buNone/>
              <a:defRPr/>
            </a:pPr>
            <a:r>
              <a:rPr lang="en-US" u="sng" dirty="0" smtClean="0"/>
              <a:t>In-Service Training</a:t>
            </a:r>
            <a:r>
              <a:rPr lang="en-US" dirty="0" smtClean="0"/>
              <a:t>.  </a:t>
            </a:r>
          </a:p>
          <a:p>
            <a:pPr lvl="2">
              <a:defRPr/>
            </a:pPr>
            <a:r>
              <a:rPr lang="en-US" dirty="0" smtClean="0"/>
              <a:t>The NURSE will provide in-service training for SCHOOL PERSONNEL regarding life-threatening food allergies, symptoms, risk-reduction procedures, emergency procedures, and the administration of an </a:t>
            </a:r>
            <a:r>
              <a:rPr lang="en-US" dirty="0" err="1" smtClean="0"/>
              <a:t>EpiPen</a:t>
            </a:r>
            <a:r>
              <a:rPr lang="en-US" dirty="0" smtClean="0"/>
              <a:t>.  </a:t>
            </a:r>
          </a:p>
          <a:p>
            <a:pPr lvl="2">
              <a:defRPr/>
            </a:pPr>
            <a:r>
              <a:rPr lang="en-US" dirty="0" smtClean="0"/>
              <a:t>The NURSE will track attendance of these sessions to ensure that appropriate staff receives training.  </a:t>
            </a:r>
          </a:p>
          <a:p>
            <a:pPr lvl="2">
              <a:defRPr/>
            </a:pPr>
            <a:r>
              <a:rPr lang="en-US" dirty="0" smtClean="0"/>
              <a:t>The NURSE will educate SCHOOL PERSONNEL in avoiding accidental exposures and administering epinephrine to halt the progression of anaphylaxis.  </a:t>
            </a:r>
          </a:p>
          <a:p>
            <a:pPr>
              <a:defRPr/>
            </a:pPr>
            <a:endParaRPr lang="en-US" dirty="0"/>
          </a:p>
        </p:txBody>
      </p:sp>
      <p:sp>
        <p:nvSpPr>
          <p:cNvPr id="4" name="Date Placeholder 3"/>
          <p:cNvSpPr>
            <a:spLocks noGrp="1"/>
          </p:cNvSpPr>
          <p:nvPr>
            <p:ph type="dt" sz="quarter" idx="10"/>
          </p:nvPr>
        </p:nvSpPr>
        <p:spPr/>
        <p:txBody>
          <a:bodyPr/>
          <a:lstStyle/>
          <a:p>
            <a:pPr>
              <a:defRPr/>
            </a:pPr>
            <a:fld id="{126E1BD8-E6DF-4360-8BD2-E60D8415F2C2}"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23" presetID="37"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Sample Plan Provisions</a:t>
            </a:r>
            <a:endParaRPr lang="en-US" dirty="0"/>
          </a:p>
        </p:txBody>
      </p:sp>
      <p:sp>
        <p:nvSpPr>
          <p:cNvPr id="3" name="Content Placeholder 2"/>
          <p:cNvSpPr>
            <a:spLocks noGrp="1"/>
          </p:cNvSpPr>
          <p:nvPr>
            <p:ph idx="1"/>
          </p:nvPr>
        </p:nvSpPr>
        <p:spPr/>
        <p:txBody>
          <a:bodyPr/>
          <a:lstStyle/>
          <a:p>
            <a:pPr>
              <a:defRPr/>
            </a:pPr>
            <a:r>
              <a:rPr lang="en-US" sz="2400" dirty="0" smtClean="0"/>
              <a:t>The NURSE will provide SCHOOL PERSONNEL with information on food allergy reactions in schools, including information as to risks, including life-threatening risks.  </a:t>
            </a:r>
          </a:p>
          <a:p>
            <a:pPr>
              <a:defRPr/>
            </a:pPr>
            <a:r>
              <a:rPr lang="en-US" sz="2400" dirty="0" smtClean="0"/>
              <a:t>The NURSE will stress to SCHOOL PERSONNEL that students such as the Student cannot come in contact with even trace amounts of peanut or tree nut ingredients during lunch, other meals, class projects, parties, holidays and celebrations, arts, crafts, science experiments, cooking, and snacks.  </a:t>
            </a:r>
            <a:endParaRPr lang="en-US" dirty="0" smtClean="0"/>
          </a:p>
          <a:p>
            <a:pPr>
              <a:defRPr/>
            </a:pPr>
            <a:endParaRPr lang="en-US" dirty="0"/>
          </a:p>
        </p:txBody>
      </p:sp>
      <p:sp>
        <p:nvSpPr>
          <p:cNvPr id="4" name="Date Placeholder 3"/>
          <p:cNvSpPr>
            <a:spLocks noGrp="1"/>
          </p:cNvSpPr>
          <p:nvPr>
            <p:ph type="dt" sz="quarter" idx="10"/>
          </p:nvPr>
        </p:nvSpPr>
        <p:spPr/>
        <p:txBody>
          <a:bodyPr/>
          <a:lstStyle/>
          <a:p>
            <a:pPr>
              <a:defRPr/>
            </a:pPr>
            <a:fld id="{126E1BD8-E6DF-4360-8BD2-E60D8415F2C2}" type="datetime1">
              <a:rPr lang="en-US" smtClean="0"/>
              <a:pPr>
                <a:defRPr/>
              </a:pPr>
              <a:t>11/6/2012</a:t>
            </a:fld>
            <a:endParaRPr lang="en-US"/>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Sample Plan Provisions</a:t>
            </a:r>
            <a:endParaRPr lang="en-US" dirty="0"/>
          </a:p>
        </p:txBody>
      </p:sp>
      <p:sp>
        <p:nvSpPr>
          <p:cNvPr id="3" name="Content Placeholder 2"/>
          <p:cNvSpPr>
            <a:spLocks noGrp="1"/>
          </p:cNvSpPr>
          <p:nvPr>
            <p:ph idx="1"/>
          </p:nvPr>
        </p:nvSpPr>
        <p:spPr/>
        <p:txBody>
          <a:bodyPr/>
          <a:lstStyle/>
          <a:p>
            <a:pPr marL="228600" lvl="2">
              <a:defRPr/>
            </a:pPr>
            <a:r>
              <a:rPr lang="en-US" sz="2800" u="sng" dirty="0" smtClean="0"/>
              <a:t>Special Instructions to Cafeteria Staff</a:t>
            </a:r>
            <a:r>
              <a:rPr lang="en-US" sz="2800" dirty="0" smtClean="0"/>
              <a:t>.  The SCHOOL DISTRICT will train cafeteria staff on:</a:t>
            </a:r>
          </a:p>
          <a:p>
            <a:pPr marL="228600" lvl="2">
              <a:defRPr/>
            </a:pPr>
            <a:r>
              <a:rPr lang="en-US" sz="2800" dirty="0" smtClean="0"/>
              <a:t>reading ingredient labels and avoiding cross-contamination (e.g., a knife that is used to spread peanut butter cannot simply be wiped off and then reused to cut a ham sandwich that will be served to a peanut allergic child, and a spatula that was used to transfer walnut cookies cannot be reused on sugar cookies that will be served to a child with tree nut allergies);</a:t>
            </a:r>
          </a:p>
          <a:p>
            <a:pPr>
              <a:defRPr/>
            </a:pPr>
            <a:endParaRPr lang="en-US" sz="2400" dirty="0"/>
          </a:p>
        </p:txBody>
      </p:sp>
      <p:sp>
        <p:nvSpPr>
          <p:cNvPr id="4" name="Date Placeholder 3"/>
          <p:cNvSpPr>
            <a:spLocks noGrp="1"/>
          </p:cNvSpPr>
          <p:nvPr>
            <p:ph type="dt" sz="quarter" idx="10"/>
          </p:nvPr>
        </p:nvSpPr>
        <p:spPr/>
        <p:txBody>
          <a:bodyPr/>
          <a:lstStyle/>
          <a:p>
            <a:pPr>
              <a:defRPr/>
            </a:pPr>
            <a:fld id="{126E1BD8-E6DF-4360-8BD2-E60D8415F2C2}" type="datetime1">
              <a:rPr lang="en-US" smtClean="0"/>
              <a:pPr>
                <a:defRPr/>
              </a:pPr>
              <a:t>11/6/2012</a:t>
            </a:fld>
            <a:endParaRPr lang="en-US" dirty="0"/>
          </a:p>
        </p:txBody>
      </p:sp>
      <p:sp>
        <p:nvSpPr>
          <p:cNvPr id="5" name="Footer Placeholder 4"/>
          <p:cNvSpPr>
            <a:spLocks noGrp="1"/>
          </p:cNvSpPr>
          <p:nvPr>
            <p:ph type="ftr" sz="quarter" idx="11"/>
          </p:nvPr>
        </p:nvSpPr>
        <p:spPr/>
        <p:txBody>
          <a:bodyPr/>
          <a:lstStyle/>
          <a:p>
            <a:pPr>
              <a:defRPr/>
            </a:pPr>
            <a:r>
              <a:rPr lang="en-US" smtClean="0"/>
              <a:t>LEVIN LEGAL GROUP, P.C.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Ocean</Template>
  <TotalTime>1272</TotalTime>
  <Words>8773</Words>
  <Application>Microsoft Office PowerPoint</Application>
  <PresentationFormat>On-screen Show (4:3)</PresentationFormat>
  <Paragraphs>667</Paragraphs>
  <Slides>114</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114</vt:i4>
      </vt:variant>
    </vt:vector>
  </HeadingPairs>
  <TitlesOfParts>
    <vt:vector size="118" baseType="lpstr">
      <vt:lpstr>Tahoma</vt:lpstr>
      <vt:lpstr>Arial</vt:lpstr>
      <vt:lpstr>Wingdings</vt:lpstr>
      <vt:lpstr>Ocean</vt:lpstr>
      <vt:lpstr>SECTION 504 and Title II of THE AMERICANS WITH DISABILITIES ACT</vt:lpstr>
      <vt:lpstr>I’m Appalled—Should I Be?</vt:lpstr>
      <vt:lpstr>I’m Appalled—Should I Be?</vt:lpstr>
      <vt:lpstr>I’m Appalled, Should I Be?</vt:lpstr>
      <vt:lpstr>Critical Questions</vt:lpstr>
      <vt:lpstr>Critical Questions</vt:lpstr>
      <vt:lpstr>Affirmative Duty to Protect Students?</vt:lpstr>
      <vt:lpstr>Doctor’s Note</vt:lpstr>
      <vt:lpstr>Doctor’s Note:</vt:lpstr>
      <vt:lpstr>Employee Note:</vt:lpstr>
      <vt:lpstr>Americans with Disabilities Act—Triggers for the “Interactive Process” and FMLA Leave</vt:lpstr>
      <vt:lpstr>Americans with Disabilities Act—Triggers for the “Interactive Process” and FMLA Leave</vt:lpstr>
      <vt:lpstr>The Basic Concepts</vt:lpstr>
      <vt:lpstr>The Basic Concepts:</vt:lpstr>
      <vt:lpstr>“Yikes”  Andy Faust, 2012</vt:lpstr>
      <vt:lpstr>Prohibited Discrimination:</vt:lpstr>
      <vt:lpstr>Prohibited Discrimination—What Does it Include?</vt:lpstr>
      <vt:lpstr>Prohibited Discrimination—What Does it Include?</vt:lpstr>
      <vt:lpstr>Prohibited Discrimination—What Does it Include?</vt:lpstr>
      <vt:lpstr>To Be “As Effective”:</vt:lpstr>
      <vt:lpstr>Prohibited Discrimination—What Does it Include?</vt:lpstr>
      <vt:lpstr>Prohibited Discrimination—Nonacademic Services</vt:lpstr>
      <vt:lpstr>Prohibited Discrimination—Nonacademic Services</vt:lpstr>
      <vt:lpstr>Kaleva Norman Dickson School District, (MI) OCR (USDE, Sept. 28, 2011)</vt:lpstr>
      <vt:lpstr>Mandates:  504 Coordinator</vt:lpstr>
      <vt:lpstr>Mandates: Grievance Procedure</vt:lpstr>
      <vt:lpstr>Mandates:  Notice</vt:lpstr>
      <vt:lpstr>Mandates:  Notice</vt:lpstr>
      <vt:lpstr>Mandates:  Notice</vt:lpstr>
      <vt:lpstr>Mandate:  Find Disabled Students</vt:lpstr>
      <vt:lpstr>Mandate: FAPE</vt:lpstr>
      <vt:lpstr>Mandate:  FAPE</vt:lpstr>
      <vt:lpstr>Mandate:  Transportation</vt:lpstr>
      <vt:lpstr>Mandate:  Residential Placement.</vt:lpstr>
      <vt:lpstr>Mandate:  Mainstreaming</vt:lpstr>
      <vt:lpstr>Mandate: Comparable Facilities</vt:lpstr>
      <vt:lpstr>Mandate:  Evaluation</vt:lpstr>
      <vt:lpstr>Disciplinary Change in Placement</vt:lpstr>
      <vt:lpstr>Mandate: Evaluation Procedures</vt:lpstr>
      <vt:lpstr>Mandate: Evaluation Procedures</vt:lpstr>
      <vt:lpstr>Mandate: Reevaluation</vt:lpstr>
      <vt:lpstr>Mandate:  Placement</vt:lpstr>
      <vt:lpstr>Mandate: Procedural Safeguards</vt:lpstr>
      <vt:lpstr>Mandate: Procedural Safeguards</vt:lpstr>
      <vt:lpstr>Parental Withdrawal of Consent</vt:lpstr>
      <vt:lpstr>Slide 46</vt:lpstr>
      <vt:lpstr>Levin’s Top Ten List of this Year’s Stupid </vt:lpstr>
      <vt:lpstr>Levin’s Top Ten List of this Year’s Stupid </vt:lpstr>
      <vt:lpstr>Levin’s Top Ten List of this Year’s Stupid </vt:lpstr>
      <vt:lpstr>Levin’s Top Ten List of this Year’s Stupid </vt:lpstr>
      <vt:lpstr>Old News:</vt:lpstr>
      <vt:lpstr>More Recent News:January 19, 2012 OCR Guidance Document</vt:lpstr>
      <vt:lpstr>Federal Definitions of Disability</vt:lpstr>
      <vt:lpstr>Definitions, cont’d</vt:lpstr>
      <vt:lpstr>Definitions, cont’d</vt:lpstr>
      <vt:lpstr>Definitions, cont’d</vt:lpstr>
      <vt:lpstr>Definitions, cont’d:</vt:lpstr>
      <vt:lpstr>Definitions, cont’d</vt:lpstr>
      <vt:lpstr>Definitions, cont’d</vt:lpstr>
      <vt:lpstr>Congressional Purpose of the Amendments:</vt:lpstr>
      <vt:lpstr>January 19, 2012 Guidance</vt:lpstr>
      <vt:lpstr>January 19, 2012 Guidance</vt:lpstr>
      <vt:lpstr>January 19, 2012 Guidance</vt:lpstr>
      <vt:lpstr>January 19, 2012 Guidance</vt:lpstr>
      <vt:lpstr> January 19, 2012 Guidance</vt:lpstr>
      <vt:lpstr>January 19, 2012 Guidance</vt:lpstr>
      <vt:lpstr>Weidow vs. Scranton School District</vt:lpstr>
      <vt:lpstr>January 19, 2012 Guidance</vt:lpstr>
      <vt:lpstr>January 19, 2012 Guidance</vt:lpstr>
      <vt:lpstr>January 19, 2012 Guidance  </vt:lpstr>
      <vt:lpstr>January 19, 2012 Guidance</vt:lpstr>
      <vt:lpstr>Things to Keep in Mind</vt:lpstr>
      <vt:lpstr>M.S. vs. Marple Newtown School District, 2012 WL 3815563 (E.D. Pa. Sept. 4, 2012)</vt:lpstr>
      <vt:lpstr>Section 504 Plan or Service Agreement</vt:lpstr>
      <vt:lpstr>IHP: Individualized Health Plan</vt:lpstr>
      <vt:lpstr>Differences Between IDEA and Section 504</vt:lpstr>
      <vt:lpstr>Differences Between IDEA and Section 504</vt:lpstr>
      <vt:lpstr>Differences Between IDEA and Section 504</vt:lpstr>
      <vt:lpstr>Liability for Injury or Death?</vt:lpstr>
      <vt:lpstr>State Created Danger</vt:lpstr>
      <vt:lpstr>Capricious Disregard</vt:lpstr>
      <vt:lpstr>Failure to Train:</vt:lpstr>
      <vt:lpstr>Failure to Train, cont’d:</vt:lpstr>
      <vt:lpstr>Hot Button Issues Under Section 504</vt:lpstr>
      <vt:lpstr>Managing Serious Allergies Under Section 504--Issues</vt:lpstr>
      <vt:lpstr>Managing Serious Allergies Under Section 504</vt:lpstr>
      <vt:lpstr>Managing Serious Allergies Under Section 504—Policy Definition</vt:lpstr>
      <vt:lpstr>Managing Serious Allergies Under Section 504—Definition, cont’d</vt:lpstr>
      <vt:lpstr>Managing Serious Allergies Under Section 504—Process</vt:lpstr>
      <vt:lpstr>Managing Serious Allergies Under Section 504—Process</vt:lpstr>
      <vt:lpstr>Managing Serious Allergies Under Section 504—Process</vt:lpstr>
      <vt:lpstr>Sample Plan Provisions</vt:lpstr>
      <vt:lpstr>Sample Plan Provisions</vt:lpstr>
      <vt:lpstr>Sample Plan Provisions</vt:lpstr>
      <vt:lpstr>Sample Plan Provisions</vt:lpstr>
      <vt:lpstr>Sample Plan Provisions</vt:lpstr>
      <vt:lpstr>Sample Plan Provisions</vt:lpstr>
      <vt:lpstr>Sample Plan Provisions</vt:lpstr>
      <vt:lpstr>Sample Plan Provisions</vt:lpstr>
      <vt:lpstr>Sample Plan Provisions</vt:lpstr>
      <vt:lpstr>Sample Plan Provisions</vt:lpstr>
      <vt:lpstr>Sample Plan Provisions</vt:lpstr>
      <vt:lpstr>Sample Plan Provisions</vt:lpstr>
      <vt:lpstr>Sample Plan Provisions</vt:lpstr>
      <vt:lpstr>Sample Plan Provisions</vt:lpstr>
      <vt:lpstr>Sample Plan Provisions </vt:lpstr>
      <vt:lpstr>Some Parents Don’t Respond Well</vt:lpstr>
      <vt:lpstr>Sample Plan Provisions</vt:lpstr>
      <vt:lpstr>Sample Plan Provisions</vt:lpstr>
      <vt:lpstr>Harassment/Bullying</vt:lpstr>
      <vt:lpstr>Harassment/Bullying</vt:lpstr>
      <vt:lpstr>Harassment/Bullying</vt:lpstr>
      <vt:lpstr>Harassment/Bullying</vt:lpstr>
      <vt:lpstr>Slide 114</vt:lpstr>
    </vt:vector>
  </TitlesOfParts>
  <Company>Levin Legal Group, P.C.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15</dc:title>
  <dc:creator>Michael I. Levin</dc:creator>
  <cp:lastModifiedBy>Wayne</cp:lastModifiedBy>
  <cp:revision>144</cp:revision>
  <cp:lastPrinted>1601-01-01T00:00:00Z</cp:lastPrinted>
  <dcterms:created xsi:type="dcterms:W3CDTF">2002-06-17T10:53:58Z</dcterms:created>
  <dcterms:modified xsi:type="dcterms:W3CDTF">2012-11-06T19:56:03Z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6</vt:i4>
  </property>
</Properties>
</file>