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9144000"/>
  <p:notesSz cx="6858000" cy="9144000"/>
  <p:embeddedFontLst>
    <p:embeddedFont>
      <p:font typeface="Roboto"/>
      <p:regular r:id="rId81"/>
      <p:bold r:id="rId82"/>
      <p:italic r:id="rId83"/>
      <p:boldItalic r:id="rId84"/>
    </p:embeddedFont>
    <p:embeddedFont>
      <p:font typeface="Corbel"/>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5">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805"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Roboto-boldItalic.fntdata"/><Relationship Id="rId83" Type="http://schemas.openxmlformats.org/officeDocument/2006/relationships/font" Target="fonts/Roboto-italic.fntdata"/><Relationship Id="rId42" Type="http://schemas.openxmlformats.org/officeDocument/2006/relationships/slide" Target="slides/slide37.xml"/><Relationship Id="rId86" Type="http://schemas.openxmlformats.org/officeDocument/2006/relationships/font" Target="fonts/Corbel-bold.fntdata"/><Relationship Id="rId41" Type="http://schemas.openxmlformats.org/officeDocument/2006/relationships/slide" Target="slides/slide36.xml"/><Relationship Id="rId85" Type="http://schemas.openxmlformats.org/officeDocument/2006/relationships/font" Target="fonts/Corbel-regular.fntdata"/><Relationship Id="rId44" Type="http://schemas.openxmlformats.org/officeDocument/2006/relationships/slide" Target="slides/slide39.xml"/><Relationship Id="rId88" Type="http://schemas.openxmlformats.org/officeDocument/2006/relationships/font" Target="fonts/Corbel-boldItalic.fntdata"/><Relationship Id="rId43" Type="http://schemas.openxmlformats.org/officeDocument/2006/relationships/slide" Target="slides/slide38.xml"/><Relationship Id="rId87" Type="http://schemas.openxmlformats.org/officeDocument/2006/relationships/font" Target="fonts/Corbel-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licenses/by-sa/2.0" TargetMode="External"/><Relationship Id="rId3" Type="http://schemas.openxmlformats.org/officeDocument/2006/relationships/hyperlink" Target="https://en.wikipedia.org/wiki/Electronic_cigarett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oughtco.com/history-of-aerosol-spray-cans-1991231" TargetMode="External"/><Relationship Id="rId3" Type="http://schemas.openxmlformats.org/officeDocument/2006/relationships/hyperlink" Target="http://www.bat-science.com/groupms/sites/BAT_9GVJXS.nsf/vwPagesWebLive/DO9BWCDH"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hannel/UCLJcDPj9jBgS0Be9FMyNxoQ" TargetMode="External"/><Relationship Id="rId3" Type="http://schemas.openxmlformats.org/officeDocument/2006/relationships/hyperlink" Target="https://www.youtube.com/channel/UCLJcDPj9jBgS0Be9FMyNxoQ" TargetMode="External"/><Relationship Id="rId4" Type="http://schemas.openxmlformats.org/officeDocument/2006/relationships/hyperlink" Target="https://www.youtube.com/redirect?redir_token=cWRzmdoYtvGGHD8AtPBq3qdHMah8MTU0MjY1ODAwNUAxNTQyNTcxNjA1&amp;v=Ga2whgsexHM&amp;q=https%3A%2F%2Fwww.recoveryanswers.org%2F&amp;event=video_description" TargetMode="External"/><Relationship Id="rId5" Type="http://schemas.openxmlformats.org/officeDocument/2006/relationships/hyperlink" Target="https://www.youtube.com/redirect?redir_token=cWRzmdoYtvGGHD8AtPBq3qdHMah8MTU0MjY1ODAwNUAxNTQyNTcxNjA1&amp;v=Ga2whgsexHM&amp;q=https%3A%2F%2Fwww.recoveryanswers.org%2F&amp;event=video_description" TargetMode="External"/><Relationship Id="rId6" Type="http://schemas.openxmlformats.org/officeDocument/2006/relationships/hyperlink" Target="https://youtu.be/Ga2whgsexH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5314484/#CR16" TargetMode="External"/><Relationship Id="rId3" Type="http://schemas.openxmlformats.org/officeDocument/2006/relationships/hyperlink" Target="https://www.forbes.com/sites/yanzhonghuang/2014/05/27/e-cigarettes-chinas-next-growth-industry/#29671b86f0c5" TargetMode="External"/><Relationship Id="rId4" Type="http://schemas.openxmlformats.org/officeDocument/2006/relationships/hyperlink" Target="https://www.researchgate.net/publication/263205674_Four_hundred_and_sixty_brands_of_e-cigarettes_and_counting_Implications_for_product_regulation" TargetMode="External"/><Relationship Id="rId5" Type="http://schemas.openxmlformats.org/officeDocument/2006/relationships/hyperlink" Target="https://www.fda.gov/tobaccoproducts/labeling/productsingredientscomponents/ucm456610.htm" TargetMode="External"/><Relationship Id="rId6" Type="http://schemas.openxmlformats.org/officeDocument/2006/relationships/hyperlink" Target="https://lotolabs.com/types-of-vapes" TargetMode="External"/><Relationship Id="rId7" Type="http://schemas.openxmlformats.org/officeDocument/2006/relationships/hyperlink" Target="https://www.drugabuse.gov/publications/drugfacts/electronic-cigarettes-e-cigarett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6046408/" TargetMode="External"/><Relationship Id="rId3" Type="http://schemas.openxmlformats.org/officeDocument/2006/relationships/hyperlink" Target="https://www.ncbi.nlm.nih.gov/pmc/articles/PMC6046408/"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fjDP8rTktWw" TargetMode="External"/><Relationship Id="rId3" Type="http://schemas.openxmlformats.org/officeDocument/2006/relationships/hyperlink" Target="https://www.youtube.com/redirect?q=https%3A%2F%2Fwww.flavorshookkids.org%2F&amp;redir_token=C4suCBBq3hDjlWz5QXmunDmcGyB8MTU3MTA3MDE0NUAxNTcwOTgzNzQ1&amp;event=video_description&amp;v=fjDP8rTktWw"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fjDP8rTktWw" TargetMode="External"/><Relationship Id="rId3" Type="http://schemas.openxmlformats.org/officeDocument/2006/relationships/hyperlink" Target="https://www.youtube.com/redirect?q=https%3A%2F%2Fwww.flavorshookkids.org%2F&amp;redir_token=C4suCBBq3hDjlWz5QXmunDmcGyB8MTU3MTA3MDE0NUAxNTcwOTgzNzQ1&amp;event=video_description&amp;v=fjDP8rTktWw"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iLSo9L4uOk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ugabuse.gov/publications/drugfacts/electronic-cigarettes-e-cigarettes" TargetMode="External"/><Relationship Id="rId3" Type="http://schemas.openxmlformats.org/officeDocument/2006/relationships/hyperlink" Target="https://www.kingcounty.gov/depts/health/tobacco/data/e-cigarettes.aspx" TargetMode="External"/><Relationship Id="rId4" Type="http://schemas.openxmlformats.org/officeDocument/2006/relationships/hyperlink" Target="https://www.drugabuse.gov/publications/drugfacts/electronic-cigarettes-e-cigarett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mjVU_jZYV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vaping360/27691253506"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ugabuse.gov/publications/drugfacts/electronic-cigarettes-e-cigarettes#ref" TargetMode="External"/><Relationship Id="rId3" Type="http://schemas.openxmlformats.org/officeDocument/2006/relationships/hyperlink" Target="https://www.drugabuse.gov/publications/drugfacts/electronic-cigarettes-e-cigarettes" TargetMode="External"/><Relationship Id="rId4" Type="http://schemas.openxmlformats.org/officeDocument/2006/relationships/hyperlink" Target="https://youtu.be/rCfFyypZiiU"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books/NBK507184/#" TargetMode="External"/><Relationship Id="rId3" Type="http://schemas.openxmlformats.org/officeDocument/2006/relationships/hyperlink" Target="https://www.ncbi.nlm.nih.gov/books/NBK507184/#" TargetMode="External"/><Relationship Id="rId4" Type="http://schemas.openxmlformats.org/officeDocument/2006/relationships/hyperlink" Target="https://www.ncbi.nlm.nih.gov/books/NBK507184/#" TargetMode="External"/><Relationship Id="rId5" Type="http://schemas.openxmlformats.org/officeDocument/2006/relationships/hyperlink" Target="http://www.ecigarettegroup.org/wp-content/uploads/2016/07/adding-ecig-flavor.jpg" TargetMode="External"/><Relationship Id="rId6" Type="http://schemas.openxmlformats.org/officeDocument/2006/relationships/hyperlink" Target="https://www.ncbi.nlm.nih.gov/books/NBK50718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stanford.edu/tobaccopreventiontoolkit/E-Cigs/ECigUnit1.html" TargetMode="External"/><Relationship Id="rId3" Type="http://schemas.openxmlformats.org/officeDocument/2006/relationships/hyperlink" Target="https://youtu.be/J3YLCCQa5fQ" TargetMode="External"/><Relationship Id="rId4" Type="http://schemas.openxmlformats.org/officeDocument/2006/relationships/hyperlink" Target="https://youtu.be/SbwV_uopJZg" TargetMode="External"/><Relationship Id="rId5" Type="http://schemas.openxmlformats.org/officeDocument/2006/relationships/hyperlink" Target="https://med.stanford.edu/tobaccopreventiontoolkit/E-Cigs/ECigUnit1.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ontiersin.org/article/10.3389/fphys.2017.0113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tc.gov/news-events/press-releases/2018/05/ftc-fda-take-action-against-companies-marketing-e-liqui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hannel/UCeY0bbntWzzVIaj2z3QigXg" TargetMode="External"/><Relationship Id="rId3" Type="http://schemas.openxmlformats.org/officeDocument/2006/relationships/hyperlink" Target="https://www.youtube.com/watch?v=gqhCSiNpHbM" TargetMode="External"/><Relationship Id="rId4" Type="http://schemas.openxmlformats.org/officeDocument/2006/relationships/hyperlink" Target="https://youtu.be/lqatWW7Ny28"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books/NBK507184/#" TargetMode="External"/><Relationship Id="rId3" Type="http://schemas.openxmlformats.org/officeDocument/2006/relationships/hyperlink" Target="https://www.ncbi.nlm.nih.gov/books/NBK507184/" TargetMode="External"/><Relationship Id="rId4" Type="http://schemas.openxmlformats.org/officeDocument/2006/relationships/hyperlink" Target="https://www.perioimplantadvisory.com/clinical-tips/article/16412201/vaping-and-oral-health-its-worse-than-you-think" TargetMode="External"/><Relationship Id="rId5" Type="http://schemas.openxmlformats.org/officeDocument/2006/relationships/hyperlink" Target="https://www.ncbi.nlm.nih.gov/books/NBK507184/"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books/NBK507184/#" TargetMode="External"/><Relationship Id="rId3" Type="http://schemas.openxmlformats.org/officeDocument/2006/relationships/hyperlink" Target="https://www.ncbi.nlm.nih.gov/books/NBK507184/#" TargetMode="External"/><Relationship Id="rId4" Type="http://schemas.openxmlformats.org/officeDocument/2006/relationships/hyperlink" Target="https://www.ncbi.nlm.nih.gov/books/NBK507184/#" TargetMode="External"/><Relationship Id="rId10" Type="http://schemas.openxmlformats.org/officeDocument/2006/relationships/hyperlink" Target="https://www.ncbi.nlm.nih.gov/books/NBK507184/" TargetMode="External"/><Relationship Id="rId9" Type="http://schemas.openxmlformats.org/officeDocument/2006/relationships/hyperlink" Target="https://www.lifeskillstraining.com/botvin-health-connections-addressing-the-e-cigarette-and-vaping-epidemic/" TargetMode="External"/><Relationship Id="rId5" Type="http://schemas.openxmlformats.org/officeDocument/2006/relationships/hyperlink" Target="https://www.ncbi.nlm.nih.gov/books/NBK507184/#" TargetMode="External"/><Relationship Id="rId6" Type="http://schemas.openxmlformats.org/officeDocument/2006/relationships/hyperlink" Target="https://www.ncbi.nlm.nih.gov/books/NBK507184/#" TargetMode="External"/><Relationship Id="rId7" Type="http://schemas.openxmlformats.org/officeDocument/2006/relationships/hyperlink" Target="https://pediatrics.aappublications.org/content/141/4/e20173557#ref-13" TargetMode="External"/><Relationship Id="rId8" Type="http://schemas.openxmlformats.org/officeDocument/2006/relationships/hyperlink" Target="https://pediatrics.aappublications.org/content/141/4/e20173557"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6774031" TargetMode="External"/><Relationship Id="rId3" Type="http://schemas.openxmlformats.org/officeDocument/2006/relationships/hyperlink" Target="https://www.drugabuse.gov/research/research-data-measures-resources/nida-drug-supply-program/supplemental-information-nida-e-cig" TargetMode="External"/><Relationship Id="rId4" Type="http://schemas.openxmlformats.org/officeDocument/2006/relationships/hyperlink" Target="https://www.atsdr.cdc.gov/toxprofiles/tp189-c2.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vorshookkids.org/#do-something"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stanford.edu/tobaccopreventiontoolkit/E-Cigs/ECigUnit1.htm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et.com/news/how-vaping-may-ruin-your-teeth/" TargetMode="External"/><Relationship Id="rId3" Type="http://schemas.openxmlformats.org/officeDocument/2006/relationships/hyperlink" Target="https://www.urmc.rochester.edu/news/story/4667/first-ever-study-shows-e-cigarettes-cause-damage-to-gum-tissue.aspx" TargetMode="External"/><Relationship Id="rId4" Type="http://schemas.openxmlformats.org/officeDocument/2006/relationships/hyperlink" Target="https://www.perioimplantadvisory.com/clinical-tips/article/16412201/vaping-and-oral-health-its-worse-than-you-think" TargetMode="External"/><Relationship Id="rId5" Type="http://schemas.openxmlformats.org/officeDocument/2006/relationships/hyperlink" Target="https://www.ada.org/en/publications/ada-news/2018-archive/october/study-some-ecigarette-liquids-may-increase-caries-risk" TargetMode="External"/><Relationship Id="rId6" Type="http://schemas.openxmlformats.org/officeDocument/2006/relationships/hyperlink" Target="https://www.ncbi.nlm.nih.gov/pmc/articles/PMC5314484/#CR19" TargetMode="External"/><Relationship Id="rId7" Type="http://schemas.openxmlformats.org/officeDocument/2006/relationships/hyperlink" Target="https://www.urmc.rochester.edu/news/story/4667/first-ever-study-shows-e-cigarettes-cause-damage-to-gum-tissue.aspx"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6128655/" TargetMode="External"/><Relationship Id="rId3" Type="http://schemas.openxmlformats.org/officeDocument/2006/relationships/hyperlink" Target="https://www.perioimplantadvisory.com/clinical-tips/article/16412201/vaping-and-oral-health-its-worse-than-you-think" TargetMode="External"/><Relationship Id="rId4" Type="http://schemas.openxmlformats.org/officeDocument/2006/relationships/hyperlink" Target="https://www.drscottfroum.com/" TargetMode="External"/><Relationship Id="rId5" Type="http://schemas.openxmlformats.org/officeDocument/2006/relationships/hyperlink" Target="https://www.adafoundation.org/en/ada-foundation-research/principal-investigators/jeffrey-kim"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ta.washingtonpost.com/health/2019/08/16/mystery-lung-illness-linked-vaping-health-officials-investigating-nearly-possible-cases/?noredirect=on" TargetMode="External"/><Relationship Id="rId3" Type="http://schemas.openxmlformats.org/officeDocument/2006/relationships/hyperlink" Target="https://www.ncbi.nlm.nih.gov/pmc/articles/PMC6386888/" TargetMode="External"/><Relationship Id="rId4" Type="http://schemas.openxmlformats.org/officeDocument/2006/relationships/hyperlink" Target="https://youtu.be/gG7uCskUOrA"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stanford.edu/news/all-news/2019/02/5-questions-robert-jackler-says-juul-spurs-nicotine-arms-race.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uthinitiative.org/research-resources/emerging-tobacco-products/how-much-nicotine-juul" TargetMode="External"/><Relationship Id="rId3" Type="http://schemas.openxmlformats.org/officeDocument/2006/relationships/hyperlink" Target="https://www.ncbi.nlm.nih.gov/pubmed/30896936" TargetMode="External"/><Relationship Id="rId4" Type="http://schemas.openxmlformats.org/officeDocument/2006/relationships/hyperlink" Target="https://www.juul.com/calculator" TargetMode="External"/><Relationship Id="rId5" Type="http://schemas.openxmlformats.org/officeDocument/2006/relationships/hyperlink" Target="https://med.stanford.edu/news/all-news/2019/02/5-questions-robert-jackler-says-juul-spurs-nicotine-arms-race.html" TargetMode="External"/><Relationship Id="rId6" Type="http://schemas.openxmlformats.org/officeDocument/2006/relationships/hyperlink" Target="https://www.reddit.com/r/juul/comments/8jf65v/cbd_juul_pod_ceramic_coil/" TargetMode="External"/><Relationship Id="rId7" Type="http://schemas.openxmlformats.org/officeDocument/2006/relationships/hyperlink" Target="https://support.juul.com/home/learn/faqs/juulpod-basics" TargetMode="External"/><Relationship Id="rId8" Type="http://schemas.openxmlformats.org/officeDocument/2006/relationships/hyperlink" Target="https://med.stanford.edu/tobaccopreventiontoolkit/E-Cigs/ECigUnit1.html"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ailyorange.com/2018/10/experts-studies-weigh-in-on-effects-juuling/" TargetMode="External"/><Relationship Id="rId3" Type="http://schemas.openxmlformats.org/officeDocument/2006/relationships/hyperlink" Target="https://www.reddit.com/r/juul/comments/8jf65v/cbd_juul_pod_ceramic_coil/" TargetMode="External"/><Relationship Id="rId4" Type="http://schemas.openxmlformats.org/officeDocument/2006/relationships/hyperlink" Target="https://www.quora.com/What-are-JUUL-pods-made-o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TzxfC7CqbOQ" TargetMode="External"/><Relationship Id="rId3" Type="http://schemas.openxmlformats.org/officeDocument/2006/relationships/hyperlink" Target="https://youtu.be/FSZu18vI8dI"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uzzfeednews.com/article/danvergano/vaping-illness-outbreak-spread" TargetMode="External"/><Relationship Id="rId3" Type="http://schemas.openxmlformats.org/officeDocument/2006/relationships/hyperlink" Target="https://www.washingtonpost.com/health/2019/08/16/mystery-lung-illness-linked-vaping-health-officials-investigating-nearly-possible-cases/" TargetMode="External"/><Relationship Id="rId4" Type="http://schemas.openxmlformats.org/officeDocument/2006/relationships/hyperlink" Target="https://www.cnn.com/2019/08/30/health/vaping-lung-disease-texas-teen/index.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hI473QvlK24&amp;pbjreload=10" TargetMode="External"/><Relationship Id="rId3" Type="http://schemas.openxmlformats.org/officeDocument/2006/relationships/hyperlink" Target="https://emcrit.org/ibcc/vaping-associated-pulmonary-injur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basic_information/e-cigarettes/severe-lung-disease.html" TargetMode="External"/><Relationship Id="rId3" Type="http://schemas.openxmlformats.org/officeDocument/2006/relationships/hyperlink" Target="https://www.buzzfeednews.com/article/danvergano/vaping-illness-outbreak-spread" TargetMode="External"/><Relationship Id="rId4" Type="http://schemas.openxmlformats.org/officeDocument/2006/relationships/hyperlink" Target="https://www.buzzfeednews.com/article/danvergano/vaping-lung-illness-mystery-causes"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iscoveryeducation.com"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o.gl/images/hVA6Hi" TargetMode="External"/><Relationship Id="rId3" Type="http://schemas.openxmlformats.org/officeDocument/2006/relationships/hyperlink" Target="https://www.osha.gov/SLTC/flavoringlung/diacetyl.html" TargetMode="External"/><Relationship Id="rId4" Type="http://schemas.openxmlformats.org/officeDocument/2006/relationships/hyperlink" Target="https://www.ncbi.nlm.nih.gov/pubmed/26335918" TargetMode="External"/><Relationship Id="rId5" Type="http://schemas.openxmlformats.org/officeDocument/2006/relationships/hyperlink" Target="https://rarediseases.info.nih.gov/diseases/9551/bronchiolitis-obliterans" TargetMode="External"/><Relationship Id="rId6" Type="http://schemas.openxmlformats.org/officeDocument/2006/relationships/hyperlink" Target="https://www.hsph.harvard.edu/news/press-releases/e-cigarette-flavoring-chemicals-linked-to-respiratory-disease/" TargetMode="External"/><Relationship Id="rId7" Type="http://schemas.openxmlformats.org/officeDocument/2006/relationships/hyperlink" Target="https://www.lung.org/about-us/blog/2016/07/popcorn-lung-risk-ecigs.html" TargetMode="External"/><Relationship Id="rId8" Type="http://schemas.openxmlformats.org/officeDocument/2006/relationships/hyperlink" Target="https://www.alibaba.com/product-detail/Diacetyl-natural-431-03-8_1647949324.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va.gov/currents/1215-8.cfm" TargetMode="External"/><Relationship Id="rId3" Type="http://schemas.openxmlformats.org/officeDocument/2006/relationships/hyperlink" Target="https://www.ncbi.nlm.nih.gov/pubmed/26547127" TargetMode="External"/><Relationship Id="rId4" Type="http://schemas.openxmlformats.org/officeDocument/2006/relationships/hyperlink" Target="https://www.sciencedirect.com/science/article/abs/pii/S1368837515003620?via%3Dihub" TargetMode="External"/><Relationship Id="rId5" Type="http://schemas.openxmlformats.org/officeDocument/2006/relationships/hyperlink" Target="https://www.research.va.gov/currents/1215-8.cfm"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hannel/UC673WfesrYoCgG9VsekGlEQ"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ess.rsna.org/timssnet/media/pressreleases/14_pr_target.cfm?ID=2104" TargetMode="External"/><Relationship Id="rId3" Type="http://schemas.openxmlformats.org/officeDocument/2006/relationships/hyperlink" Target="https://pubs.rsna.org/doi/10.1148/radiol.2019190562" TargetMode="External"/><Relationship Id="rId4" Type="http://schemas.openxmlformats.org/officeDocument/2006/relationships/hyperlink" Target="https://www.medicalnewstoday.com/articles/326123.php" TargetMode="External"/><Relationship Id="rId5" Type="http://schemas.openxmlformats.org/officeDocument/2006/relationships/hyperlink" Target="https://www.cbsnews.com/news/vaping-and-blood-vessels-e-cigarettes-change-a-persons-blood-vessels-after-just-one-use-long-term-effects-unknown/" TargetMode="External"/><Relationship Id="rId6" Type="http://schemas.openxmlformats.org/officeDocument/2006/relationships/hyperlink" Target="https://www.livescience.com/e-cigarettes-constrict-blood-vessels.html" TargetMode="External"/><Relationship Id="rId7" Type="http://schemas.openxmlformats.org/officeDocument/2006/relationships/hyperlink" Target="https://thorax.bmj.com/content/71/12/1119"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basic_information/e-cigarettes/severe-lung-disease.html" TargetMode="External"/><Relationship Id="rId3" Type="http://schemas.openxmlformats.org/officeDocument/2006/relationships/hyperlink" Target="https://www.nytimes.com/2019/08/31/health/vaping-marijuana-ecigarettes-sickness.html#click=https://t.co/Qlc122Conk" TargetMode="External"/><Relationship Id="rId4" Type="http://schemas.openxmlformats.org/officeDocument/2006/relationships/hyperlink" Target="https://emcrit.org/ibcc/vaping-associated-pulmonary-injury/"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xNrD8uPPf4w" TargetMode="External"/><Relationship Id="rId3" Type="http://schemas.openxmlformats.org/officeDocument/2006/relationships/hyperlink" Target="https://www.youtube.com/channel/UCJV_z5AF2QqLRnDGd75rYPQ"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verse.com/amp/article/59009-vaping-lipoid-pneumonia-flu-risks?utm_campaign=organic&amp;utm_medium=inverse&amp;utm_source=twitter&amp;__twitter_impression=true" TargetMode="External"/><Relationship Id="rId3" Type="http://schemas.openxmlformats.org/officeDocument/2006/relationships/hyperlink" Target="https://www.jci.org/articles/view/128531" TargetMode="External"/><Relationship Id="rId4" Type="http://schemas.openxmlformats.org/officeDocument/2006/relationships/hyperlink" Target="https://doi.org/10.1172/JCI128531"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jm.org/doi/full/10.1056/NEJMc1913069?query=featured_home#" TargetMode="External"/><Relationship Id="rId3" Type="http://schemas.openxmlformats.org/officeDocument/2006/relationships/hyperlink" Target="https://www.nejm.org/doi/suppl/10.1056/NEJMc1913069/suppl_file/nejmc1913069_appendix.pdf" TargetMode="External"/><Relationship Id="rId4" Type="http://schemas.openxmlformats.org/officeDocument/2006/relationships/hyperlink" Target="https://www.nejm.org/doi/suppl/10.1056/NEJMc1913069/suppl_file/nejmc1913069_appendix.pdf" TargetMode="External"/><Relationship Id="rId5" Type="http://schemas.openxmlformats.org/officeDocument/2006/relationships/hyperlink" Target="https://www.healthline.com/health/wbc-count" TargetMode="External"/><Relationship Id="rId6" Type="http://schemas.openxmlformats.org/officeDocument/2006/relationships/hyperlink" Target="https://www.healthline.com/health/wbc-count" TargetMode="External"/><Relationship Id="rId7" Type="http://schemas.openxmlformats.org/officeDocument/2006/relationships/hyperlink" Target="https://www.nejm.org/doi/full/10.1056/NEJMc1913069?query=featured_hom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basic_information/e-cigarettes/severe-lung-disease.html"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TzxfC7CqbOQ"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9lGFlXrTwJU"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sam.org/resources/publications/essentials-of-addiction-medicine"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igarette-summit.com/resources/" TargetMode="External"/><Relationship Id="rId3" Type="http://schemas.openxmlformats.org/officeDocument/2006/relationships/hyperlink" Target="https://www.asam.org/resources/publications/essentials-of-addiction-medicine"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sam.org/resources/publications/essentials-of-addiction-medicine"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jm.org/doi/full/10.1056/NEJMicm1813769" TargetMode="External"/><Relationship Id="rId3" Type="http://schemas.openxmlformats.org/officeDocument/2006/relationships/hyperlink" Target="https://www.vox.com/science-and-health/2019/3/28/18277658/vaping-health-effects-vs-smoking"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XeKLMcM8_V0"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week.com/news/state/2019/10/04/flavored-vaping-ban-includes-all-non-cannabis-derived-flavors-in-thc-vap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da.gov/tobacco-products/youth-and-tobacco/youth-tobacco-use-results-national-youth-tobacco-survey" TargetMode="External"/><Relationship Id="rId3" Type="http://schemas.openxmlformats.org/officeDocument/2006/relationships/hyperlink" Target="https://www.drugabuse.gov/related-topics/trends-statistics/infographics/monitoring-future-2018-survey-results" TargetMode="External"/><Relationship Id="rId4" Type="http://schemas.openxmlformats.org/officeDocument/2006/relationships/hyperlink" Target="https://www.flavorshookkids.org/#do-something" TargetMode="External"/><Relationship Id="rId5" Type="http://schemas.openxmlformats.org/officeDocument/2006/relationships/hyperlink" Target="https://www.ncbi.nlm.nih.gov/pmc/articles/PMC5522636/"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eroinhaler.com/" TargetMode="External"/><Relationship Id="rId3" Type="http://schemas.openxmlformats.org/officeDocument/2006/relationships/hyperlink" Target="https://vapordna.com/products/uwell-amulet-pod-system-vape-watch"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data_statistics/sgr/e-cigarettes/pdfs/2016_SGR_Chapter_3_non-508.pdf"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oughtco.com/definition-of-combustion-reaction-604937" TargetMode="External"/><Relationship Id="rId3" Type="http://schemas.openxmlformats.org/officeDocument/2006/relationships/hyperlink" Target="https://www.thoughtco.com/definition-of-combustion-reaction-604937" TargetMode="External"/><Relationship Id="rId4" Type="http://schemas.openxmlformats.org/officeDocument/2006/relationships/hyperlink" Target="https://www.thoughtco.com/definition-of-combustion-605841" TargetMode="External"/><Relationship Id="rId11" Type="http://schemas.openxmlformats.org/officeDocument/2006/relationships/hyperlink" Target="https://commons.wikimedia.org/wiki/File:Cigarette_ash.jpg" TargetMode="External"/><Relationship Id="rId10" Type="http://schemas.openxmlformats.org/officeDocument/2006/relationships/hyperlink" Target="http://www.bat-science.com/groupms/sites/BAT_9GVJXS.nsf/vwPagesWebLive/DO858KZ6" TargetMode="External"/><Relationship Id="rId12" Type="http://schemas.openxmlformats.org/officeDocument/2006/relationships/hyperlink" Target="https://en.wikipedia.org/wiki/Smoke" TargetMode="External"/><Relationship Id="rId9" Type="http://schemas.openxmlformats.org/officeDocument/2006/relationships/hyperlink" Target="https://www.thoughtco.com/combustion-reactions-604030" TargetMode="External"/><Relationship Id="rId5" Type="http://schemas.openxmlformats.org/officeDocument/2006/relationships/hyperlink" Target="https://www.thoughtco.com/definition-of-combustion-605841" TargetMode="External"/><Relationship Id="rId6" Type="http://schemas.openxmlformats.org/officeDocument/2006/relationships/hyperlink" Target="https://www.thoughtco.com/definition-of-exothermic-reaction-604462" TargetMode="External"/><Relationship Id="rId7" Type="http://schemas.openxmlformats.org/officeDocument/2006/relationships/hyperlink" Target="https://www.thoughtco.com/definition-of-exothermic-reaction-604462" TargetMode="External"/><Relationship Id="rId8" Type="http://schemas.openxmlformats.org/officeDocument/2006/relationships/hyperlink" Target="https://med.stanford.edu/tobaccopreventiontoolkit/E-Cigs/ECigUnit1.html"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cer.org/cancer/cancer-causes/tobacco-and-cancer/carcinogens-found-in-tobacco-products.html" TargetMode="External"/><Relationship Id="rId3" Type="http://schemas.openxmlformats.org/officeDocument/2006/relationships/hyperlink" Target="https://med.stanford.edu/tobaccopreventiontoolkit/E-Cigs/ECigUnit1.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eI2rXveqhBI" TargetMode="External"/><Relationship Id="rId3" Type="http://schemas.openxmlformats.org/officeDocument/2006/relationships/hyperlink" Target="https://www.ncbi.nlm.nih.gov/pmc/articles/PMC6046408/"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cs" sz="1100"/>
              <a:t>Image source: </a:t>
            </a:r>
            <a:r>
              <a:rPr lang="cs" sz="1100" u="sng">
                <a:solidFill>
                  <a:schemeClr val="hlink"/>
                </a:solidFill>
                <a:hlinkClick r:id="rId2"/>
              </a:rPr>
              <a:t>CC BY-SA 2.0 - </a:t>
            </a:r>
            <a:r>
              <a:rPr lang="cs" sz="1100"/>
              <a:t>File:E Cigarettes, Ego, Vaporizers and Box Mods (17679064871).jpg Created: 5 May 2015</a:t>
            </a:r>
            <a:endParaRPr sz="1100"/>
          </a:p>
          <a:p>
            <a:pPr indent="0" lvl="0" marL="0" rtl="0" algn="l">
              <a:spcBef>
                <a:spcPts val="0"/>
              </a:spcBef>
              <a:spcAft>
                <a:spcPts val="0"/>
              </a:spcAft>
              <a:buNone/>
            </a:pPr>
            <a:r>
              <a:rPr lang="cs" sz="1100"/>
              <a:t>Image credits: </a:t>
            </a:r>
            <a:r>
              <a:rPr lang="cs" sz="1100" u="sng">
                <a:solidFill>
                  <a:schemeClr val="hlink"/>
                </a:solidFill>
                <a:hlinkClick r:id="rId3"/>
              </a:rPr>
              <a:t>https://en.wikipedia.org/wiki/Electronic_cigarette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a:p>
        </p:txBody>
      </p:sp>
      <p:sp>
        <p:nvSpPr>
          <p:cNvPr id="75" name="Google Shape;7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5e1d7b936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5e1d7b936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solidFill>
                <a:srgbClr val="212529"/>
              </a:solidFill>
              <a:highlight>
                <a:srgbClr val="FFFFFF"/>
              </a:highlight>
            </a:endParaRPr>
          </a:p>
          <a:p>
            <a:pPr indent="0" lvl="0" marL="0" rtl="0" algn="l">
              <a:spcBef>
                <a:spcPts val="0"/>
              </a:spcBef>
              <a:spcAft>
                <a:spcPts val="0"/>
              </a:spcAft>
              <a:buNone/>
            </a:pPr>
            <a:r>
              <a:rPr lang="cs" sz="1100">
                <a:solidFill>
                  <a:srgbClr val="212529"/>
                </a:solidFill>
                <a:highlight>
                  <a:srgbClr val="FFFFFF"/>
                </a:highlight>
              </a:rPr>
              <a:t>“An aerosol is a </a:t>
            </a:r>
            <a:r>
              <a:rPr lang="cs" sz="1100">
                <a:solidFill>
                  <a:srgbClr val="FF0000"/>
                </a:solidFill>
                <a:highlight>
                  <a:srgbClr val="FFFFFF"/>
                </a:highlight>
              </a:rPr>
              <a:t>suspension </a:t>
            </a:r>
            <a:r>
              <a:rPr lang="cs" sz="1100">
                <a:solidFill>
                  <a:srgbClr val="212529"/>
                </a:solidFill>
                <a:highlight>
                  <a:srgbClr val="FFFFFF"/>
                </a:highlight>
              </a:rPr>
              <a:t>of </a:t>
            </a:r>
            <a:r>
              <a:rPr lang="cs" sz="1100">
                <a:solidFill>
                  <a:srgbClr val="FF0000"/>
                </a:solidFill>
                <a:highlight>
                  <a:srgbClr val="FFFFFF"/>
                </a:highlight>
              </a:rPr>
              <a:t>tiny particles</a:t>
            </a:r>
            <a:r>
              <a:rPr lang="cs" sz="1100">
                <a:solidFill>
                  <a:srgbClr val="212529"/>
                </a:solidFill>
                <a:highlight>
                  <a:srgbClr val="FFFFFF"/>
                </a:highlight>
              </a:rPr>
              <a:t> of </a:t>
            </a:r>
            <a:r>
              <a:rPr lang="cs" sz="1100">
                <a:solidFill>
                  <a:srgbClr val="FF0000"/>
                </a:solidFill>
                <a:highlight>
                  <a:srgbClr val="FFFFFF"/>
                </a:highlight>
              </a:rPr>
              <a:t>liquid, solid</a:t>
            </a:r>
            <a:r>
              <a:rPr lang="cs" sz="1100">
                <a:solidFill>
                  <a:srgbClr val="212529"/>
                </a:solidFill>
                <a:highlight>
                  <a:srgbClr val="FFFFFF"/>
                </a:highlight>
              </a:rPr>
              <a:t>, or both within a gas.”</a:t>
            </a:r>
            <a:endParaRPr sz="1100">
              <a:solidFill>
                <a:srgbClr val="282828"/>
              </a:solidFill>
            </a:endParaRPr>
          </a:p>
          <a:p>
            <a:pPr indent="0" lvl="0" marL="0" rtl="0" algn="l">
              <a:spcBef>
                <a:spcPts val="0"/>
              </a:spcBef>
              <a:spcAft>
                <a:spcPts val="0"/>
              </a:spcAft>
              <a:buNone/>
            </a:pPr>
            <a:r>
              <a:rPr lang="cs" sz="1100">
                <a:solidFill>
                  <a:srgbClr val="282828"/>
                </a:solidFill>
              </a:rPr>
              <a:t>“</a:t>
            </a:r>
            <a:r>
              <a:rPr lang="cs" sz="1100">
                <a:solidFill>
                  <a:srgbClr val="282828"/>
                </a:solidFill>
              </a:rPr>
              <a:t>An </a:t>
            </a:r>
            <a:r>
              <a:rPr b="1" lang="cs" sz="1100">
                <a:solidFill>
                  <a:srgbClr val="282828"/>
                </a:solidFill>
              </a:rPr>
              <a:t>aerosol </a:t>
            </a:r>
            <a:r>
              <a:rPr lang="cs" sz="1100">
                <a:solidFill>
                  <a:srgbClr val="282828"/>
                </a:solidFill>
              </a:rPr>
              <a:t>is a </a:t>
            </a:r>
            <a:r>
              <a:rPr lang="cs" sz="1100">
                <a:solidFill>
                  <a:srgbClr val="FF0000"/>
                </a:solidFill>
              </a:rPr>
              <a:t>colloid </a:t>
            </a:r>
            <a:r>
              <a:rPr lang="cs" sz="1100">
                <a:solidFill>
                  <a:srgbClr val="282828"/>
                </a:solidFill>
              </a:rPr>
              <a:t>of fine </a:t>
            </a:r>
            <a:r>
              <a:rPr lang="cs" sz="1100">
                <a:solidFill>
                  <a:srgbClr val="FF0000"/>
                </a:solidFill>
              </a:rPr>
              <a:t>solid </a:t>
            </a:r>
            <a:r>
              <a:rPr lang="cs" sz="1100">
                <a:solidFill>
                  <a:srgbClr val="282828"/>
                </a:solidFill>
              </a:rPr>
              <a:t>particles or </a:t>
            </a:r>
            <a:r>
              <a:rPr lang="cs" sz="1100">
                <a:solidFill>
                  <a:srgbClr val="FF0000"/>
                </a:solidFill>
              </a:rPr>
              <a:t>liquid droplets</a:t>
            </a:r>
            <a:r>
              <a:rPr lang="cs" sz="1100">
                <a:solidFill>
                  <a:srgbClr val="282828"/>
                </a:solidFill>
              </a:rPr>
              <a:t>, in air or another gas. </a:t>
            </a:r>
            <a:r>
              <a:rPr b="1" lang="cs" sz="1100">
                <a:solidFill>
                  <a:srgbClr val="282828"/>
                </a:solidFill>
              </a:rPr>
              <a:t>Aerosols </a:t>
            </a:r>
            <a:r>
              <a:rPr lang="cs" sz="1100">
                <a:solidFill>
                  <a:srgbClr val="282828"/>
                </a:solidFill>
              </a:rPr>
              <a:t>can be natural or artificial. </a:t>
            </a:r>
            <a:endParaRPr sz="1100">
              <a:solidFill>
                <a:srgbClr val="282828"/>
              </a:solidFill>
            </a:endParaRPr>
          </a:p>
          <a:p>
            <a:pPr indent="0" lvl="0" marL="0" rtl="0" algn="l">
              <a:spcBef>
                <a:spcPts val="0"/>
              </a:spcBef>
              <a:spcAft>
                <a:spcPts val="0"/>
              </a:spcAft>
              <a:buNone/>
            </a:pPr>
            <a:r>
              <a:rPr lang="cs" sz="1100">
                <a:solidFill>
                  <a:srgbClr val="282828"/>
                </a:solidFill>
              </a:rPr>
              <a:t>Frederick G. Donnan presumably first used the term </a:t>
            </a:r>
            <a:r>
              <a:rPr i="1" lang="cs" sz="1100">
                <a:solidFill>
                  <a:srgbClr val="282828"/>
                </a:solidFill>
              </a:rPr>
              <a:t>aerosol </a:t>
            </a:r>
            <a:r>
              <a:rPr lang="cs" sz="1100">
                <a:solidFill>
                  <a:srgbClr val="282828"/>
                </a:solidFill>
              </a:rPr>
              <a:t>during World War I to describe an </a:t>
            </a:r>
            <a:r>
              <a:rPr lang="cs" sz="1100">
                <a:solidFill>
                  <a:srgbClr val="FF0000"/>
                </a:solidFill>
              </a:rPr>
              <a:t>aero-solution</a:t>
            </a:r>
            <a:r>
              <a:rPr lang="cs" sz="1100">
                <a:solidFill>
                  <a:srgbClr val="282828"/>
                </a:solidFill>
              </a:rPr>
              <a:t>, clouds of microscopic particles in air.”</a:t>
            </a:r>
            <a:endParaRPr sz="1100">
              <a:solidFill>
                <a:srgbClr val="282828"/>
              </a:solidFill>
            </a:endParaRPr>
          </a:p>
          <a:p>
            <a:pPr indent="0" lvl="0" marL="0" rtl="0" algn="l">
              <a:spcBef>
                <a:spcPts val="0"/>
              </a:spcBef>
              <a:spcAft>
                <a:spcPts val="0"/>
              </a:spcAft>
              <a:buNone/>
            </a:pPr>
            <a:r>
              <a:rPr lang="cs" sz="1100">
                <a:solidFill>
                  <a:srgbClr val="282828"/>
                </a:solidFill>
              </a:rPr>
              <a:t>Source: </a:t>
            </a:r>
            <a:endParaRPr sz="1100"/>
          </a:p>
          <a:p>
            <a:pPr indent="0" lvl="0" marL="0" rtl="0" algn="l">
              <a:spcBef>
                <a:spcPts val="0"/>
              </a:spcBef>
              <a:spcAft>
                <a:spcPts val="0"/>
              </a:spcAft>
              <a:buClr>
                <a:schemeClr val="dk1"/>
              </a:buClr>
              <a:buFont typeface="Arial"/>
              <a:buNone/>
            </a:pPr>
            <a:r>
              <a:rPr lang="cs" sz="1100"/>
              <a:t>Images: CC0 Creative Commons/Free for commercial use. No attribution required</a:t>
            </a:r>
            <a:endParaRPr sz="1100">
              <a:solidFill>
                <a:srgbClr val="282828"/>
              </a:solidFill>
            </a:endParaRPr>
          </a:p>
          <a:p>
            <a:pPr indent="0" lvl="0" marL="0" rtl="0" algn="l">
              <a:spcBef>
                <a:spcPts val="0"/>
              </a:spcBef>
              <a:spcAft>
                <a:spcPts val="0"/>
              </a:spcAft>
              <a:buNone/>
            </a:pPr>
            <a:r>
              <a:rPr lang="cs" sz="1100" u="sng">
                <a:solidFill>
                  <a:schemeClr val="hlink"/>
                </a:solidFill>
                <a:hlinkClick r:id="rId2"/>
              </a:rPr>
              <a:t>https://www.thoughtco.com/history-of-aerosol-spray-cans-1991231</a:t>
            </a:r>
            <a:endParaRPr sz="1100">
              <a:solidFill>
                <a:srgbClr val="282828"/>
              </a:solidFill>
            </a:endParaRPr>
          </a:p>
          <a:p>
            <a:pPr indent="0" lvl="0" marL="0" rtl="0" algn="l">
              <a:spcBef>
                <a:spcPts val="0"/>
              </a:spcBef>
              <a:spcAft>
                <a:spcPts val="0"/>
              </a:spcAft>
              <a:buNone/>
            </a:pPr>
            <a:r>
              <a:rPr lang="cs" sz="1100" u="sng">
                <a:solidFill>
                  <a:schemeClr val="hlink"/>
                </a:solidFill>
                <a:hlinkClick r:id="rId3"/>
              </a:rPr>
              <a:t>http://www.bat-science.com/groupms/sites/BAT_9GVJXS.nsf/vwPagesWebLive/DO9BWCDH</a:t>
            </a:r>
            <a:endParaRPr sz="1100">
              <a:solidFill>
                <a:srgbClr val="282828"/>
              </a:solidFill>
            </a:endParaRPr>
          </a:p>
          <a:p>
            <a:pPr indent="0" lvl="0" marL="0" rtl="0" algn="l">
              <a:spcBef>
                <a:spcPts val="0"/>
              </a:spcBef>
              <a:spcAft>
                <a:spcPts val="0"/>
              </a:spcAft>
              <a:buNone/>
            </a:pPr>
            <a:r>
              <a:t/>
            </a:r>
            <a:endParaRPr sz="1100">
              <a:solidFill>
                <a:srgbClr val="282828"/>
              </a:solidFill>
            </a:endParaRPr>
          </a:p>
          <a:p>
            <a:pPr indent="0" lvl="0" marL="0" rtl="0" algn="l">
              <a:spcBef>
                <a:spcPts val="0"/>
              </a:spcBef>
              <a:spcAft>
                <a:spcPts val="0"/>
              </a:spcAft>
              <a:buClr>
                <a:schemeClr val="dk1"/>
              </a:buClr>
              <a:buSzPts val="1200"/>
              <a:buFont typeface="Arial"/>
              <a:buNone/>
            </a:pPr>
            <a:r>
              <a:t/>
            </a:r>
            <a:endParaRPr sz="1100">
              <a:solidFill>
                <a:srgbClr val="282828"/>
              </a:solidFill>
            </a:endParaRPr>
          </a:p>
        </p:txBody>
      </p:sp>
      <p:sp>
        <p:nvSpPr>
          <p:cNvPr id="166" name="Google Shape;166;g45e1d7b936_0_1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724aa5206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724aa5206_0_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spcBef>
                <a:spcPts val="0"/>
              </a:spcBef>
              <a:spcAft>
                <a:spcPts val="0"/>
              </a:spcAft>
              <a:buNone/>
            </a:pPr>
            <a:r>
              <a:rPr lang="cs" sz="1100"/>
              <a:t>Battery</a:t>
            </a:r>
            <a:r>
              <a:rPr lang="cs" sz="1100"/>
              <a:t> </a:t>
            </a:r>
            <a:r>
              <a:rPr lang="cs" sz="1100"/>
              <a:t>operated</a:t>
            </a:r>
            <a:r>
              <a:rPr lang="cs" sz="1100"/>
              <a:t> devices. Which heats a solution, then it vaporizes, turning it into an </a:t>
            </a:r>
            <a:r>
              <a:rPr lang="cs" sz="1100"/>
              <a:t>aerosol, which is a gas with suspended particles in it,  and in turn it is inhaled.</a:t>
            </a:r>
            <a:endParaRPr sz="1100"/>
          </a:p>
          <a:p>
            <a:pPr indent="0" lvl="0" marL="0" rtl="0" algn="l">
              <a:spcBef>
                <a:spcPts val="0"/>
              </a:spcBef>
              <a:spcAft>
                <a:spcPts val="0"/>
              </a:spcAft>
              <a:buNone/>
            </a:pPr>
            <a:r>
              <a:rPr lang="cs" sz="1100"/>
              <a:t>Time -  sec 27 - 1.33 sec. </a:t>
            </a:r>
            <a:endParaRPr sz="1100"/>
          </a:p>
          <a:p>
            <a:pPr indent="0" lvl="0" marL="0" rtl="0" algn="l">
              <a:spcBef>
                <a:spcPts val="0"/>
              </a:spcBef>
              <a:spcAft>
                <a:spcPts val="0"/>
              </a:spcAft>
              <a:buNone/>
            </a:pPr>
            <a:r>
              <a:rPr lang="cs" sz="1100"/>
              <a:t>Source: </a:t>
            </a:r>
            <a:r>
              <a:rPr lang="cs" sz="1100" u="sng">
                <a:solidFill>
                  <a:schemeClr val="hlink"/>
                </a:solidFill>
                <a:hlinkClick r:id="rId2"/>
              </a:rPr>
              <a:t>Recovery Answers</a:t>
            </a:r>
            <a:endParaRPr sz="1100"/>
          </a:p>
          <a:p>
            <a:pPr indent="0" lvl="0" marL="0" rtl="0" algn="l">
              <a:spcBef>
                <a:spcPts val="0"/>
              </a:spcBef>
              <a:spcAft>
                <a:spcPts val="0"/>
              </a:spcAft>
              <a:buClr>
                <a:schemeClr val="dk1"/>
              </a:buClr>
              <a:buSzPts val="1100"/>
              <a:buFont typeface="Arial"/>
              <a:buNone/>
            </a:pPr>
            <a:r>
              <a:rPr lang="cs" sz="1100"/>
              <a:t>Adam Matthew Leventhal, PhD</a:t>
            </a:r>
            <a:endParaRPr sz="1100"/>
          </a:p>
          <a:p>
            <a:pPr indent="0" lvl="0" marL="0" rtl="0" algn="l">
              <a:spcBef>
                <a:spcPts val="0"/>
              </a:spcBef>
              <a:spcAft>
                <a:spcPts val="0"/>
              </a:spcAft>
              <a:buClr>
                <a:schemeClr val="dk1"/>
              </a:buClr>
              <a:buSzPts val="1100"/>
              <a:buFont typeface="Arial"/>
              <a:buNone/>
            </a:pPr>
            <a:r>
              <a:rPr lang="cs" sz="1100"/>
              <a:t>Professor of Preventive Medicine</a:t>
            </a:r>
            <a:endParaRPr sz="1100"/>
          </a:p>
          <a:p>
            <a:pPr indent="0" lvl="0" marL="0" rtl="0" algn="l">
              <a:spcBef>
                <a:spcPts val="0"/>
              </a:spcBef>
              <a:spcAft>
                <a:spcPts val="0"/>
              </a:spcAft>
              <a:buClr>
                <a:schemeClr val="dk1"/>
              </a:buClr>
              <a:buSzPts val="1100"/>
              <a:buFont typeface="Arial"/>
              <a:buNone/>
            </a:pPr>
            <a:r>
              <a:rPr lang="cs" sz="1100"/>
              <a:t>Institute for Health Promotion &amp; Disease Prevention</a:t>
            </a:r>
            <a:endParaRPr sz="1100"/>
          </a:p>
          <a:p>
            <a:pPr indent="0" lvl="0" marL="0" rtl="0" algn="l">
              <a:spcBef>
                <a:spcPts val="0"/>
              </a:spcBef>
              <a:spcAft>
                <a:spcPts val="0"/>
              </a:spcAft>
              <a:buClr>
                <a:schemeClr val="dk1"/>
              </a:buClr>
              <a:buSzPts val="1100"/>
              <a:buFont typeface="Arial"/>
              <a:buNone/>
            </a:pPr>
            <a:r>
              <a:rPr lang="cs" sz="1100"/>
              <a:t>SSB 302C 2001 N. Soto Street </a:t>
            </a:r>
            <a:endParaRPr sz="1100"/>
          </a:p>
          <a:p>
            <a:pPr indent="0" lvl="0" marL="0" rtl="0" algn="l">
              <a:spcBef>
                <a:spcPts val="0"/>
              </a:spcBef>
              <a:spcAft>
                <a:spcPts val="0"/>
              </a:spcAft>
              <a:buClr>
                <a:schemeClr val="dk1"/>
              </a:buClr>
              <a:buSzPts val="1100"/>
              <a:buFont typeface="Arial"/>
              <a:buNone/>
            </a:pPr>
            <a:r>
              <a:rPr lang="cs" sz="1100"/>
              <a:t>Health Sciences Campus </a:t>
            </a:r>
            <a:endParaRPr sz="1100"/>
          </a:p>
          <a:p>
            <a:pPr indent="0" lvl="0" marL="0" rtl="0" algn="l">
              <a:spcBef>
                <a:spcPts val="0"/>
              </a:spcBef>
              <a:spcAft>
                <a:spcPts val="0"/>
              </a:spcAft>
              <a:buClr>
                <a:schemeClr val="dk1"/>
              </a:buClr>
              <a:buSzPts val="1100"/>
              <a:buFont typeface="Arial"/>
              <a:buNone/>
            </a:pPr>
            <a:r>
              <a:rPr lang="cs" sz="1100"/>
              <a:t>Los Angeles 					 						</a:t>
            </a:r>
            <a:endParaRPr sz="1100">
              <a:uFill>
                <a:noFill/>
              </a:uFill>
              <a:hlinkClick r:id="rId3"/>
            </a:endParaRPr>
          </a:p>
          <a:p>
            <a:pPr indent="0" lvl="0" marL="0" rtl="0" algn="l">
              <a:spcBef>
                <a:spcPts val="0"/>
              </a:spcBef>
              <a:spcAft>
                <a:spcPts val="0"/>
              </a:spcAft>
              <a:buClr>
                <a:schemeClr val="dk1"/>
              </a:buClr>
              <a:buSzPts val="1100"/>
              <a:buFont typeface="Arial"/>
              <a:buNone/>
            </a:pPr>
            <a:r>
              <a:rPr lang="cs" sz="1100"/>
              <a:t>Published on May 19, 2017. </a:t>
            </a:r>
            <a:endParaRPr sz="1100"/>
          </a:p>
          <a:p>
            <a:pPr indent="0" lvl="0" marL="0" rtl="0" algn="l">
              <a:spcBef>
                <a:spcPts val="0"/>
              </a:spcBef>
              <a:spcAft>
                <a:spcPts val="0"/>
              </a:spcAft>
              <a:buClr>
                <a:schemeClr val="dk1"/>
              </a:buClr>
              <a:buSzPts val="1100"/>
              <a:buFont typeface="Arial"/>
              <a:buNone/>
            </a:pPr>
            <a:r>
              <a:rPr lang="cs" sz="1100"/>
              <a:t>Learn more at:</a:t>
            </a:r>
            <a:r>
              <a:rPr lang="cs" sz="1100">
                <a:uFill>
                  <a:noFill/>
                </a:uFill>
                <a:hlinkClick r:id="rId4"/>
              </a:rPr>
              <a:t>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5"/>
              </a:rPr>
              <a:t>https://www.recoveryanswers.org/</a:t>
            </a:r>
            <a:r>
              <a:rPr lang="cs" sz="1100"/>
              <a:t>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6"/>
              </a:rPr>
              <a:t>https://youtu.be/Ga2whgsexHM</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p:txBody>
      </p:sp>
      <p:sp>
        <p:nvSpPr>
          <p:cNvPr id="178" name="Google Shape;178;g4724aa5206_0_1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5e1d7b936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5e1d7b936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Talking Points:</a:t>
            </a:r>
            <a:endParaRPr sz="1100"/>
          </a:p>
          <a:p>
            <a:pPr indent="0" lvl="0" marL="0" rtl="0" algn="l">
              <a:spcBef>
                <a:spcPts val="0"/>
              </a:spcBef>
              <a:spcAft>
                <a:spcPts val="0"/>
              </a:spcAft>
              <a:buNone/>
            </a:pPr>
            <a:r>
              <a:rPr lang="cs" sz="1100"/>
              <a:t>There Are Now 7,700 Flavors and 460 Brands of E-Cigarettes Jun 17 2014 (University of California, San Diego )</a:t>
            </a:r>
            <a:endParaRPr sz="1100"/>
          </a:p>
          <a:p>
            <a:pPr indent="0" lvl="0" marL="0" rtl="0" algn="l">
              <a:spcBef>
                <a:spcPts val="0"/>
              </a:spcBef>
              <a:spcAft>
                <a:spcPts val="0"/>
              </a:spcAft>
              <a:buNone/>
            </a:pPr>
            <a:r>
              <a:rPr lang="cs" sz="1100"/>
              <a:t>Most products are imported from China which is the largest manufacturer of e-cigarettes, producing 95% of the world’s e-cigarettes, primarily for the European and the U.S. consumer markets [</a:t>
            </a:r>
            <a:r>
              <a:rPr lang="cs" sz="1100" u="sng">
                <a:solidFill>
                  <a:schemeClr val="hlink"/>
                </a:solidFill>
                <a:hlinkClick r:id="rId2"/>
              </a:rPr>
              <a:t>16</a:t>
            </a:r>
            <a:r>
              <a:rPr lang="cs" sz="1100"/>
              <a:t>]” </a:t>
            </a:r>
            <a:endParaRPr sz="1100"/>
          </a:p>
          <a:p>
            <a:pPr indent="0" lvl="0" marL="0" rtl="0" algn="l">
              <a:spcBef>
                <a:spcPts val="0"/>
              </a:spcBef>
              <a:spcAft>
                <a:spcPts val="0"/>
              </a:spcAft>
              <a:buClr>
                <a:schemeClr val="dk1"/>
              </a:buClr>
              <a:buSzPts val="1100"/>
              <a:buFont typeface="Arial"/>
              <a:buNone/>
            </a:pPr>
            <a:r>
              <a:rPr lang="cs" sz="1100"/>
              <a:t>1-</a:t>
            </a:r>
            <a:r>
              <a:rPr b="1" lang="cs" sz="1100"/>
              <a:t>Dry ingredients: </a:t>
            </a:r>
            <a:r>
              <a:rPr lang="cs" sz="1100"/>
              <a:t> (herbs, oil, wax)</a:t>
            </a:r>
            <a:endParaRPr sz="1100"/>
          </a:p>
          <a:p>
            <a:pPr indent="0" lvl="0" marL="0" rtl="0" algn="l">
              <a:spcBef>
                <a:spcPts val="0"/>
              </a:spcBef>
              <a:spcAft>
                <a:spcPts val="0"/>
              </a:spcAft>
              <a:buClr>
                <a:schemeClr val="dk1"/>
              </a:buClr>
              <a:buSzPts val="1100"/>
              <a:buFont typeface="Arial"/>
              <a:buNone/>
            </a:pPr>
            <a:r>
              <a:rPr lang="cs" sz="1100"/>
              <a:t>2-</a:t>
            </a:r>
            <a:r>
              <a:rPr b="1" lang="cs" sz="1100"/>
              <a:t>Wet Ingredients: </a:t>
            </a:r>
            <a:r>
              <a:rPr lang="cs" sz="1100"/>
              <a:t>liquids</a:t>
            </a:r>
            <a:endParaRPr sz="1100"/>
          </a:p>
          <a:p>
            <a:pPr indent="0" lvl="0" marL="0" rtl="0" algn="l">
              <a:spcBef>
                <a:spcPts val="0"/>
              </a:spcBef>
              <a:spcAft>
                <a:spcPts val="0"/>
              </a:spcAft>
              <a:buNone/>
            </a:pPr>
            <a:r>
              <a:rPr lang="cs" sz="1100"/>
              <a:t>3-</a:t>
            </a:r>
            <a:r>
              <a:rPr b="1" lang="cs" sz="1100"/>
              <a:t>Direct Heat</a:t>
            </a:r>
            <a:endParaRPr sz="1100"/>
          </a:p>
          <a:p>
            <a:pPr indent="0" lvl="0" marL="0" rtl="0" algn="l">
              <a:spcBef>
                <a:spcPts val="0"/>
              </a:spcBef>
              <a:spcAft>
                <a:spcPts val="0"/>
              </a:spcAft>
              <a:buClr>
                <a:schemeClr val="dk1"/>
              </a:buClr>
              <a:buSzPts val="1100"/>
              <a:buFont typeface="Arial"/>
              <a:buNone/>
            </a:pPr>
            <a:r>
              <a:rPr lang="cs" sz="1100"/>
              <a:t>4-</a:t>
            </a:r>
            <a:r>
              <a:rPr b="1" lang="cs" sz="1100"/>
              <a:t>Indirect Heat </a:t>
            </a:r>
            <a:r>
              <a:rPr lang="cs" sz="1100"/>
              <a:t>: circulating heat air</a:t>
            </a:r>
            <a:endParaRPr sz="1100"/>
          </a:p>
          <a:p>
            <a:pPr indent="0" lvl="0" marL="0" rtl="0" algn="l">
              <a:spcBef>
                <a:spcPts val="0"/>
              </a:spcBef>
              <a:spcAft>
                <a:spcPts val="0"/>
              </a:spcAft>
              <a:buNone/>
            </a:pPr>
            <a:r>
              <a:rPr lang="cs" sz="1100"/>
              <a:t>Source:</a:t>
            </a:r>
            <a:endParaRPr sz="1100"/>
          </a:p>
          <a:p>
            <a:pPr indent="0" lvl="0" marL="0" rtl="0" algn="l">
              <a:spcBef>
                <a:spcPts val="0"/>
              </a:spcBef>
              <a:spcAft>
                <a:spcPts val="0"/>
              </a:spcAft>
              <a:buNone/>
            </a:pPr>
            <a:r>
              <a:rPr lang="cs" sz="1100" u="sng">
                <a:solidFill>
                  <a:schemeClr val="hlink"/>
                </a:solidFill>
                <a:hlinkClick r:id="rId3"/>
              </a:rPr>
              <a:t>https://www.forbes.com/sites/yanzhonghuang/2014/05/27/e-cigarettes-chinas-next-growth-industry/#29671b86f0c5</a:t>
            </a:r>
            <a:r>
              <a:rPr lang="cs" sz="1100"/>
              <a:t> </a:t>
            </a:r>
            <a:endParaRPr sz="1100"/>
          </a:p>
          <a:p>
            <a:pPr indent="0" lvl="0" marL="0" rtl="0" algn="l">
              <a:spcBef>
                <a:spcPts val="0"/>
              </a:spcBef>
              <a:spcAft>
                <a:spcPts val="0"/>
              </a:spcAft>
              <a:buNone/>
            </a:pPr>
            <a:r>
              <a:rPr lang="cs" sz="1100"/>
              <a:t>Image </a:t>
            </a:r>
            <a:r>
              <a:rPr lang="cs" sz="1100"/>
              <a:t>Source </a:t>
            </a:r>
            <a:r>
              <a:rPr lang="cs" sz="1100"/>
              <a:t>CC0 Creative Commons</a:t>
            </a:r>
            <a:r>
              <a:rPr lang="cs" sz="1100"/>
              <a:t>: </a:t>
            </a:r>
            <a:endParaRPr sz="1100"/>
          </a:p>
          <a:p>
            <a:pPr indent="0" lvl="0" marL="0" rtl="0" algn="l">
              <a:spcBef>
                <a:spcPts val="0"/>
              </a:spcBef>
              <a:spcAft>
                <a:spcPts val="0"/>
              </a:spcAft>
              <a:buNone/>
            </a:pPr>
            <a:r>
              <a:rPr lang="cs" sz="1100" u="sng">
                <a:solidFill>
                  <a:schemeClr val="hlink"/>
                </a:solidFill>
                <a:hlinkClick r:id="rId4"/>
              </a:rPr>
              <a:t>https://www.researchgate.net/publication/263205674_Four_hundred_and_sixty_brands_of_e-cigarettes_and_counting_Implications_for_product_regulation</a:t>
            </a:r>
            <a:endParaRPr sz="1100"/>
          </a:p>
          <a:p>
            <a:pPr indent="0" lvl="0" marL="0" rtl="0" algn="l">
              <a:spcBef>
                <a:spcPts val="0"/>
              </a:spcBef>
              <a:spcAft>
                <a:spcPts val="0"/>
              </a:spcAft>
              <a:buNone/>
            </a:pPr>
            <a:r>
              <a:rPr lang="cs" sz="1100" u="sng">
                <a:solidFill>
                  <a:schemeClr val="hlink"/>
                </a:solidFill>
                <a:hlinkClick r:id="rId5"/>
              </a:rPr>
              <a:t>https://www.fda.gov/tobaccoproducts/labeling/productsingredientscomponents/ucm456610.htm</a:t>
            </a:r>
            <a:endParaRPr sz="1100"/>
          </a:p>
          <a:p>
            <a:pPr indent="0" lvl="0" marL="0" rtl="0" algn="l">
              <a:spcBef>
                <a:spcPts val="0"/>
              </a:spcBef>
              <a:spcAft>
                <a:spcPts val="0"/>
              </a:spcAft>
              <a:buNone/>
            </a:pPr>
            <a:r>
              <a:rPr lang="cs" sz="1100" u="sng">
                <a:solidFill>
                  <a:schemeClr val="hlink"/>
                </a:solidFill>
                <a:hlinkClick r:id="rId6"/>
              </a:rPr>
              <a:t>https://lotolabs.com/types-of-vapes</a:t>
            </a:r>
            <a:endParaRPr sz="1100"/>
          </a:p>
          <a:p>
            <a:pPr indent="0" lvl="0" marL="0" rtl="0" algn="l">
              <a:spcBef>
                <a:spcPts val="0"/>
              </a:spcBef>
              <a:spcAft>
                <a:spcPts val="0"/>
              </a:spcAft>
              <a:buNone/>
            </a:pPr>
            <a:r>
              <a:rPr lang="cs" sz="1100" u="sng">
                <a:solidFill>
                  <a:schemeClr val="hlink"/>
                </a:solidFill>
                <a:hlinkClick r:id="rId7"/>
              </a:rPr>
              <a:t>https://www.drugabuse.gov/publications/drugfacts/electronic-cigarettes-e-cigarettes</a:t>
            </a:r>
            <a:endParaRPr sz="1100"/>
          </a:p>
          <a:p>
            <a:pPr indent="0" lvl="0" marL="0" rtl="0" algn="l">
              <a:spcBef>
                <a:spcPts val="0"/>
              </a:spcBef>
              <a:spcAft>
                <a:spcPts val="0"/>
              </a:spcAft>
              <a:buClr>
                <a:schemeClr val="dk1"/>
              </a:buClr>
              <a:buSzPts val="1100"/>
              <a:buFont typeface="Arial"/>
              <a:buNone/>
            </a:pPr>
            <a:r>
              <a:rPr lang="cs" sz="1100"/>
              <a:t>Zhu, Shu-Hong &amp; Sun, Jessica &amp; Bonnevie, Erika &amp; Cummins, Sharon &amp; Gamst, Anthony &amp; Yin, Lu &amp; Lee, Madeleine. (2014). Four hundred and sixty brands of e-cigarettes and counting: Implications for product regulation. Tobacco control. 23 Suppl 3. iii3-iii9. 10.1136/tobaccocontrol-2014-051670.</a:t>
            </a:r>
            <a:endParaRPr sz="1100"/>
          </a:p>
          <a:p>
            <a:pPr indent="0" lvl="0" marL="0" rtl="0" algn="l">
              <a:spcBef>
                <a:spcPts val="0"/>
              </a:spcBef>
              <a:spcAft>
                <a:spcPts val="0"/>
              </a:spcAft>
              <a:buNone/>
            </a:pPr>
            <a:r>
              <a:t/>
            </a:r>
            <a:endParaRPr sz="1100"/>
          </a:p>
        </p:txBody>
      </p:sp>
      <p:sp>
        <p:nvSpPr>
          <p:cNvPr id="186" name="Google Shape;186;g45e1d7b936_0_1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0b513000d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0b513000d_0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Talking Points:</a:t>
            </a:r>
            <a:endParaRPr sz="1100"/>
          </a:p>
          <a:p>
            <a:pPr indent="-298450" lvl="0" marL="457200" rtl="0" algn="l">
              <a:spcBef>
                <a:spcPts val="0"/>
              </a:spcBef>
              <a:spcAft>
                <a:spcPts val="0"/>
              </a:spcAft>
              <a:buSzPts val="1100"/>
              <a:buFont typeface="Calibri"/>
              <a:buChar char="-"/>
            </a:pPr>
            <a:r>
              <a:rPr lang="cs" sz="1100"/>
              <a:t>Matter  in liquid form is </a:t>
            </a:r>
            <a:r>
              <a:rPr lang="cs" sz="1100"/>
              <a:t>transformed</a:t>
            </a:r>
            <a:r>
              <a:rPr lang="cs" sz="1100"/>
              <a:t> into gas when it is exposed to Heat</a:t>
            </a:r>
            <a:endParaRPr sz="1100"/>
          </a:p>
          <a:p>
            <a:pPr indent="-298450" lvl="0" marL="457200" rtl="0" algn="l">
              <a:spcBef>
                <a:spcPts val="0"/>
              </a:spcBef>
              <a:spcAft>
                <a:spcPts val="0"/>
              </a:spcAft>
              <a:buSzPts val="1100"/>
              <a:buFont typeface="Calibri"/>
              <a:buChar char="-"/>
            </a:pPr>
            <a:r>
              <a:rPr lang="cs" sz="1100"/>
              <a:t>The resulting gas is hot and may or may not contain small particles in it</a:t>
            </a:r>
            <a:endParaRPr sz="1100"/>
          </a:p>
          <a:p>
            <a:pPr indent="-298450" lvl="0" marL="457200" rtl="0" algn="l">
              <a:spcBef>
                <a:spcPts val="0"/>
              </a:spcBef>
              <a:spcAft>
                <a:spcPts val="0"/>
              </a:spcAft>
              <a:buSzPts val="1100"/>
              <a:buFont typeface="Calibri"/>
              <a:buChar char="-"/>
            </a:pPr>
            <a:r>
              <a:rPr lang="cs" sz="1100"/>
              <a:t>The gas containing micro-particles in it is called Aerosol</a:t>
            </a:r>
            <a:endParaRPr sz="1100"/>
          </a:p>
          <a:p>
            <a:pPr indent="-298450" lvl="0" marL="457200" rtl="0" algn="l">
              <a:spcBef>
                <a:spcPts val="0"/>
              </a:spcBef>
              <a:spcAft>
                <a:spcPts val="0"/>
              </a:spcAft>
              <a:buSzPts val="1100"/>
              <a:buFont typeface="Calibri"/>
              <a:buChar char="-"/>
            </a:pPr>
            <a:r>
              <a:rPr lang="cs" sz="1100"/>
              <a:t>When the gas temperature cools it then condensates and the microparticles </a:t>
            </a:r>
            <a:r>
              <a:rPr lang="cs" sz="1100"/>
              <a:t>precipites</a:t>
            </a:r>
            <a:endParaRPr sz="1100"/>
          </a:p>
          <a:p>
            <a:pPr indent="-298450" lvl="0" marL="457200" rtl="0" algn="l">
              <a:spcBef>
                <a:spcPts val="0"/>
              </a:spcBef>
              <a:spcAft>
                <a:spcPts val="0"/>
              </a:spcAft>
              <a:buSzPts val="1100"/>
              <a:buFont typeface="Calibri"/>
              <a:buChar char="-"/>
            </a:pPr>
            <a:r>
              <a:rPr lang="cs" sz="1100"/>
              <a:t>The micro-particles deposited, </a:t>
            </a:r>
            <a:r>
              <a:rPr lang="cs" sz="1100">
                <a:solidFill>
                  <a:srgbClr val="FF0000"/>
                </a:solidFill>
              </a:rPr>
              <a:t>coat </a:t>
            </a:r>
            <a:r>
              <a:rPr lang="cs" sz="1100"/>
              <a:t>the </a:t>
            </a:r>
            <a:r>
              <a:rPr lang="cs" sz="1100">
                <a:solidFill>
                  <a:srgbClr val="FF0000"/>
                </a:solidFill>
              </a:rPr>
              <a:t>walls </a:t>
            </a:r>
            <a:r>
              <a:rPr lang="cs" sz="1100"/>
              <a:t>in the </a:t>
            </a:r>
            <a:r>
              <a:rPr lang="cs" sz="1100">
                <a:solidFill>
                  <a:srgbClr val="FF0000"/>
                </a:solidFill>
              </a:rPr>
              <a:t>alveoli</a:t>
            </a:r>
            <a:endParaRPr sz="1100">
              <a:solidFill>
                <a:srgbClr val="FF0000"/>
              </a:solidFill>
            </a:endParaRPr>
          </a:p>
          <a:p>
            <a:pPr indent="-298450" lvl="0" marL="457200" rtl="0" algn="l">
              <a:spcBef>
                <a:spcPts val="0"/>
              </a:spcBef>
              <a:spcAft>
                <a:spcPts val="0"/>
              </a:spcAft>
              <a:buSzPts val="1100"/>
              <a:buFont typeface="Calibri"/>
              <a:buChar char="-"/>
            </a:pPr>
            <a:r>
              <a:rPr lang="cs" sz="1100"/>
              <a:t>An Aerosol is a suspension system</a:t>
            </a:r>
            <a:endParaRPr sz="1100"/>
          </a:p>
          <a:p>
            <a:pPr indent="-298450" lvl="0" marL="457200" rtl="0" algn="l">
              <a:spcBef>
                <a:spcPts val="0"/>
              </a:spcBef>
              <a:spcAft>
                <a:spcPts val="0"/>
              </a:spcAft>
              <a:buSzPts val="1100"/>
              <a:buFont typeface="Calibri"/>
              <a:buChar char="-"/>
            </a:pPr>
            <a:r>
              <a:rPr lang="cs" sz="1100"/>
              <a:t>Propylene Glycol boiling point  180°C and </a:t>
            </a:r>
            <a:endParaRPr sz="1100"/>
          </a:p>
          <a:p>
            <a:pPr indent="-298450" lvl="0" marL="457200" rtl="0" algn="l">
              <a:spcBef>
                <a:spcPts val="0"/>
              </a:spcBef>
              <a:spcAft>
                <a:spcPts val="0"/>
              </a:spcAft>
              <a:buSzPts val="1100"/>
              <a:buFont typeface="Calibri"/>
              <a:buChar char="-"/>
            </a:pPr>
            <a:r>
              <a:rPr lang="cs" sz="1100"/>
              <a:t>Glycerol boiling point : 300°C</a:t>
            </a:r>
            <a:r>
              <a:rPr lang="cs" sz="1100"/>
              <a:t> </a:t>
            </a:r>
            <a:endParaRPr sz="1100"/>
          </a:p>
          <a:p>
            <a:pPr indent="-298450" lvl="0" marL="457200" rtl="0" algn="l">
              <a:spcBef>
                <a:spcPts val="0"/>
              </a:spcBef>
              <a:spcAft>
                <a:spcPts val="0"/>
              </a:spcAft>
              <a:buSzPts val="1100"/>
              <a:buFont typeface="Calibri"/>
              <a:buChar char="-"/>
            </a:pPr>
            <a:r>
              <a:rPr lang="cs" sz="1100"/>
              <a:t>Propylene Glycol </a:t>
            </a:r>
            <a:r>
              <a:rPr lang="cs" sz="1100"/>
              <a:t>and glycerol droplets can grow by taking-up the water vapor from the humid air (</a:t>
            </a:r>
            <a:r>
              <a:rPr lang="cs" sz="1100"/>
              <a:t>hygroscopic).</a:t>
            </a:r>
            <a:endParaRPr sz="1100"/>
          </a:p>
          <a:p>
            <a:pPr indent="-298450" lvl="0" marL="457200" rtl="0" algn="l">
              <a:spcBef>
                <a:spcPts val="0"/>
              </a:spcBef>
              <a:spcAft>
                <a:spcPts val="0"/>
              </a:spcAft>
              <a:buSzPts val="1100"/>
              <a:buFont typeface="Calibri"/>
              <a:buChar char="-"/>
            </a:pPr>
            <a:r>
              <a:rPr b="1" lang="cs" sz="1100"/>
              <a:t>Cigarette smoke</a:t>
            </a:r>
            <a:r>
              <a:rPr lang="cs" sz="1100"/>
              <a:t>: fine solid and semi-volatile particles suspended in air.</a:t>
            </a:r>
            <a:endParaRPr sz="1100"/>
          </a:p>
          <a:p>
            <a:pPr indent="-298450" lvl="0" marL="457200" rtl="0" algn="l">
              <a:spcBef>
                <a:spcPts val="0"/>
              </a:spcBef>
              <a:spcAft>
                <a:spcPts val="0"/>
              </a:spcAft>
              <a:buSzPts val="1100"/>
              <a:buFont typeface="Calibri"/>
              <a:buChar char="-"/>
            </a:pPr>
            <a:r>
              <a:rPr b="1" lang="cs" sz="1100"/>
              <a:t>Vaping</a:t>
            </a:r>
            <a:r>
              <a:rPr lang="cs" sz="1100"/>
              <a:t>: a amist of liquid droplets suspended in the mixture of vapors and air.</a:t>
            </a:r>
            <a:endParaRPr sz="1100"/>
          </a:p>
          <a:p>
            <a:pPr indent="-298450" lvl="0" marL="457200" rtl="0" algn="l">
              <a:spcBef>
                <a:spcPts val="0"/>
              </a:spcBef>
              <a:spcAft>
                <a:spcPts val="0"/>
              </a:spcAft>
              <a:buSzPts val="1100"/>
              <a:buFont typeface="Calibri"/>
              <a:buChar char="-"/>
            </a:pPr>
            <a:r>
              <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https://www.ncbi.nlm.nih.gov/pmc/articles/PMC6046408/</a:t>
            </a:r>
            <a:endParaRPr sz="1100"/>
          </a:p>
          <a:p>
            <a:pPr indent="0" lvl="0" marL="0" rtl="0" algn="l">
              <a:spcBef>
                <a:spcPts val="0"/>
              </a:spcBef>
              <a:spcAft>
                <a:spcPts val="0"/>
              </a:spcAft>
              <a:buNone/>
            </a:pPr>
            <a:r>
              <a:rPr lang="cs" sz="1100"/>
              <a:t>Sosnowski, Tomasz R, and Marcin Odziomek. “Particle Size Dynamics: Toward a Better Understanding of Electronic Cigarette Aerosol Interactions With the Respiratory System.” </a:t>
            </a:r>
            <a:r>
              <a:rPr i="1" lang="cs" sz="1100"/>
              <a:t>Frontiers in physiology</a:t>
            </a:r>
            <a:r>
              <a:rPr lang="cs" sz="1100"/>
              <a:t> vol. 9 853. 9 Jul. 2018, doi:10.3389/fphys.2018.00853</a:t>
            </a:r>
            <a:endParaRPr sz="1100"/>
          </a:p>
          <a:p>
            <a:pPr indent="0" lvl="0" marL="0" rtl="0" algn="l">
              <a:spcBef>
                <a:spcPts val="0"/>
              </a:spcBef>
              <a:spcAft>
                <a:spcPts val="0"/>
              </a:spcAft>
              <a:buNone/>
            </a:pPr>
            <a:r>
              <a:rPr lang="cs" sz="1100" u="sng">
                <a:solidFill>
                  <a:schemeClr val="hlink"/>
                </a:solidFill>
                <a:hlinkClick r:id="rId3"/>
              </a:rPr>
              <a:t>https://www.ncbi.nlm.nih.gov/pmc/articles/PMC6046408/</a:t>
            </a:r>
            <a:endParaRPr sz="1100"/>
          </a:p>
          <a:p>
            <a:pPr indent="0" lvl="0" marL="0" rtl="0" algn="l">
              <a:spcBef>
                <a:spcPts val="0"/>
              </a:spcBef>
              <a:spcAft>
                <a:spcPts val="0"/>
              </a:spcAft>
              <a:buNone/>
            </a:pPr>
            <a:r>
              <a:rPr lang="cs" sz="1100"/>
              <a:t>Sosnowski, Tomasz R, and Marcin Odziomek. “Particle Size Dynamics: Toward a Better Understanding of Electronic Cigarette Aerosol Interactions With the Respiratory System.” </a:t>
            </a:r>
            <a:r>
              <a:rPr i="1" lang="cs" sz="1100"/>
              <a:t>Frontiers in physiology</a:t>
            </a:r>
            <a:r>
              <a:rPr lang="cs" sz="1100"/>
              <a:t> vol. 9 853. 9 Jul. 2018, doi:10.3389/fphys.2018.00853</a:t>
            </a:r>
            <a:endParaRPr sz="1100"/>
          </a:p>
        </p:txBody>
      </p:sp>
      <p:sp>
        <p:nvSpPr>
          <p:cNvPr id="204" name="Google Shape;204;g60b513000d_0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15467d2ce_3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15467d2ce_3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Image source: </a:t>
            </a:r>
            <a:r>
              <a:rPr lang="cs" sz="1100"/>
              <a:t>Source TobaccoFreeCA</a:t>
            </a:r>
            <a:endParaRPr sz="1100"/>
          </a:p>
          <a:p>
            <a:pPr indent="0" lvl="0" marL="0" rtl="0" algn="l">
              <a:spcBef>
                <a:spcPts val="0"/>
              </a:spcBef>
              <a:spcAft>
                <a:spcPts val="0"/>
              </a:spcAft>
              <a:buNone/>
            </a:pPr>
            <a:r>
              <a:rPr lang="cs" sz="1100" u="sng">
                <a:solidFill>
                  <a:schemeClr val="hlink"/>
                </a:solidFill>
                <a:hlinkClick r:id="rId2"/>
              </a:rPr>
              <a:t>https://youtu.be/fjDP8rTktWw</a:t>
            </a:r>
            <a:endParaRPr sz="1100"/>
          </a:p>
          <a:p>
            <a:pPr indent="0" lvl="0" marL="0" rtl="0" algn="l">
              <a:spcBef>
                <a:spcPts val="0"/>
              </a:spcBef>
              <a:spcAft>
                <a:spcPts val="0"/>
              </a:spcAft>
              <a:buNone/>
            </a:pPr>
            <a:r>
              <a:rPr lang="cs" sz="1100" u="sng">
                <a:solidFill>
                  <a:schemeClr val="hlink"/>
                </a:solidFill>
                <a:hlinkClick r:id="rId3"/>
              </a:rPr>
              <a:t>https://www.flavorshookkids.org/</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225" name="Google Shape;225;g615467d2ce_3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622f4b3c5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22f4b3c5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Image source: Source TobaccoFreeCA</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2"/>
              </a:rPr>
              <a:t>https://youtu.be/fjDP8rTktWw</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3"/>
              </a:rPr>
              <a:t>https://www.flavorshookkids.org/</a:t>
            </a:r>
            <a:endParaRPr sz="1100"/>
          </a:p>
          <a:p>
            <a:pPr indent="0" lvl="0" marL="0" rtl="0" algn="l">
              <a:spcBef>
                <a:spcPts val="0"/>
              </a:spcBef>
              <a:spcAft>
                <a:spcPts val="0"/>
              </a:spcAft>
              <a:buNone/>
            </a:pPr>
            <a:r>
              <a:t/>
            </a:r>
            <a:endParaRPr/>
          </a:p>
        </p:txBody>
      </p:sp>
      <p:sp>
        <p:nvSpPr>
          <p:cNvPr id="233" name="Google Shape;233;g622f4b3c5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5fc65d9b5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45fc65d9b5_5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Clr>
                <a:schemeClr val="dk1"/>
              </a:buClr>
              <a:buSzPts val="1100"/>
              <a:buFont typeface="Arial"/>
              <a:buNone/>
            </a:pPr>
            <a:r>
              <a:rPr lang="cs" sz="1100"/>
              <a:t>“Several products are now on the market that make it easy for kids to disguise and hide e-cigarettes as everyday objects such as pens, smartwatches and more. NBC’s Vicky Nguyen puts parents and teachers to the test to see if they can find the hidden vaping devices”. October 10, 2019.</a:t>
            </a:r>
            <a:endParaRPr sz="1100"/>
          </a:p>
          <a:p>
            <a:pPr indent="0" lvl="0" marL="0" rtl="0" algn="l">
              <a:lnSpc>
                <a:spcPct val="100000"/>
              </a:lnSpc>
              <a:spcBef>
                <a:spcPts val="0"/>
              </a:spcBef>
              <a:spcAft>
                <a:spcPts val="0"/>
              </a:spcAft>
              <a:buClr>
                <a:schemeClr val="dk1"/>
              </a:buClr>
              <a:buSzPts val="1100"/>
              <a:buFont typeface="Arial"/>
              <a:buNone/>
            </a:pPr>
            <a:r>
              <a:rPr lang="cs" sz="1100"/>
              <a:t>Source: </a:t>
            </a:r>
            <a:r>
              <a:rPr lang="cs" sz="1100"/>
              <a:t>TODAY: </a:t>
            </a:r>
            <a:r>
              <a:rPr lang="cs" sz="1100" u="sng">
                <a:solidFill>
                  <a:schemeClr val="hlink"/>
                </a:solidFill>
                <a:hlinkClick r:id="rId2"/>
              </a:rPr>
              <a:t>https://youtu.be/iLSo9L4uOkw</a:t>
            </a:r>
            <a:endParaRPr sz="1100"/>
          </a:p>
          <a:p>
            <a:pPr indent="0" lvl="0" marL="0" rtl="0" algn="l">
              <a:lnSpc>
                <a:spcPct val="100000"/>
              </a:lnSpc>
              <a:spcBef>
                <a:spcPts val="0"/>
              </a:spcBef>
              <a:spcAft>
                <a:spcPts val="0"/>
              </a:spcAft>
              <a:buClr>
                <a:schemeClr val="dk1"/>
              </a:buClr>
              <a:buSzPts val="1100"/>
              <a:buFont typeface="Arial"/>
              <a:buNone/>
            </a:pPr>
            <a:r>
              <a:t/>
            </a:r>
            <a:endParaRPr sz="1100"/>
          </a:p>
        </p:txBody>
      </p:sp>
      <p:sp>
        <p:nvSpPr>
          <p:cNvPr id="241" name="Google Shape;241;g45fc65d9b5_5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c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Clr>
                <a:schemeClr val="dk1"/>
              </a:buClr>
              <a:buSzPts val="1100"/>
              <a:buFont typeface="Arial"/>
              <a:buNone/>
            </a:pPr>
            <a:r>
              <a:rPr lang="cs" sz="1100"/>
              <a:t>“Most e-cigarettes consist of four different components, including:</a:t>
            </a:r>
            <a:endParaRPr sz="1100"/>
          </a:p>
          <a:p>
            <a:pPr indent="0" lvl="0" marL="0" rtl="0" algn="l">
              <a:lnSpc>
                <a:spcPct val="100000"/>
              </a:lnSpc>
              <a:spcBef>
                <a:spcPts val="0"/>
              </a:spcBef>
              <a:spcAft>
                <a:spcPts val="0"/>
              </a:spcAft>
              <a:buClr>
                <a:schemeClr val="dk1"/>
              </a:buClr>
              <a:buSzPts val="1100"/>
              <a:buFont typeface="Arial"/>
              <a:buNone/>
            </a:pPr>
            <a:r>
              <a:rPr lang="cs" sz="1100"/>
              <a:t>-a cartridge or reservoir, which holds a liquid solution (</a:t>
            </a:r>
            <a:r>
              <a:rPr i="1" lang="cs" sz="1100"/>
              <a:t>e-liquid</a:t>
            </a:r>
            <a:r>
              <a:rPr lang="cs" sz="1100"/>
              <a:t> or </a:t>
            </a:r>
            <a:r>
              <a:rPr i="1" lang="cs" sz="1100"/>
              <a:t>e-juice</a:t>
            </a:r>
            <a:r>
              <a:rPr lang="cs" sz="1100"/>
              <a:t>) containing varying amounts of nicotine, flavorings, and other chemicals 	</a:t>
            </a:r>
            <a:endParaRPr sz="1100"/>
          </a:p>
          <a:p>
            <a:pPr indent="0" lvl="0" marL="0" rtl="0" algn="l">
              <a:lnSpc>
                <a:spcPct val="100000"/>
              </a:lnSpc>
              <a:spcBef>
                <a:spcPts val="0"/>
              </a:spcBef>
              <a:spcAft>
                <a:spcPts val="0"/>
              </a:spcAft>
              <a:buClr>
                <a:schemeClr val="dk1"/>
              </a:buClr>
              <a:buSzPts val="1100"/>
              <a:buFont typeface="Arial"/>
              <a:buNone/>
            </a:pPr>
            <a:r>
              <a:rPr lang="cs" sz="1100"/>
              <a:t>-a heating element (atomizer) 	</a:t>
            </a:r>
            <a:endParaRPr sz="1100"/>
          </a:p>
          <a:p>
            <a:pPr indent="0" lvl="0" marL="0" rtl="0" algn="l">
              <a:lnSpc>
                <a:spcPct val="100000"/>
              </a:lnSpc>
              <a:spcBef>
                <a:spcPts val="0"/>
              </a:spcBef>
              <a:spcAft>
                <a:spcPts val="0"/>
              </a:spcAft>
              <a:buClr>
                <a:schemeClr val="dk1"/>
              </a:buClr>
              <a:buSzPts val="1100"/>
              <a:buFont typeface="Arial"/>
              <a:buNone/>
            </a:pPr>
            <a:r>
              <a:rPr lang="cs" sz="1100"/>
              <a:t>-a power source (usually a battery) 	</a:t>
            </a:r>
            <a:endParaRPr sz="1100"/>
          </a:p>
          <a:p>
            <a:pPr indent="0" lvl="0" marL="0" rtl="0" algn="l">
              <a:lnSpc>
                <a:spcPct val="100000"/>
              </a:lnSpc>
              <a:spcBef>
                <a:spcPts val="0"/>
              </a:spcBef>
              <a:spcAft>
                <a:spcPts val="0"/>
              </a:spcAft>
              <a:buNone/>
            </a:pPr>
            <a:r>
              <a:rPr lang="cs" sz="1100"/>
              <a:t>-a mouthpiece that the person uses to inhale” 	</a:t>
            </a:r>
            <a:endParaRPr sz="1100"/>
          </a:p>
          <a:p>
            <a:pPr indent="0" lvl="0" marL="0" rtl="0" algn="l">
              <a:lnSpc>
                <a:spcPct val="100000"/>
              </a:lnSpc>
              <a:spcBef>
                <a:spcPts val="0"/>
              </a:spcBef>
              <a:spcAft>
                <a:spcPts val="0"/>
              </a:spcAft>
              <a:buNone/>
            </a:pPr>
            <a:r>
              <a:rPr lang="cs" sz="1100"/>
              <a:t>Source:</a:t>
            </a:r>
            <a:endParaRPr sz="1100"/>
          </a:p>
          <a:p>
            <a:pPr indent="0" lvl="0" marL="0" rtl="0" algn="l">
              <a:lnSpc>
                <a:spcPct val="100000"/>
              </a:lnSpc>
              <a:spcBef>
                <a:spcPts val="0"/>
              </a:spcBef>
              <a:spcAft>
                <a:spcPts val="0"/>
              </a:spcAft>
              <a:buNone/>
            </a:pPr>
            <a:r>
              <a:rPr lang="cs" sz="1100"/>
              <a:t> </a:t>
            </a:r>
            <a:r>
              <a:rPr lang="cs" sz="1100" u="sng">
                <a:solidFill>
                  <a:schemeClr val="hlink"/>
                </a:solidFill>
                <a:hlinkClick r:id="rId2"/>
              </a:rPr>
              <a:t>https://www.drugabuse.gov/publications/drugfacts/electronic-cigarettes-e-cigarettes</a:t>
            </a:r>
            <a:endParaRPr sz="1100"/>
          </a:p>
          <a:p>
            <a:pPr indent="0" lvl="0" marL="0" rtl="0" algn="l">
              <a:lnSpc>
                <a:spcPct val="100000"/>
              </a:lnSpc>
              <a:spcBef>
                <a:spcPts val="0"/>
              </a:spcBef>
              <a:spcAft>
                <a:spcPts val="0"/>
              </a:spcAft>
              <a:buNone/>
            </a:pPr>
            <a:r>
              <a:rPr lang="cs" sz="1100" u="sng">
                <a:solidFill>
                  <a:schemeClr val="hlink"/>
                </a:solidFill>
                <a:hlinkClick r:id="rId3"/>
              </a:rPr>
              <a:t>https://www.kingcounty.gov/depts/health/tobacco/data/e-cigarettes.aspx</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rgbClr val="0000FF"/>
                </a:solidFill>
                <a:hlinkClick r:id="rId4"/>
              </a:rPr>
              <a:t>https://www.drugabuse.gov/publications/drugfacts/electronic-cigarettes-e-cigarettes</a:t>
            </a:r>
            <a:endParaRPr/>
          </a:p>
        </p:txBody>
      </p:sp>
      <p:sp>
        <p:nvSpPr>
          <p:cNvPr id="248" name="Google Shape;24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5e1d7b936_0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5e1d7b936_0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“Juuling derives from Juul, a popular vaping device that heats up liquid nicotine that users inhale.”</a:t>
            </a:r>
            <a:endParaRPr sz="1100"/>
          </a:p>
          <a:p>
            <a:pPr indent="0" lvl="0" marL="0" rtl="0" algn="l">
              <a:spcBef>
                <a:spcPts val="0"/>
              </a:spcBef>
              <a:spcAft>
                <a:spcPts val="0"/>
              </a:spcAft>
              <a:buNone/>
            </a:pPr>
            <a:r>
              <a:rPr lang="cs" sz="1100"/>
              <a:t>Time : Sec. 0-3:08 mins</a:t>
            </a:r>
            <a:endParaRPr sz="1100"/>
          </a:p>
          <a:p>
            <a:pPr indent="0" lvl="0" marL="0" rtl="0" algn="l">
              <a:spcBef>
                <a:spcPts val="0"/>
              </a:spcBef>
              <a:spcAft>
                <a:spcPts val="0"/>
              </a:spcAft>
              <a:buNone/>
            </a:pPr>
            <a:r>
              <a:rPr lang="cs" sz="1100"/>
              <a:t>Source: </a:t>
            </a:r>
            <a:r>
              <a:rPr lang="cs" sz="1100" u="sng">
                <a:solidFill>
                  <a:schemeClr val="hlink"/>
                </a:solidFill>
                <a:hlinkClick r:id="rId2"/>
              </a:rPr>
              <a:t>https://www.youtube.com/watch?v=EmjVU_jZYV0</a:t>
            </a:r>
            <a:endParaRPr sz="1100"/>
          </a:p>
          <a:p>
            <a:pPr indent="0" lvl="0" marL="0" rtl="0" algn="l">
              <a:spcBef>
                <a:spcPts val="0"/>
              </a:spcBef>
              <a:spcAft>
                <a:spcPts val="0"/>
              </a:spcAft>
              <a:buNone/>
            </a:pPr>
            <a:r>
              <a:t/>
            </a:r>
            <a:endParaRPr/>
          </a:p>
        </p:txBody>
      </p:sp>
      <p:sp>
        <p:nvSpPr>
          <p:cNvPr id="256" name="Google Shape;256;g45e1d7b936_0_2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spcBef>
                <a:spcPts val="0"/>
              </a:spcBef>
              <a:spcAft>
                <a:spcPts val="0"/>
              </a:spcAft>
              <a:buClr>
                <a:schemeClr val="dk1"/>
              </a:buClr>
              <a:buSzPts val="1100"/>
              <a:buFont typeface="Arial"/>
              <a:buNone/>
            </a:pPr>
            <a:r>
              <a:rPr lang="cs" sz="1100"/>
              <a:t>-“Deeper and slower inhalation with a breath-hold enhances droplet deposition in the pulmonary region..” [Sosnowski and Kramek-</a:t>
            </a:r>
            <a:endParaRPr sz="1100"/>
          </a:p>
          <a:p>
            <a:pPr indent="0" lvl="0" marL="0" rtl="0" algn="l">
              <a:spcBef>
                <a:spcPts val="0"/>
              </a:spcBef>
              <a:spcAft>
                <a:spcPts val="0"/>
              </a:spcAft>
              <a:buClr>
                <a:schemeClr val="dk1"/>
              </a:buClr>
              <a:buSzPts val="1100"/>
              <a:buFont typeface="Arial"/>
              <a:buNone/>
            </a:pPr>
            <a:r>
              <a:rPr lang="cs" sz="1100"/>
              <a:t>Romanowska (2016)]</a:t>
            </a:r>
            <a:endParaRPr sz="1100"/>
          </a:p>
          <a:p>
            <a:pPr indent="0" lvl="0" marL="0" rtl="0" algn="l">
              <a:spcBef>
                <a:spcPts val="0"/>
              </a:spcBef>
              <a:spcAft>
                <a:spcPts val="0"/>
              </a:spcAft>
              <a:buClr>
                <a:schemeClr val="dk1"/>
              </a:buClr>
              <a:buSzPts val="1100"/>
              <a:buFont typeface="Arial"/>
              <a:buNone/>
            </a:pPr>
            <a:r>
              <a:rPr lang="cs" sz="1100"/>
              <a:t>-Internal resistance to the airflow : smoking requires less respiratory effort than vaping.</a:t>
            </a:r>
            <a:endParaRPr sz="1100"/>
          </a:p>
          <a:p>
            <a:pPr indent="0" lvl="0" marL="0" rtl="0" algn="l">
              <a:spcBef>
                <a:spcPts val="0"/>
              </a:spcBef>
              <a:spcAft>
                <a:spcPts val="0"/>
              </a:spcAft>
              <a:buClr>
                <a:schemeClr val="dk1"/>
              </a:buClr>
              <a:buSzPts val="1100"/>
              <a:buFont typeface="Arial"/>
              <a:buNone/>
            </a:pPr>
            <a:r>
              <a:rPr lang="cs" sz="1100"/>
              <a:t>- In Vaping:  droplets remaining for some period mouth </a:t>
            </a:r>
            <a:r>
              <a:rPr lang="cs" sz="1100"/>
              <a:t>then evaporate, </a:t>
            </a:r>
            <a:r>
              <a:rPr lang="cs" sz="1100"/>
              <a:t>decreases their size and the surrounding vapor may condense on droplets in the mouth.</a:t>
            </a:r>
            <a:endParaRPr sz="1100"/>
          </a:p>
          <a:p>
            <a:pPr indent="0" lvl="0" marL="0" rtl="0" algn="l">
              <a:spcBef>
                <a:spcPts val="0"/>
              </a:spcBef>
              <a:spcAft>
                <a:spcPts val="0"/>
              </a:spcAft>
              <a:buClr>
                <a:schemeClr val="dk1"/>
              </a:buClr>
              <a:buSzPts val="1100"/>
              <a:buFont typeface="Arial"/>
              <a:buNone/>
            </a:pPr>
            <a:r>
              <a:rPr lang="cs" sz="1100"/>
              <a:t>-In the mouth surface: droplets may coagulate and increase the average droplet size. </a:t>
            </a:r>
            <a:endParaRPr sz="1100"/>
          </a:p>
          <a:p>
            <a:pPr indent="0" lvl="0" marL="0" rtl="0" algn="l">
              <a:spcBef>
                <a:spcPts val="0"/>
              </a:spcBef>
              <a:spcAft>
                <a:spcPts val="0"/>
              </a:spcAft>
              <a:buClr>
                <a:schemeClr val="dk1"/>
              </a:buClr>
              <a:buSzPts val="1100"/>
              <a:buFont typeface="Arial"/>
              <a:buNone/>
            </a:pPr>
            <a:r>
              <a:rPr lang="cs" sz="1100"/>
              <a:t>-Vapor may be absorbed by the walls of the </a:t>
            </a:r>
            <a:r>
              <a:rPr lang="cs" sz="1100"/>
              <a:t>month</a:t>
            </a:r>
            <a:r>
              <a:rPr lang="cs" sz="1100"/>
              <a:t> y which reduces the vapor concentration in the gas phase, and reduce driving force for evaporation/condensation processes.</a:t>
            </a:r>
            <a:endParaRPr sz="1100"/>
          </a:p>
          <a:p>
            <a:pPr indent="0" lvl="0" marL="0" rtl="0" algn="l">
              <a:spcBef>
                <a:spcPts val="0"/>
              </a:spcBef>
              <a:spcAft>
                <a:spcPts val="0"/>
              </a:spcAft>
              <a:buClr>
                <a:schemeClr val="dk1"/>
              </a:buClr>
              <a:buSzPts val="1100"/>
              <a:buFont typeface="Arial"/>
              <a:buNone/>
            </a:pPr>
            <a:r>
              <a:rPr lang="cs" sz="1100"/>
              <a:t>-Increase </a:t>
            </a:r>
            <a:r>
              <a:rPr lang="cs" sz="1100"/>
              <a:t>droplets  </a:t>
            </a:r>
            <a:r>
              <a:rPr lang="cs" sz="1100"/>
              <a:t>deposition on the surface of the oral cavity. from 500 nm  to grow to almost 900 nm.</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cs" sz="1100"/>
              <a:t>Images: CC0 Creative Commons/Free for commercial use. No attribution required</a:t>
            </a:r>
            <a:endParaRPr sz="1100"/>
          </a:p>
          <a:p>
            <a:pPr indent="0" lvl="0" marL="0" rtl="0" algn="l">
              <a:spcBef>
                <a:spcPts val="0"/>
              </a:spcBef>
              <a:spcAft>
                <a:spcPts val="0"/>
              </a:spcAft>
              <a:buClr>
                <a:schemeClr val="dk1"/>
              </a:buClr>
              <a:buSzPts val="1200"/>
              <a:buFont typeface="Arial"/>
              <a:buNone/>
            </a:pPr>
            <a:r>
              <a:rPr lang="cs" sz="1100"/>
              <a:t>Source: </a:t>
            </a:r>
            <a:r>
              <a:rPr lang="cs" sz="1100" u="sng">
                <a:solidFill>
                  <a:schemeClr val="hlink"/>
                </a:solidFill>
                <a:hlinkClick r:id="rId2"/>
              </a:rPr>
              <a:t>https://www.flickr.com/photos/vaping360/27691253506</a:t>
            </a:r>
            <a:endParaRPr sz="1100"/>
          </a:p>
          <a:p>
            <a:pPr indent="0" lvl="0" marL="0" rtl="0" algn="l">
              <a:spcBef>
                <a:spcPts val="0"/>
              </a:spcBef>
              <a:spcAft>
                <a:spcPts val="0"/>
              </a:spcAft>
              <a:buClr>
                <a:schemeClr val="dk1"/>
              </a:buClr>
              <a:buSzPts val="1200"/>
              <a:buFont typeface="Arial"/>
              <a:buNone/>
            </a:pPr>
            <a:r>
              <a:t/>
            </a:r>
            <a:endParaRPr sz="1100"/>
          </a:p>
          <a:p>
            <a:pPr indent="0" lvl="0" marL="0" rtl="0" algn="l">
              <a:spcBef>
                <a:spcPts val="0"/>
              </a:spcBef>
              <a:spcAft>
                <a:spcPts val="0"/>
              </a:spcAft>
              <a:buClr>
                <a:schemeClr val="dk1"/>
              </a:buClr>
              <a:buSzPts val="1200"/>
              <a:buFont typeface="Arial"/>
              <a:buNone/>
            </a:pPr>
            <a:r>
              <a:rPr lang="cs" sz="1000">
                <a:solidFill>
                  <a:srgbClr val="303030"/>
                </a:solidFill>
                <a:highlight>
                  <a:srgbClr val="FFFFFF"/>
                </a:highlight>
                <a:latin typeface="Arial"/>
                <a:ea typeface="Arial"/>
                <a:cs typeface="Arial"/>
                <a:sym typeface="Arial"/>
              </a:rPr>
              <a:t>Sosnowski TR, Odziomek M. Particle Size Dynamics: Toward a Better Understanding of Electronic Cigarette Aerosol Interactions With the Respiratory System. </a:t>
            </a:r>
            <a:r>
              <a:rPr i="1" lang="cs" sz="1000">
                <a:solidFill>
                  <a:srgbClr val="303030"/>
                </a:solidFill>
                <a:latin typeface="Arial"/>
                <a:ea typeface="Arial"/>
                <a:cs typeface="Arial"/>
                <a:sym typeface="Arial"/>
              </a:rPr>
              <a:t>Front Physiol</a:t>
            </a:r>
            <a:r>
              <a:rPr lang="cs" sz="1000">
                <a:solidFill>
                  <a:srgbClr val="303030"/>
                </a:solidFill>
                <a:highlight>
                  <a:srgbClr val="FFFFFF"/>
                </a:highlight>
                <a:latin typeface="Arial"/>
                <a:ea typeface="Arial"/>
                <a:cs typeface="Arial"/>
                <a:sym typeface="Arial"/>
              </a:rPr>
              <a:t>. 2018;9:853. Published 2018 Jul 9. doi:10.3389/fphys.2018.00853</a:t>
            </a:r>
            <a:endParaRPr sz="1000">
              <a:solidFill>
                <a:srgbClr val="303030"/>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200"/>
              <a:buFont typeface="Arial"/>
              <a:buNone/>
            </a:pPr>
            <a:r>
              <a:t/>
            </a:r>
            <a:endParaRPr sz="1000">
              <a:solidFill>
                <a:srgbClr val="303030"/>
              </a:solidFill>
              <a:highlight>
                <a:srgbClr val="FFFFFF"/>
              </a:highlight>
              <a:latin typeface="Arial"/>
              <a:ea typeface="Arial"/>
              <a:cs typeface="Arial"/>
              <a:sym typeface="Arial"/>
            </a:endParaRPr>
          </a:p>
        </p:txBody>
      </p:sp>
      <p:sp>
        <p:nvSpPr>
          <p:cNvPr id="264" name="Google Shape;264;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5f8b16d0a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5f8b16d0a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84" name="Google Shape;84;g45f8b16d0a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5e1d7b936_0_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5e1d7b936_0_2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Talking Points:</a:t>
            </a:r>
            <a:endParaRPr sz="1100"/>
          </a:p>
          <a:p>
            <a:pPr indent="0" lvl="0" marL="0" rtl="0" algn="l">
              <a:spcBef>
                <a:spcPts val="0"/>
              </a:spcBef>
              <a:spcAft>
                <a:spcPts val="0"/>
              </a:spcAft>
              <a:buClr>
                <a:schemeClr val="dk1"/>
              </a:buClr>
              <a:buSzPts val="1100"/>
              <a:buFont typeface="Arial"/>
              <a:buNone/>
            </a:pPr>
            <a:r>
              <a:rPr lang="cs" sz="1100"/>
              <a:t>“</a:t>
            </a:r>
            <a:r>
              <a:rPr lang="cs" sz="1100"/>
              <a:t>a study of high school students found that one in four teens reported using e-cigarettes for </a:t>
            </a:r>
            <a:r>
              <a:rPr i="1" lang="cs" sz="1100"/>
              <a:t>dripping</a:t>
            </a:r>
            <a:r>
              <a:rPr lang="cs" sz="1100"/>
              <a:t>, a practice in which people produce and inhale vapors by placing e-liquid drops directly onto heated atomizer coils. Teens reported the following reasons for dripping: to create thicker vapor (63.5 percent), to improve flavors (38.7 percent), and to produce a stronger throat hit—a pleasurable feeling that the vapor creates when it causes the throat to contract (27.7 percent).</a:t>
            </a:r>
            <a:r>
              <a:rPr baseline="30000" lang="cs" sz="1100" u="sng">
                <a:solidFill>
                  <a:schemeClr val="hlink"/>
                </a:solidFill>
                <a:hlinkClick r:id="rId2"/>
              </a:rPr>
              <a:t>2</a:t>
            </a:r>
            <a:r>
              <a:rPr lang="cs" sz="1100"/>
              <a:t>”</a:t>
            </a:r>
            <a:endParaRPr sz="1100"/>
          </a:p>
          <a:p>
            <a:pPr indent="0" lvl="0" marL="0" rtl="0" algn="l">
              <a:spcBef>
                <a:spcPts val="0"/>
              </a:spcBef>
              <a:spcAft>
                <a:spcPts val="0"/>
              </a:spcAft>
              <a:buClr>
                <a:schemeClr val="dk1"/>
              </a:buClr>
              <a:buSzPts val="1100"/>
              <a:buFont typeface="Arial"/>
              <a:buNone/>
            </a:pPr>
            <a:r>
              <a:rPr lang="cs" sz="1100"/>
              <a:t>Villanti AC, Johnson AL, Ambrose BK, et al. Flavored Tobacco Product Use in Youth and Adults: Findings From the First Wave of the PATH Study (2013-2014). </a:t>
            </a:r>
            <a:r>
              <a:rPr i="1" lang="cs" sz="1100"/>
              <a:t>Am J Prev Med.</a:t>
            </a:r>
            <a:r>
              <a:rPr lang="cs" sz="1100"/>
              <a:t> March 2017. doi:10.1016/j.amepre.2017.01.026</a:t>
            </a:r>
            <a:endParaRPr sz="1100"/>
          </a:p>
          <a:p>
            <a:pPr indent="0" lvl="0" marL="0" rtl="0" algn="l">
              <a:spcBef>
                <a:spcPts val="640"/>
              </a:spcBef>
              <a:spcAft>
                <a:spcPts val="0"/>
              </a:spcAft>
              <a:buClr>
                <a:schemeClr val="dk1"/>
              </a:buClr>
              <a:buSzPts val="1100"/>
              <a:buFont typeface="Arial"/>
              <a:buNone/>
            </a:pPr>
            <a:r>
              <a:rPr lang="cs" sz="1100"/>
              <a:t>Source: </a:t>
            </a:r>
            <a:r>
              <a:rPr lang="cs" sz="1100" u="sng">
                <a:solidFill>
                  <a:schemeClr val="hlink"/>
                </a:solidFill>
                <a:hlinkClick r:id="rId3"/>
              </a:rPr>
              <a:t>https://www.drugabuse.gov/publications/drugfacts/electronic-cigarettes-e-cigarettes</a:t>
            </a:r>
            <a:endParaRPr sz="1100"/>
          </a:p>
          <a:p>
            <a:pPr indent="0" lvl="0" marL="0" rtl="0" algn="l">
              <a:spcBef>
                <a:spcPts val="0"/>
              </a:spcBef>
              <a:spcAft>
                <a:spcPts val="0"/>
              </a:spcAft>
              <a:buClr>
                <a:schemeClr val="dk1"/>
              </a:buClr>
              <a:buSzPts val="1100"/>
              <a:buFont typeface="Arial"/>
              <a:buNone/>
            </a:pPr>
            <a:r>
              <a:rPr lang="cs" sz="1100"/>
              <a:t>Video: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4"/>
              </a:rPr>
              <a:t>https://youtu.be/rCfFyypZiiU</a:t>
            </a:r>
            <a:endParaRPr sz="1100"/>
          </a:p>
          <a:p>
            <a:pPr indent="0" lvl="0" marL="0" rtl="0" algn="l">
              <a:spcBef>
                <a:spcPts val="0"/>
              </a:spcBef>
              <a:spcAft>
                <a:spcPts val="0"/>
              </a:spcAft>
              <a:buClr>
                <a:schemeClr val="dk1"/>
              </a:buClr>
              <a:buSzPts val="1100"/>
              <a:buFont typeface="Arial"/>
              <a:buNone/>
            </a:pPr>
            <a:r>
              <a:t/>
            </a:r>
            <a:endParaRPr sz="1100"/>
          </a:p>
        </p:txBody>
      </p:sp>
      <p:sp>
        <p:nvSpPr>
          <p:cNvPr id="276" name="Google Shape;276;g45e1d7b936_0_2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5fc65d9b5_5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45fc65d9b5_5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a:t>
            </a:r>
            <a:endParaRPr sz="1100"/>
          </a:p>
        </p:txBody>
      </p:sp>
      <p:sp>
        <p:nvSpPr>
          <p:cNvPr id="286" name="Google Shape;286;g45fc65d9b5_5_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c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0b513000d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0b513000d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298450" lvl="0" marL="457200" rtl="0" algn="l">
              <a:spcBef>
                <a:spcPts val="0"/>
              </a:spcBef>
              <a:spcAft>
                <a:spcPts val="0"/>
              </a:spcAft>
              <a:buSzPts val="1100"/>
              <a:buFont typeface="Calibri"/>
              <a:buChar char="-"/>
            </a:pPr>
            <a:r>
              <a:rPr lang="cs" sz="1100"/>
              <a:t>“60 to 70 compounds detected in E-liquids”</a:t>
            </a:r>
            <a:endParaRPr sz="1100"/>
          </a:p>
          <a:p>
            <a:pPr indent="-298450" lvl="0" marL="457200" rtl="0" algn="l">
              <a:spcBef>
                <a:spcPts val="0"/>
              </a:spcBef>
              <a:spcAft>
                <a:spcPts val="0"/>
              </a:spcAft>
              <a:buSzPts val="1100"/>
              <a:buFont typeface="Calibri"/>
              <a:buChar char="-"/>
            </a:pPr>
            <a:r>
              <a:rPr lang="cs" sz="1100"/>
              <a:t>“</a:t>
            </a:r>
            <a:r>
              <a:rPr lang="cs" sz="1100" u="sng">
                <a:solidFill>
                  <a:schemeClr val="hlink"/>
                </a:solidFill>
                <a:hlinkClick r:id="rId2"/>
              </a:rPr>
              <a:t>Kucharska and colleagues (2016)</a:t>
            </a:r>
            <a:r>
              <a:rPr lang="cs" sz="1100"/>
              <a:t> have identified 113 chemicals in 50 brands of liquids”</a:t>
            </a:r>
            <a:endParaRPr sz="1100"/>
          </a:p>
          <a:p>
            <a:pPr indent="-298450" lvl="0" marL="457200" rtl="0" algn="l">
              <a:spcBef>
                <a:spcPts val="0"/>
              </a:spcBef>
              <a:spcAft>
                <a:spcPts val="0"/>
              </a:spcAft>
              <a:buSzPts val="1100"/>
              <a:buFont typeface="Calibri"/>
              <a:buChar char="-"/>
            </a:pPr>
            <a:r>
              <a:rPr lang="cs" sz="1100"/>
              <a:t>“Even more compounds are observed in the aerosol over their respective solution because some chemicals are generated during the vaporization process.”</a:t>
            </a:r>
            <a:endParaRPr sz="1100"/>
          </a:p>
          <a:p>
            <a:pPr indent="-298450" lvl="0" marL="457200" rtl="0" algn="l">
              <a:spcBef>
                <a:spcPts val="0"/>
              </a:spcBef>
              <a:spcAft>
                <a:spcPts val="0"/>
              </a:spcAft>
              <a:buSzPts val="1100"/>
              <a:buFont typeface="Calibri"/>
              <a:buChar char="-"/>
            </a:pPr>
            <a:r>
              <a:rPr lang="cs" sz="1100"/>
              <a:t>“An aerosol generated from a single product tested by</a:t>
            </a:r>
            <a:r>
              <a:rPr lang="cs" sz="1100">
                <a:uFill>
                  <a:noFill/>
                </a:uFill>
                <a:hlinkClick r:id="rId3"/>
              </a:rPr>
              <a:t> </a:t>
            </a:r>
            <a:r>
              <a:rPr lang="cs" sz="1100" u="sng">
                <a:solidFill>
                  <a:schemeClr val="hlink"/>
                </a:solidFill>
                <a:hlinkClick r:id="rId4"/>
              </a:rPr>
              <a:t>Herrington and Myers (2015)</a:t>
            </a:r>
            <a:r>
              <a:rPr lang="cs" sz="1100"/>
              <a:t> showed 18 additional compounds observed in the solution.”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Image source: </a:t>
            </a:r>
            <a:endParaRPr sz="1100"/>
          </a:p>
          <a:p>
            <a:pPr indent="0" lvl="0" marL="0" rtl="0" algn="l">
              <a:spcBef>
                <a:spcPts val="0"/>
              </a:spcBef>
              <a:spcAft>
                <a:spcPts val="0"/>
              </a:spcAft>
              <a:buNone/>
            </a:pPr>
            <a:r>
              <a:rPr lang="cs" sz="1100" u="sng">
                <a:solidFill>
                  <a:schemeClr val="hlink"/>
                </a:solidFill>
                <a:hlinkClick r:id="rId5"/>
              </a:rPr>
              <a:t>http://www.ecigarettegroup.org/wp-content/uploads/2016/07/adding-ecig-flavor.jpg</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6"/>
              </a:rPr>
              <a:t>https://www.ncbi.nlm.nih.gov/books/NBK507184/</a:t>
            </a:r>
            <a:r>
              <a:rPr lang="cs" sz="1100"/>
              <a:t> </a:t>
            </a:r>
            <a:endParaRPr sz="1100"/>
          </a:p>
          <a:p>
            <a:pPr indent="0" lvl="0" marL="0" rtl="0" algn="l">
              <a:spcBef>
                <a:spcPts val="0"/>
              </a:spcBef>
              <a:spcAft>
                <a:spcPts val="0"/>
              </a:spcAft>
              <a:buNone/>
            </a:pPr>
            <a:r>
              <a:rPr lang="cs" sz="1100"/>
              <a:t>National Academies of Sciences, Engineering, and Medicine; Health and Medicine Division; Board on Population Health and Public Health Practice; Committee on the Review of the Health Effects of Electronic Nicotine Delivery Systems; Eaton DL, Kwan LY, Stratton K, editors. Public Health Consequences of E-Cigarettes. Washington (DC): National Academies Press (US); 2018 Jan 23. 5, Toxicology of E-Cigarette Constituents. Available from: https://www.ncbi.nlm.nih.gov/books/NBK507184/#</a:t>
            </a:r>
            <a:endParaRPr sz="1100"/>
          </a:p>
        </p:txBody>
      </p:sp>
      <p:sp>
        <p:nvSpPr>
          <p:cNvPr id="299" name="Google Shape;299;g60b513000d_0_8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0b513000d_0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0b513000d_0_2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Talking Points: </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Vaping devices are charged with liquids, this liquids are called ‘e-liquid’. This e-liquids contain many compounds that vaporizes when they are exposed to heat. </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•This is e-liquid, or sometimes called e-juice.</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•This is what is put into the e-cigarette/vape pen device and often contains flavors and nicotine.</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•The e-juice is heated inside the device and creates the flavors and aerosol that is inhaled into the body and out into the air.</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•There are over 15,500 flavors and counting, marketing to every kind of consumer.</a:t>
            </a:r>
            <a:endParaRPr sz="1100">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000000"/>
                </a:solidFill>
              </a:rPr>
              <a:t>Video source:</a:t>
            </a:r>
            <a:r>
              <a:rPr lang="cs" sz="1100">
                <a:solidFill>
                  <a:srgbClr val="000000"/>
                </a:solidFill>
                <a:uFill>
                  <a:noFill/>
                </a:uFill>
                <a:hlinkClick r:id="rId2"/>
              </a:rPr>
              <a:t>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3"/>
              </a:rPr>
              <a:t>https://youtu.be/J3YLCCQa5fQ</a:t>
            </a:r>
            <a:r>
              <a:rPr lang="cs" sz="1100"/>
              <a:t>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4"/>
              </a:rPr>
              <a:t>https://youtu.be/SbwV_uopJZg</a:t>
            </a:r>
            <a:r>
              <a:rPr lang="cs" sz="1100"/>
              <a:t>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rgbClr val="000000"/>
                </a:solidFill>
                <a:hlinkClick r:id="rId5"/>
              </a:rPr>
              <a:t>https://med.stanford.edu/tobaccopreventiontoolkit/E-Cigs/ECigUnit1.html</a:t>
            </a:r>
            <a:r>
              <a:rPr lang="cs" sz="1100">
                <a:solidFill>
                  <a:srgbClr val="000000"/>
                </a:solidFill>
              </a:rPr>
              <a:t> </a:t>
            </a:r>
            <a:endParaRPr sz="1100">
              <a:solidFill>
                <a:srgbClr val="000000"/>
              </a:solidFill>
            </a:endParaRPr>
          </a:p>
        </p:txBody>
      </p:sp>
      <p:sp>
        <p:nvSpPr>
          <p:cNvPr id="310" name="Google Shape;310;g60b513000d_0_20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0b513000d_0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0b513000d_0_2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solidFill>
                  <a:srgbClr val="000000"/>
                </a:solidFill>
              </a:rPr>
              <a:t>Talking Points:</a:t>
            </a:r>
            <a:endParaRPr sz="1100">
              <a:solidFill>
                <a:srgbClr val="000000"/>
              </a:solidFill>
            </a:endParaRPr>
          </a:p>
          <a:p>
            <a:pPr indent="0" lvl="0" marL="0" rtl="0" algn="l">
              <a:spcBef>
                <a:spcPts val="0"/>
              </a:spcBef>
              <a:spcAft>
                <a:spcPts val="0"/>
              </a:spcAft>
              <a:buNone/>
            </a:pPr>
            <a:r>
              <a:rPr b="1" lang="cs" sz="1100">
                <a:solidFill>
                  <a:srgbClr val="000000"/>
                </a:solidFill>
              </a:rPr>
              <a:t>Flavoring chemicals named: </a:t>
            </a:r>
            <a:r>
              <a:rPr lang="cs" sz="1100">
                <a:solidFill>
                  <a:srgbClr val="000000"/>
                </a:solidFill>
              </a:rPr>
              <a:t> </a:t>
            </a:r>
            <a:endParaRPr sz="1100">
              <a:solidFill>
                <a:srgbClr val="000000"/>
              </a:solidFill>
            </a:endParaRPr>
          </a:p>
          <a:p>
            <a:pPr indent="0" lvl="0" marL="0" rtl="0" algn="l">
              <a:spcBef>
                <a:spcPts val="0"/>
              </a:spcBef>
              <a:spcAft>
                <a:spcPts val="0"/>
              </a:spcAft>
              <a:buNone/>
            </a:pPr>
            <a:r>
              <a:rPr lang="cs" sz="1100">
                <a:solidFill>
                  <a:srgbClr val="000000"/>
                </a:solidFill>
              </a:rPr>
              <a:t>-Diacetyl, cinnamaldehyde, acetoin, pentanedione, o-vanillin, maltol and coumarin at different doses between 10 and 1,000 μM (micrometer).”</a:t>
            </a:r>
            <a:endParaRPr sz="1100">
              <a:solidFill>
                <a:srgbClr val="000000"/>
              </a:solidFill>
            </a:endParaRPr>
          </a:p>
          <a:p>
            <a:pPr indent="0" lvl="0" marL="0" rtl="0" algn="l">
              <a:spcBef>
                <a:spcPts val="0"/>
              </a:spcBef>
              <a:spcAft>
                <a:spcPts val="0"/>
              </a:spcAft>
              <a:buNone/>
            </a:pPr>
            <a:r>
              <a:rPr b="1" lang="cs" sz="1100">
                <a:solidFill>
                  <a:srgbClr val="000000"/>
                </a:solidFill>
              </a:rPr>
              <a:t>Results</a:t>
            </a:r>
            <a:r>
              <a:rPr lang="cs" sz="1100">
                <a:solidFill>
                  <a:srgbClr val="000000"/>
                </a:solidFill>
              </a:rPr>
              <a:t>: </a:t>
            </a:r>
            <a:endParaRPr sz="1100">
              <a:solidFill>
                <a:srgbClr val="000000"/>
              </a:solidFill>
            </a:endParaRPr>
          </a:p>
          <a:p>
            <a:pPr indent="0" lvl="0" marL="0" rtl="0" algn="l">
              <a:spcBef>
                <a:spcPts val="0"/>
              </a:spcBef>
              <a:spcAft>
                <a:spcPts val="0"/>
              </a:spcAft>
              <a:buNone/>
            </a:pPr>
            <a:r>
              <a:rPr lang="cs" sz="1100">
                <a:solidFill>
                  <a:srgbClr val="000000"/>
                </a:solidFill>
              </a:rPr>
              <a:t>“Treatment of the cells with flavoring chemicals and flavored e-liquid without nicotine caused </a:t>
            </a:r>
            <a:r>
              <a:rPr lang="cs" sz="1100"/>
              <a:t>presence of substances secreted by the immune system typical indication of inflammatory response.”</a:t>
            </a:r>
            <a:endParaRPr sz="1100">
              <a:solidFill>
                <a:srgbClr val="000000"/>
              </a:solidFill>
            </a:endParaRPr>
          </a:p>
          <a:p>
            <a:pPr indent="0" lvl="0" marL="0" rtl="0" algn="l">
              <a:spcBef>
                <a:spcPts val="0"/>
              </a:spcBef>
              <a:spcAft>
                <a:spcPts val="0"/>
              </a:spcAft>
              <a:buNone/>
            </a:pPr>
            <a:r>
              <a:rPr lang="cs" sz="1100">
                <a:solidFill>
                  <a:srgbClr val="000000"/>
                </a:solidFill>
              </a:rPr>
              <a:t>“Mixing of multiple flavors of e-liquids are more harmful to the users.”</a:t>
            </a:r>
            <a:endParaRPr sz="1100">
              <a:solidFill>
                <a:srgbClr val="000000"/>
              </a:solidFill>
            </a:endParaRPr>
          </a:p>
          <a:p>
            <a:pPr indent="0" lvl="0" marL="0" rtl="0" algn="l">
              <a:spcBef>
                <a:spcPts val="0"/>
              </a:spcBef>
              <a:spcAft>
                <a:spcPts val="0"/>
              </a:spcAft>
              <a:buNone/>
            </a:pPr>
            <a:r>
              <a:rPr b="1" lang="cs" sz="1100">
                <a:solidFill>
                  <a:srgbClr val="000000"/>
                </a:solidFill>
              </a:rPr>
              <a:t>Conclusions</a:t>
            </a:r>
            <a:r>
              <a:rPr lang="cs" sz="1100">
                <a:solidFill>
                  <a:srgbClr val="000000"/>
                </a:solidFill>
              </a:rPr>
              <a:t>: </a:t>
            </a:r>
            <a:endParaRPr sz="1100">
              <a:solidFill>
                <a:srgbClr val="000000"/>
              </a:solidFill>
            </a:endParaRPr>
          </a:p>
          <a:p>
            <a:pPr indent="0" lvl="0" marL="0" rtl="0" algn="l">
              <a:spcBef>
                <a:spcPts val="0"/>
              </a:spcBef>
              <a:spcAft>
                <a:spcPts val="0"/>
              </a:spcAft>
              <a:buNone/>
            </a:pPr>
            <a:r>
              <a:rPr lang="cs" sz="1100">
                <a:solidFill>
                  <a:srgbClr val="000000"/>
                </a:solidFill>
              </a:rPr>
              <a:t>“potential pulmonary toxicity and tissue damage in e-cigarette users.”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Clr>
                <a:schemeClr val="dk1"/>
              </a:buClr>
              <a:buSzPts val="1100"/>
              <a:buFont typeface="Arial"/>
              <a:buNone/>
            </a:pPr>
            <a:r>
              <a:rPr lang="cs" sz="1100">
                <a:solidFill>
                  <a:srgbClr val="000000"/>
                </a:solidFill>
              </a:rPr>
              <a:t>Source:</a:t>
            </a:r>
            <a:endParaRPr sz="1100">
              <a:solidFill>
                <a:srgbClr val="000000"/>
              </a:solidFill>
            </a:endParaRPr>
          </a:p>
          <a:p>
            <a:pPr indent="0" lvl="0" marL="0" rtl="0" algn="l">
              <a:spcBef>
                <a:spcPts val="0"/>
              </a:spcBef>
              <a:spcAft>
                <a:spcPts val="0"/>
              </a:spcAft>
              <a:buClr>
                <a:schemeClr val="dk1"/>
              </a:buClr>
              <a:buSzPts val="1100"/>
              <a:buFont typeface="Arial"/>
              <a:buNone/>
            </a:pPr>
            <a:r>
              <a:rPr lang="cs" sz="1100">
                <a:solidFill>
                  <a:srgbClr val="000000"/>
                </a:solidFill>
                <a:highlight>
                  <a:schemeClr val="lt1"/>
                </a:highlight>
              </a:rPr>
              <a:t>Muthumalage T, Prinz M, Ansah KO, Gerloff J, Sundar IK and Rahman I (2018) Inflammatory and Oxidative Responses Induced by Exposure to Commonly Used e-Cigarette Flavoring Chemicals and Flavored e-Liquids without Nicotine. </a:t>
            </a:r>
            <a:r>
              <a:rPr i="1" lang="cs" sz="1100">
                <a:solidFill>
                  <a:srgbClr val="000000"/>
                </a:solidFill>
                <a:highlight>
                  <a:schemeClr val="lt1"/>
                </a:highlight>
              </a:rPr>
              <a:t>Front. Physiol</a:t>
            </a:r>
            <a:r>
              <a:rPr lang="cs" sz="1100">
                <a:solidFill>
                  <a:srgbClr val="000000"/>
                </a:solidFill>
                <a:highlight>
                  <a:schemeClr val="lt1"/>
                </a:highlight>
              </a:rPr>
              <a:t>. 8:1130. doi: 10.3389/fphys.2017.01130</a:t>
            </a:r>
            <a:endParaRPr sz="1100">
              <a:solidFill>
                <a:srgbClr val="000000"/>
              </a:solidFill>
            </a:endParaRPr>
          </a:p>
          <a:p>
            <a:pPr indent="0" lvl="0" marL="0" rtl="0" algn="l">
              <a:spcBef>
                <a:spcPts val="0"/>
              </a:spcBef>
              <a:spcAft>
                <a:spcPts val="0"/>
              </a:spcAft>
              <a:buClr>
                <a:schemeClr val="dk1"/>
              </a:buClr>
              <a:buSzPts val="1100"/>
              <a:buFont typeface="Arial"/>
              <a:buNone/>
            </a:pPr>
            <a:r>
              <a:rPr lang="cs" sz="1100" u="sng">
                <a:solidFill>
                  <a:srgbClr val="000000"/>
                </a:solidFill>
                <a:hlinkClick r:id="rId2"/>
              </a:rPr>
              <a:t>https://www.frontiersin.org/article/10.3389/fphys.2017.01130</a:t>
            </a:r>
            <a:r>
              <a:rPr lang="cs" sz="1100">
                <a:solidFill>
                  <a:srgbClr val="000000"/>
                </a:solidFill>
              </a:rPr>
              <a:t>.  </a:t>
            </a:r>
            <a:endParaRPr sz="1100">
              <a:solidFill>
                <a:srgbClr val="000000"/>
              </a:solidFill>
            </a:endParaRPr>
          </a:p>
          <a:p>
            <a:pPr indent="0" lvl="0" marL="0" rtl="0" algn="l">
              <a:spcBef>
                <a:spcPts val="0"/>
              </a:spcBef>
              <a:spcAft>
                <a:spcPts val="0"/>
              </a:spcAft>
              <a:buNone/>
            </a:pPr>
            <a:r>
              <a:t/>
            </a:r>
            <a:endParaRPr sz="1100">
              <a:solidFill>
                <a:srgbClr val="000000"/>
              </a:solidFill>
            </a:endParaRPr>
          </a:p>
        </p:txBody>
      </p:sp>
      <p:sp>
        <p:nvSpPr>
          <p:cNvPr id="318" name="Google Shape;318;g60b513000d_0_2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0af0c51e7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60af0c51e7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Clr>
                <a:schemeClr val="dk1"/>
              </a:buClr>
              <a:buSzPts val="1100"/>
              <a:buFont typeface="Arial"/>
              <a:buNone/>
            </a:pPr>
            <a:r>
              <a:rPr lang="cs" sz="1100">
                <a:solidFill>
                  <a:srgbClr val="323232"/>
                </a:solidFill>
              </a:rPr>
              <a:t>“Some examples of the products outlined in the warning letters, and being sold through multiple online retailers, include:</a:t>
            </a:r>
            <a:endParaRPr sz="1100">
              <a:solidFill>
                <a:srgbClr val="323232"/>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323232"/>
                </a:solidFill>
              </a:rPr>
              <a:t>“One Mad Hit Juice Box,” which resembles children’s apple juice boxes, such as Tree Top-brand juice boxes; “Vape Heads Sour Smurf Sauce,” which resembles War Heads candy; and “V'Nilla Cookies &amp; Milk,” which resembles Nilla Wafer and Golden Oreo cookies. </a:t>
            </a:r>
            <a:endParaRPr sz="1100">
              <a:solidFill>
                <a:srgbClr val="323232"/>
              </a:solidFill>
            </a:endParaRPr>
          </a:p>
          <a:p>
            <a:pPr indent="0" lvl="0" marL="0" rtl="0" algn="l">
              <a:lnSpc>
                <a:spcPct val="100000"/>
              </a:lnSpc>
              <a:spcBef>
                <a:spcPts val="0"/>
              </a:spcBef>
              <a:spcAft>
                <a:spcPts val="0"/>
              </a:spcAft>
              <a:buClr>
                <a:schemeClr val="dk1"/>
              </a:buClr>
              <a:buSzPts val="1100"/>
              <a:buFont typeface="Arial"/>
              <a:buNone/>
            </a:pPr>
            <a:r>
              <a:rPr lang="cs" sz="1100">
                <a:solidFill>
                  <a:srgbClr val="323232"/>
                </a:solidFill>
              </a:rPr>
              <a:t>“Other products include “Whip’d Strawberry,” which resembles Reddi-wip dairy whipped topping, and “Twirly Pop,” which not only resembles a Unicorn Pop lollipop but is shipped with one.”</a:t>
            </a:r>
            <a:endParaRPr sz="1100"/>
          </a:p>
          <a:p>
            <a:pPr indent="0" lvl="0" marL="0" rtl="0" algn="l">
              <a:lnSpc>
                <a:spcPct val="100000"/>
              </a:lnSpc>
              <a:spcBef>
                <a:spcPts val="0"/>
              </a:spcBef>
              <a:spcAft>
                <a:spcPts val="0"/>
              </a:spcAft>
              <a:buClr>
                <a:schemeClr val="dk1"/>
              </a:buClr>
              <a:buSzPts val="1100"/>
              <a:buFont typeface="Arial"/>
              <a:buNone/>
            </a:pPr>
            <a:r>
              <a:rPr lang="cs" sz="1100"/>
              <a:t>Source: </a:t>
            </a:r>
            <a:r>
              <a:rPr lang="cs" sz="1100" u="sng">
                <a:solidFill>
                  <a:schemeClr val="hlink"/>
                </a:solidFill>
                <a:hlinkClick r:id="rId2"/>
              </a:rPr>
              <a:t>https://www.ftc.gov/news-events/press-releases/2018/05/ftc-fda-take-action-against-companies-marketing-e-liquids</a:t>
            </a:r>
            <a:endParaRPr sz="1100"/>
          </a:p>
        </p:txBody>
      </p:sp>
      <p:sp>
        <p:nvSpPr>
          <p:cNvPr id="337" name="Google Shape;337;g60af0c51e7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c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724aa5206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724aa5206_0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r>
              <a:rPr lang="cs" sz="1100" u="sng">
                <a:solidFill>
                  <a:schemeClr val="hlink"/>
                </a:solidFill>
                <a:hlinkClick r:id="rId2"/>
              </a:rPr>
              <a:t>NBC News </a:t>
            </a:r>
            <a:r>
              <a:rPr lang="cs" sz="1100"/>
              <a:t>Published on Mar 6, 2018</a:t>
            </a:r>
            <a:endParaRPr sz="1100"/>
          </a:p>
          <a:p>
            <a:pPr indent="0" lvl="0" marL="0" rtl="0" algn="l">
              <a:spcBef>
                <a:spcPts val="0"/>
              </a:spcBef>
              <a:spcAft>
                <a:spcPts val="0"/>
              </a:spcAft>
              <a:buNone/>
            </a:pPr>
            <a:r>
              <a:rPr lang="cs" sz="1100" u="sng">
                <a:solidFill>
                  <a:schemeClr val="hlink"/>
                </a:solidFill>
                <a:hlinkClick r:id="rId3"/>
              </a:rPr>
              <a:t>https://www.youtube.com/watch?v=gqhCSiNpHbM</a:t>
            </a:r>
            <a:endParaRPr sz="1100"/>
          </a:p>
          <a:p>
            <a:pPr indent="0" lvl="0" marL="0" rtl="0" algn="l">
              <a:spcBef>
                <a:spcPts val="0"/>
              </a:spcBef>
              <a:spcAft>
                <a:spcPts val="0"/>
              </a:spcAft>
              <a:buNone/>
            </a:pPr>
            <a:r>
              <a:rPr lang="cs" sz="1100" u="sng">
                <a:solidFill>
                  <a:schemeClr val="hlink"/>
                </a:solidFill>
                <a:hlinkClick r:id="rId4"/>
              </a:rPr>
              <a:t>https://youtu.be/lqatWW7Ny28</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latin typeface="Arial"/>
              <a:ea typeface="Arial"/>
              <a:cs typeface="Arial"/>
              <a:sym typeface="Arial"/>
            </a:endParaRPr>
          </a:p>
        </p:txBody>
      </p:sp>
      <p:sp>
        <p:nvSpPr>
          <p:cNvPr id="346" name="Google Shape;346;g4724aa5206_0_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60b513000d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60b513000d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cs" sz="1100"/>
              <a:t>“E-cigarettes use humectants as solvent carriers in e-liquids to produce aerosols that simulate combustible tobacco cigarette smoke”</a:t>
            </a:r>
            <a:endParaRPr sz="1100"/>
          </a:p>
          <a:p>
            <a:pPr indent="0" lvl="0" marL="0" rtl="0" algn="l">
              <a:spcBef>
                <a:spcPts val="0"/>
              </a:spcBef>
              <a:spcAft>
                <a:spcPts val="0"/>
              </a:spcAft>
              <a:buNone/>
            </a:pPr>
            <a:r>
              <a:rPr lang="cs" sz="1100"/>
              <a:t>Example: </a:t>
            </a:r>
            <a:endParaRPr sz="1100"/>
          </a:p>
          <a:p>
            <a:pPr indent="0" lvl="0" marL="0" rtl="0" algn="l">
              <a:spcBef>
                <a:spcPts val="0"/>
              </a:spcBef>
              <a:spcAft>
                <a:spcPts val="0"/>
              </a:spcAft>
              <a:buNone/>
            </a:pPr>
            <a:r>
              <a:rPr b="1" lang="cs" sz="1100">
                <a:solidFill>
                  <a:srgbClr val="FF0000"/>
                </a:solidFill>
              </a:rPr>
              <a:t>vaporizing solvents</a:t>
            </a:r>
            <a:r>
              <a:rPr b="1" lang="cs" sz="1100"/>
              <a:t> : </a:t>
            </a:r>
            <a:r>
              <a:rPr lang="cs" sz="1100"/>
              <a:t>to control and maintain the moisture</a:t>
            </a:r>
            <a:endParaRPr sz="1100"/>
          </a:p>
          <a:p>
            <a:pPr indent="0" lvl="0" marL="0" rtl="0" algn="l">
              <a:spcBef>
                <a:spcPts val="0"/>
              </a:spcBef>
              <a:spcAft>
                <a:spcPts val="0"/>
              </a:spcAft>
              <a:buNone/>
            </a:pPr>
            <a:r>
              <a:rPr b="1" lang="cs" sz="1100"/>
              <a:t>Propylene  Glycol</a:t>
            </a:r>
            <a:r>
              <a:rPr lang="cs" sz="1100"/>
              <a:t>: </a:t>
            </a:r>
            <a:endParaRPr sz="1100"/>
          </a:p>
          <a:p>
            <a:pPr indent="0" lvl="0" marL="0" rtl="0" algn="l">
              <a:spcBef>
                <a:spcPts val="0"/>
              </a:spcBef>
              <a:spcAft>
                <a:spcPts val="0"/>
              </a:spcAft>
              <a:buClr>
                <a:schemeClr val="dk1"/>
              </a:buClr>
              <a:buSzPts val="1100"/>
              <a:buFont typeface="Arial"/>
              <a:buNone/>
            </a:pPr>
            <a:r>
              <a:rPr lang="cs" sz="1100">
                <a:highlight>
                  <a:schemeClr val="lt1"/>
                </a:highlight>
              </a:rPr>
              <a:t>Synthetic liquid substance that absorbs water. </a:t>
            </a:r>
            <a:endParaRPr sz="1100">
              <a:highlight>
                <a:schemeClr val="lt1"/>
              </a:highlight>
            </a:endParaRPr>
          </a:p>
          <a:p>
            <a:pPr indent="0" lvl="0" marL="0" rtl="0" algn="l">
              <a:spcBef>
                <a:spcPts val="0"/>
              </a:spcBef>
              <a:spcAft>
                <a:spcPts val="0"/>
              </a:spcAft>
              <a:buClr>
                <a:schemeClr val="dk1"/>
              </a:buClr>
              <a:buSzPts val="1100"/>
              <a:buFont typeface="Arial"/>
              <a:buNone/>
            </a:pPr>
            <a:r>
              <a:rPr lang="cs" sz="1100">
                <a:highlight>
                  <a:schemeClr val="lt1"/>
                </a:highlight>
              </a:rPr>
              <a:t>Used to make polyester compounds</a:t>
            </a:r>
            <a:endParaRPr sz="1100">
              <a:highlight>
                <a:schemeClr val="lt1"/>
              </a:highlight>
            </a:endParaRPr>
          </a:p>
          <a:p>
            <a:pPr indent="0" lvl="0" marL="0" rtl="0" algn="l">
              <a:spcBef>
                <a:spcPts val="0"/>
              </a:spcBef>
              <a:spcAft>
                <a:spcPts val="0"/>
              </a:spcAft>
              <a:buNone/>
            </a:pPr>
            <a:r>
              <a:rPr lang="cs" sz="1100">
                <a:highlight>
                  <a:schemeClr val="lt1"/>
                </a:highlight>
              </a:rPr>
              <a:t>Used as an antifreeze</a:t>
            </a:r>
            <a:endParaRPr sz="1100">
              <a:highlight>
                <a:schemeClr val="lt1"/>
              </a:highlight>
            </a:endParaRPr>
          </a:p>
          <a:p>
            <a:pPr indent="0" lvl="0" marL="0" rtl="0" algn="l">
              <a:spcBef>
                <a:spcPts val="0"/>
              </a:spcBef>
              <a:spcAft>
                <a:spcPts val="0"/>
              </a:spcAft>
              <a:buNone/>
            </a:pPr>
            <a:r>
              <a:rPr lang="cs" sz="1100">
                <a:highlight>
                  <a:schemeClr val="lt1"/>
                </a:highlight>
              </a:rPr>
              <a:t>Used as humectant ingredient (thinier)</a:t>
            </a:r>
            <a:endParaRPr sz="1100">
              <a:highlight>
                <a:schemeClr val="lt1"/>
              </a:highlight>
            </a:endParaRPr>
          </a:p>
          <a:p>
            <a:pPr indent="0" lvl="0" marL="0" rtl="0" algn="l">
              <a:spcBef>
                <a:spcPts val="0"/>
              </a:spcBef>
              <a:spcAft>
                <a:spcPts val="0"/>
              </a:spcAft>
              <a:buNone/>
            </a:pPr>
            <a:r>
              <a:rPr lang="cs" sz="1100">
                <a:highlight>
                  <a:schemeClr val="lt1"/>
                </a:highlight>
              </a:rPr>
              <a:t>Outcome: dry mouth and throat,</a:t>
            </a:r>
            <a:endParaRPr sz="1100">
              <a:highlight>
                <a:schemeClr val="lt1"/>
              </a:highlight>
            </a:endParaRPr>
          </a:p>
          <a:p>
            <a:pPr indent="0" lvl="0" marL="0" rtl="0" algn="l">
              <a:spcBef>
                <a:spcPts val="0"/>
              </a:spcBef>
              <a:spcAft>
                <a:spcPts val="0"/>
              </a:spcAft>
              <a:buNone/>
            </a:pPr>
            <a:r>
              <a:rPr lang="cs" sz="1100">
                <a:highlight>
                  <a:schemeClr val="lt1"/>
                </a:highlight>
              </a:rPr>
              <a:t>When decomposed by heat produces: carbonyl compounds (aldehydes) </a:t>
            </a:r>
            <a:endParaRPr sz="1100">
              <a:highlight>
                <a:schemeClr val="lt1"/>
              </a:highlight>
            </a:endParaRPr>
          </a:p>
          <a:p>
            <a:pPr indent="0" lvl="0" marL="0" rtl="0" algn="l">
              <a:spcBef>
                <a:spcPts val="0"/>
              </a:spcBef>
              <a:spcAft>
                <a:spcPts val="0"/>
              </a:spcAft>
              <a:buNone/>
            </a:pPr>
            <a:r>
              <a:rPr lang="cs" sz="1100">
                <a:highlight>
                  <a:schemeClr val="lt1"/>
                </a:highlight>
              </a:rPr>
              <a:t>Documented allergic reaction</a:t>
            </a:r>
            <a:endParaRPr sz="1100">
              <a:highlight>
                <a:schemeClr val="lt1"/>
              </a:highlight>
            </a:endParaRPr>
          </a:p>
          <a:p>
            <a:pPr indent="0" lvl="0" marL="0" rtl="0" algn="l">
              <a:spcBef>
                <a:spcPts val="0"/>
              </a:spcBef>
              <a:spcAft>
                <a:spcPts val="0"/>
              </a:spcAft>
              <a:buNone/>
            </a:pPr>
            <a:r>
              <a:rPr lang="cs" sz="1100">
                <a:highlight>
                  <a:schemeClr val="lt1"/>
                </a:highlight>
              </a:rPr>
              <a:t>“the kidneys eliminate 45 percent of the PG”</a:t>
            </a:r>
            <a:endParaRPr sz="1100">
              <a:highlight>
                <a:schemeClr val="lt1"/>
              </a:highlight>
            </a:endParaRPr>
          </a:p>
          <a:p>
            <a:pPr indent="0" lvl="0" marL="0" rtl="0" algn="l">
              <a:spcBef>
                <a:spcPts val="0"/>
              </a:spcBef>
              <a:spcAft>
                <a:spcPts val="0"/>
              </a:spcAft>
              <a:buNone/>
            </a:pPr>
            <a:r>
              <a:rPr lang="cs" sz="1100">
                <a:highlight>
                  <a:schemeClr val="lt1"/>
                </a:highlight>
              </a:rPr>
              <a:t>“the liver metabolizes the remainder to lactic acid, pyruvic acid, or acetone”. </a:t>
            </a:r>
            <a:endParaRPr sz="1100"/>
          </a:p>
          <a:p>
            <a:pPr indent="0" lvl="0" marL="0" rtl="0" algn="l">
              <a:spcBef>
                <a:spcPts val="0"/>
              </a:spcBef>
              <a:spcAft>
                <a:spcPts val="0"/>
              </a:spcAft>
              <a:buNone/>
            </a:pPr>
            <a:r>
              <a:t/>
            </a:r>
            <a:endParaRPr b="1" sz="1100"/>
          </a:p>
          <a:p>
            <a:pPr indent="0" lvl="0" marL="0" rtl="0" algn="l">
              <a:spcBef>
                <a:spcPts val="0"/>
              </a:spcBef>
              <a:spcAft>
                <a:spcPts val="0"/>
              </a:spcAft>
              <a:buNone/>
            </a:pPr>
            <a:r>
              <a:rPr b="1" lang="cs" sz="1100"/>
              <a:t>Glycerol:</a:t>
            </a:r>
            <a:endParaRPr sz="1100"/>
          </a:p>
          <a:p>
            <a:pPr indent="0" lvl="0" marL="0" rtl="0" algn="l">
              <a:spcBef>
                <a:spcPts val="0"/>
              </a:spcBef>
              <a:spcAft>
                <a:spcPts val="0"/>
              </a:spcAft>
              <a:buNone/>
            </a:pPr>
            <a:r>
              <a:rPr lang="cs" sz="1100"/>
              <a:t>Commonly referred to as a “vegetable glycerin”. </a:t>
            </a:r>
            <a:endParaRPr sz="1100"/>
          </a:p>
          <a:p>
            <a:pPr indent="0" lvl="0" marL="0" rtl="0" algn="l">
              <a:spcBef>
                <a:spcPts val="0"/>
              </a:spcBef>
              <a:spcAft>
                <a:spcPts val="0"/>
              </a:spcAft>
              <a:buClr>
                <a:schemeClr val="dk1"/>
              </a:buClr>
              <a:buSzPts val="1100"/>
              <a:buFont typeface="Arial"/>
              <a:buNone/>
            </a:pPr>
            <a:r>
              <a:rPr lang="cs" sz="1100">
                <a:highlight>
                  <a:schemeClr val="lt1"/>
                </a:highlight>
              </a:rPr>
              <a:t>Used as humectant ingredient</a:t>
            </a:r>
            <a:endParaRPr sz="1100"/>
          </a:p>
          <a:p>
            <a:pPr indent="0" lvl="0" marL="0" rtl="0" algn="l">
              <a:spcBef>
                <a:spcPts val="0"/>
              </a:spcBef>
              <a:spcAft>
                <a:spcPts val="0"/>
              </a:spcAft>
              <a:buNone/>
            </a:pPr>
            <a:r>
              <a:rPr lang="cs" sz="1100"/>
              <a:t>Used for creams (t</a:t>
            </a:r>
            <a:r>
              <a:rPr lang="cs" sz="1100"/>
              <a:t>hicker)</a:t>
            </a:r>
            <a:endParaRPr sz="1100"/>
          </a:p>
          <a:p>
            <a:pPr indent="0" lvl="0" marL="0" rtl="0" algn="l">
              <a:spcBef>
                <a:spcPts val="0"/>
              </a:spcBef>
              <a:spcAft>
                <a:spcPts val="0"/>
              </a:spcAft>
              <a:buNone/>
            </a:pPr>
            <a:r>
              <a:rPr lang="cs" sz="1100"/>
              <a:t>Outcome: dry mouth and throat</a:t>
            </a:r>
            <a:endParaRPr sz="1100"/>
          </a:p>
          <a:p>
            <a:pPr indent="0" lvl="0" marL="0" rtl="0" algn="l">
              <a:spcBef>
                <a:spcPts val="0"/>
              </a:spcBef>
              <a:spcAft>
                <a:spcPts val="0"/>
              </a:spcAft>
              <a:buClr>
                <a:schemeClr val="dk1"/>
              </a:buClr>
              <a:buSzPts val="1100"/>
              <a:buFont typeface="Arial"/>
              <a:buNone/>
            </a:pPr>
            <a:r>
              <a:rPr lang="cs" sz="1100">
                <a:highlight>
                  <a:schemeClr val="lt1"/>
                </a:highlight>
              </a:rPr>
              <a:t>When decomposed by heat produces: carbonyl compounds (aldehydes)</a:t>
            </a:r>
            <a:endParaRPr sz="1100"/>
          </a:p>
          <a:p>
            <a:pPr indent="0" lvl="0" marL="0" rtl="0" algn="l">
              <a:spcBef>
                <a:spcPts val="0"/>
              </a:spcBef>
              <a:spcAft>
                <a:spcPts val="0"/>
              </a:spcAft>
              <a:buNone/>
            </a:pPr>
            <a:r>
              <a:rPr lang="cs" sz="1100"/>
              <a:t>Naturally glycerol:  in fats and oils</a:t>
            </a:r>
            <a:endParaRPr sz="1100"/>
          </a:p>
          <a:p>
            <a:pPr indent="0" lvl="0" marL="0" rtl="0" algn="l">
              <a:spcBef>
                <a:spcPts val="0"/>
              </a:spcBef>
              <a:spcAft>
                <a:spcPts val="0"/>
              </a:spcAft>
              <a:buNone/>
            </a:pPr>
            <a:r>
              <a:rPr lang="cs" sz="1100"/>
              <a:t>Synthetic glycerol : from petrochemical products. effects on reproductive function. </a:t>
            </a:r>
            <a:endParaRPr sz="1100"/>
          </a:p>
          <a:p>
            <a:pPr indent="0" lvl="0" marL="0" rtl="0" algn="l">
              <a:spcBef>
                <a:spcPts val="0"/>
              </a:spcBef>
              <a:spcAft>
                <a:spcPts val="0"/>
              </a:spcAft>
              <a:buNone/>
            </a:pPr>
            <a:r>
              <a:rPr lang="cs" sz="1100"/>
              <a:t>Too much effects: headache, dizziness, nausea, vomiting, thirst, and diarrhea. </a:t>
            </a:r>
            <a:endParaRPr sz="1100"/>
          </a:p>
          <a:p>
            <a:pPr indent="0" lvl="0" marL="0" rtl="0" algn="l">
              <a:spcBef>
                <a:spcPts val="0"/>
              </a:spcBef>
              <a:spcAft>
                <a:spcPts val="0"/>
              </a:spcAft>
              <a:buNone/>
            </a:pPr>
            <a:r>
              <a:rPr lang="cs" sz="1100"/>
              <a:t>Transformed into : glucose then into glycogen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cs" sz="1100"/>
              <a:t>Ethylene glycol</a:t>
            </a:r>
            <a:r>
              <a:rPr lang="cs" sz="1100"/>
              <a:t>: </a:t>
            </a:r>
            <a:endParaRPr sz="1100"/>
          </a:p>
          <a:p>
            <a:pPr indent="0" lvl="0" marL="0" rtl="0" algn="l">
              <a:spcBef>
                <a:spcPts val="0"/>
              </a:spcBef>
              <a:spcAft>
                <a:spcPts val="0"/>
              </a:spcAft>
              <a:buNone/>
            </a:pPr>
            <a:r>
              <a:rPr lang="cs" sz="1100"/>
              <a:t>Is an odorless, clear, slightly viscous liquid </a:t>
            </a:r>
            <a:endParaRPr sz="1100"/>
          </a:p>
          <a:p>
            <a:pPr indent="0" lvl="0" marL="0" rtl="0" algn="l">
              <a:spcBef>
                <a:spcPts val="0"/>
              </a:spcBef>
              <a:spcAft>
                <a:spcPts val="0"/>
              </a:spcAft>
              <a:buNone/>
            </a:pPr>
            <a:r>
              <a:rPr lang="cs" sz="1100"/>
              <a:t>Used as antifreeze in cooling and heating systems, in hydraulic brake fluids, </a:t>
            </a:r>
            <a:endParaRPr sz="1100"/>
          </a:p>
          <a:p>
            <a:pPr indent="0" lvl="0" marL="0" rtl="0" algn="l">
              <a:spcBef>
                <a:spcPts val="0"/>
              </a:spcBef>
              <a:spcAft>
                <a:spcPts val="0"/>
              </a:spcAft>
              <a:buNone/>
            </a:pPr>
            <a:r>
              <a:rPr lang="cs" sz="1100"/>
              <a:t>Used as an industrial solvent</a:t>
            </a:r>
            <a:endParaRPr sz="1100"/>
          </a:p>
          <a:p>
            <a:pPr indent="0" lvl="0" marL="0" rtl="0" algn="l">
              <a:spcBef>
                <a:spcPts val="0"/>
              </a:spcBef>
              <a:spcAft>
                <a:spcPts val="0"/>
              </a:spcAft>
              <a:buNone/>
            </a:pPr>
            <a:r>
              <a:rPr lang="cs" sz="1100"/>
              <a:t>A respiratory irritant and is associated with markedly enhanced toxicological hazards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cs" sz="1100"/>
              <a:t>Flavors</a:t>
            </a:r>
            <a:r>
              <a:rPr lang="cs" sz="1100"/>
              <a:t>: </a:t>
            </a:r>
            <a:endParaRPr sz="1100"/>
          </a:p>
          <a:p>
            <a:pPr indent="0" lvl="0" marL="0" rtl="0" algn="l">
              <a:spcBef>
                <a:spcPts val="0"/>
              </a:spcBef>
              <a:spcAft>
                <a:spcPts val="0"/>
              </a:spcAft>
              <a:buNone/>
            </a:pPr>
            <a:r>
              <a:rPr lang="cs" sz="1100"/>
              <a:t>Aldehydes formed when heated</a:t>
            </a:r>
            <a:endParaRPr sz="1100"/>
          </a:p>
          <a:p>
            <a:pPr indent="0" lvl="0" marL="0" rtl="0" algn="l">
              <a:spcBef>
                <a:spcPts val="0"/>
              </a:spcBef>
              <a:spcAft>
                <a:spcPts val="0"/>
              </a:spcAft>
              <a:buNone/>
            </a:pPr>
            <a:r>
              <a:rPr lang="cs" sz="1100"/>
              <a:t>Aldehydes may cause irritation to the respiratory tract  </a:t>
            </a:r>
            <a:endParaRPr sz="1100"/>
          </a:p>
          <a:p>
            <a:pPr indent="0" lvl="0" marL="0" rtl="0" algn="l">
              <a:spcBef>
                <a:spcPts val="0"/>
              </a:spcBef>
              <a:spcAft>
                <a:spcPts val="0"/>
              </a:spcAft>
              <a:buNone/>
            </a:pPr>
            <a:r>
              <a:rPr lang="cs" sz="1100" u="sng">
                <a:solidFill>
                  <a:schemeClr val="hlink"/>
                </a:solidFill>
                <a:hlinkClick r:id="rId2"/>
              </a:rPr>
              <a:t>Hahn and colleagues (2014)</a:t>
            </a:r>
            <a:r>
              <a:rPr lang="cs" sz="1100"/>
              <a: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 </a:t>
            </a:r>
            <a:r>
              <a:rPr lang="cs" sz="1100" u="sng">
                <a:solidFill>
                  <a:schemeClr val="hlink"/>
                </a:solidFill>
                <a:hlinkClick r:id="rId3"/>
              </a:rPr>
              <a:t>https://www.ncbi.nlm.nih.gov/books/NBK507184/</a:t>
            </a:r>
            <a:endParaRPr sz="1100"/>
          </a:p>
          <a:p>
            <a:pPr indent="0" lvl="0" marL="0" rtl="0" algn="l">
              <a:spcBef>
                <a:spcPts val="0"/>
              </a:spcBef>
              <a:spcAft>
                <a:spcPts val="0"/>
              </a:spcAft>
              <a:buNone/>
            </a:pPr>
            <a:r>
              <a:rPr lang="cs" sz="1100"/>
              <a:t>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4"/>
              </a:rPr>
              <a:t>https://www.perioimplantadvisory.com/clinical-tips/article/16412201/vaping-and-oral-health-its-worse-than-you-think</a:t>
            </a:r>
            <a:endParaRPr sz="1100"/>
          </a:p>
          <a:p>
            <a:pPr indent="0" lvl="0" marL="0" rtl="0" algn="l">
              <a:spcBef>
                <a:spcPts val="0"/>
              </a:spcBef>
              <a:spcAft>
                <a:spcPts val="0"/>
              </a:spcAft>
              <a:buClr>
                <a:schemeClr val="dk1"/>
              </a:buClr>
              <a:buSzPts val="1100"/>
              <a:buFont typeface="Arial"/>
              <a:buNone/>
            </a:pPr>
            <a:r>
              <a:rPr lang="cs" sz="1100"/>
              <a:t> </a:t>
            </a:r>
            <a:endParaRPr sz="1100"/>
          </a:p>
          <a:p>
            <a:pPr indent="0" lvl="0" marL="0" rtl="0" algn="l">
              <a:spcBef>
                <a:spcPts val="0"/>
              </a:spcBef>
              <a:spcAft>
                <a:spcPts val="0"/>
              </a:spcAft>
              <a:buClr>
                <a:schemeClr val="dk1"/>
              </a:buClr>
              <a:buSzPts val="1100"/>
              <a:buFont typeface="Arial"/>
              <a:buNone/>
            </a:pPr>
            <a:r>
              <a:rPr lang="cs" sz="1100"/>
              <a:t>Source: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5"/>
              </a:rPr>
              <a:t>https://www.ncbi.nlm.nih.gov/books/NBK507184/</a:t>
            </a:r>
            <a:r>
              <a:rPr lang="cs" sz="1100"/>
              <a:t> </a:t>
            </a:r>
            <a:endParaRPr sz="1100"/>
          </a:p>
          <a:p>
            <a:pPr indent="0" lvl="0" marL="0" rtl="0" algn="l">
              <a:spcBef>
                <a:spcPts val="0"/>
              </a:spcBef>
              <a:spcAft>
                <a:spcPts val="0"/>
              </a:spcAft>
              <a:buClr>
                <a:schemeClr val="dk1"/>
              </a:buClr>
              <a:buSzPts val="1100"/>
              <a:buFont typeface="Arial"/>
              <a:buNone/>
            </a:pPr>
            <a:r>
              <a:rPr lang="cs" sz="1100"/>
              <a:t>National Academies of Sciences, Engineering, and Medicine; Health and Medicine Division; Board on Population Health and Public Health Practice; Committee on the Review of the Health Effects of Electronic Nicotine Delivery Systems; Eaton DL, Kwan LY, Stratton K, editors. Public Health Consequences of E-Cigarettes. Washington (DC): National Academies Press (US); 2018 Jan 23. 5, Toxicology of E-Cigarette Constituents. Available from: https://www.ncbi.nlm.nih.gov/books/NBK507184/</a:t>
            </a:r>
            <a:endParaRPr sz="1100"/>
          </a:p>
          <a:p>
            <a:pPr indent="0" lvl="0" marL="0" rtl="0" algn="l">
              <a:spcBef>
                <a:spcPts val="0"/>
              </a:spcBef>
              <a:spcAft>
                <a:spcPts val="0"/>
              </a:spcAft>
              <a:buClr>
                <a:schemeClr val="dk1"/>
              </a:buClr>
              <a:buSzPts val="1100"/>
              <a:buFont typeface="Arial"/>
              <a:buNone/>
            </a:pPr>
            <a:r>
              <a:t/>
            </a:r>
            <a:endParaRPr sz="900">
              <a:highlight>
                <a:srgbClr val="FFFFFF"/>
              </a:highlight>
              <a:latin typeface="Verdana"/>
              <a:ea typeface="Verdana"/>
              <a:cs typeface="Verdana"/>
              <a:sym typeface="Verdana"/>
            </a:endParaRPr>
          </a:p>
        </p:txBody>
      </p:sp>
      <p:sp>
        <p:nvSpPr>
          <p:cNvPr id="353" name="Google Shape;353;g60b513000d_0_1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45f03d082d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45f03d082d_0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298450" lvl="0" marL="457200" rtl="0" algn="l">
              <a:spcBef>
                <a:spcPts val="0"/>
              </a:spcBef>
              <a:spcAft>
                <a:spcPts val="0"/>
              </a:spcAft>
              <a:buSzPts val="1100"/>
              <a:buAutoNum type="arabicPeriod"/>
            </a:pPr>
            <a:r>
              <a:rPr lang="cs" sz="1100"/>
              <a:t>“</a:t>
            </a:r>
            <a:r>
              <a:rPr lang="cs" sz="1100">
                <a:highlight>
                  <a:schemeClr val="lt1"/>
                </a:highlight>
              </a:rPr>
              <a:t>... inhalation of PG and glycerol can be safe up to 28 days (</a:t>
            </a:r>
            <a:r>
              <a:rPr lang="cs" sz="1100" u="sng">
                <a:solidFill>
                  <a:srgbClr val="642A8F"/>
                </a:solidFill>
                <a:highlight>
                  <a:schemeClr val="lt1"/>
                </a:highlight>
                <a:hlinkClick r:id="rId2"/>
              </a:rPr>
              <a:t>Werley et al., 2011</a:t>
            </a:r>
            <a:r>
              <a:rPr lang="cs" sz="1100">
                <a:highlight>
                  <a:schemeClr val="lt1"/>
                </a:highlight>
              </a:rPr>
              <a:t>) or 18 months (</a:t>
            </a:r>
            <a:r>
              <a:rPr lang="cs" sz="1100" u="sng">
                <a:solidFill>
                  <a:srgbClr val="642A8F"/>
                </a:solidFill>
                <a:highlight>
                  <a:schemeClr val="lt1"/>
                </a:highlight>
                <a:hlinkClick r:id="rId3"/>
              </a:rPr>
              <a:t>Robertson et al., 1947</a:t>
            </a:r>
            <a:r>
              <a:rPr lang="cs" sz="1100">
                <a:highlight>
                  <a:schemeClr val="lt1"/>
                </a:highlight>
              </a:rPr>
              <a:t>), breathing aerosolized PG can also affect the risk of asthma development (</a:t>
            </a:r>
            <a:r>
              <a:rPr lang="cs" sz="1100" u="sng">
                <a:solidFill>
                  <a:srgbClr val="642A8F"/>
                </a:solidFill>
                <a:highlight>
                  <a:schemeClr val="lt1"/>
                </a:highlight>
                <a:hlinkClick r:id="rId4"/>
              </a:rPr>
              <a:t>Choi et al., 2010</a:t>
            </a:r>
            <a:r>
              <a:rPr lang="cs" sz="1100">
                <a:highlight>
                  <a:schemeClr val="lt1"/>
                </a:highlight>
              </a:rPr>
              <a:t>). </a:t>
            </a:r>
            <a:endParaRPr sz="1100">
              <a:highlight>
                <a:schemeClr val="lt1"/>
              </a:highlight>
            </a:endParaRPr>
          </a:p>
          <a:p>
            <a:pPr indent="-298450" lvl="0" marL="457200" rtl="0" algn="l">
              <a:spcBef>
                <a:spcPts val="0"/>
              </a:spcBef>
              <a:spcAft>
                <a:spcPts val="0"/>
              </a:spcAft>
              <a:buSzPts val="1100"/>
              <a:buAutoNum type="arabicPeriod"/>
            </a:pPr>
            <a:r>
              <a:rPr lang="cs" sz="1100">
                <a:highlight>
                  <a:schemeClr val="lt1"/>
                </a:highlight>
              </a:rPr>
              <a:t>“For example, one woman exhibited signs of exogenous lipoid pneumonia (e.g., fever, productive cough, and labored breathing) after using e-cigarettes for half a year (</a:t>
            </a:r>
            <a:r>
              <a:rPr lang="cs" sz="1100" u="sng">
                <a:solidFill>
                  <a:srgbClr val="642A8F"/>
                </a:solidFill>
                <a:highlight>
                  <a:schemeClr val="lt1"/>
                </a:highlight>
                <a:hlinkClick r:id="rId5"/>
              </a:rPr>
              <a:t>McCauley et al., 2012</a:t>
            </a:r>
            <a:r>
              <a:rPr lang="cs" sz="1100">
                <a:highlight>
                  <a:schemeClr val="lt1"/>
                </a:highlight>
              </a:rPr>
              <a:t>).” </a:t>
            </a:r>
            <a:endParaRPr sz="1100">
              <a:highlight>
                <a:schemeClr val="lt1"/>
              </a:highlight>
            </a:endParaRPr>
          </a:p>
          <a:p>
            <a:pPr indent="-298450" lvl="0" marL="457200" rtl="0" algn="l">
              <a:spcBef>
                <a:spcPts val="0"/>
              </a:spcBef>
              <a:spcAft>
                <a:spcPts val="0"/>
              </a:spcAft>
              <a:buSzPts val="1100"/>
              <a:buAutoNum type="arabicPeriod"/>
            </a:pPr>
            <a:r>
              <a:rPr lang="cs" sz="1100">
                <a:highlight>
                  <a:schemeClr val="lt1"/>
                </a:highlight>
              </a:rPr>
              <a:t>“The e-cigarette's oil-based humectants likely caused her pneumonia, as her symptoms improved when she quit the device (</a:t>
            </a:r>
            <a:r>
              <a:rPr lang="cs" sz="1100" u="sng">
                <a:solidFill>
                  <a:srgbClr val="642A8F"/>
                </a:solidFill>
                <a:highlight>
                  <a:schemeClr val="lt1"/>
                </a:highlight>
                <a:hlinkClick r:id="rId6"/>
              </a:rPr>
              <a:t>McCauley et al., 2012</a:t>
            </a:r>
            <a:r>
              <a:rPr lang="cs" sz="1100">
                <a:highlight>
                  <a:schemeClr val="lt1"/>
                </a:highlight>
              </a:rPr>
              <a:t>).”</a:t>
            </a:r>
            <a:endParaRPr sz="1100"/>
          </a:p>
          <a:p>
            <a:pPr indent="0" lvl="0" marL="0" rtl="0" algn="l">
              <a:spcBef>
                <a:spcPts val="0"/>
              </a:spcBef>
              <a:spcAft>
                <a:spcPts val="0"/>
              </a:spcAft>
              <a:buClr>
                <a:schemeClr val="dk1"/>
              </a:buClr>
              <a:buSzPts val="1100"/>
              <a:buFont typeface="Arial"/>
              <a:buNone/>
            </a:pPr>
            <a:r>
              <a:rPr lang="cs" sz="1100"/>
              <a:t>Carcinogenic substances identified in e-cig users: </a:t>
            </a:r>
            <a:endParaRPr sz="1100"/>
          </a:p>
          <a:p>
            <a:pPr indent="-298450" lvl="0" marL="457200" rtl="0" algn="l">
              <a:spcBef>
                <a:spcPts val="0"/>
              </a:spcBef>
              <a:spcAft>
                <a:spcPts val="0"/>
              </a:spcAft>
              <a:buSzPts val="1100"/>
              <a:buChar char="●"/>
            </a:pPr>
            <a:r>
              <a:rPr lang="cs" sz="1100"/>
              <a:t>e-cigarette : propylene oxide, acrylamide, acrylonitrile, and crotonaldehyde.</a:t>
            </a:r>
            <a:r>
              <a:rPr b="1" baseline="30000" lang="cs" sz="1100">
                <a:solidFill>
                  <a:srgbClr val="005A96"/>
                </a:solidFill>
                <a:uFill>
                  <a:noFill/>
                </a:uFill>
                <a:hlinkClick r:id="rId7"/>
              </a:rPr>
              <a:t>13</a:t>
            </a:r>
            <a:r>
              <a:rPr lang="cs" sz="1100"/>
              <a:t> </a:t>
            </a:r>
            <a:endParaRPr sz="1100"/>
          </a:p>
          <a:p>
            <a:pPr indent="-298450" lvl="0" marL="457200" rtl="0" algn="l">
              <a:spcBef>
                <a:spcPts val="0"/>
              </a:spcBef>
              <a:spcAft>
                <a:spcPts val="0"/>
              </a:spcAft>
              <a:buSzPts val="1100"/>
              <a:buChar char="●"/>
            </a:pPr>
            <a:r>
              <a:rPr lang="cs" sz="1100"/>
              <a:t>-E-cigarettes (E-cigs)  = </a:t>
            </a:r>
            <a:r>
              <a:rPr lang="cs" sz="1100" u="sng"/>
              <a:t>Nicotine </a:t>
            </a:r>
            <a:r>
              <a:rPr lang="cs" sz="1100"/>
              <a:t>+ (Organic Solvents [glycerol + propylene glycol]) + </a:t>
            </a:r>
            <a:r>
              <a:rPr lang="cs" sz="1100" u="sng"/>
              <a:t>Electric-Heat</a:t>
            </a:r>
            <a:r>
              <a:rPr lang="cs" sz="1100"/>
              <a:t> (aerosolized) = </a:t>
            </a:r>
            <a:r>
              <a:rPr lang="cs" sz="1100" u="sng"/>
              <a:t>Gas </a:t>
            </a:r>
            <a:r>
              <a:rPr lang="cs" sz="1100"/>
              <a:t>[nicotine + nitrosamine + (&gt;7,000)</a:t>
            </a:r>
            <a:r>
              <a:rPr lang="cs" sz="1100" u="sng"/>
              <a:t> incomplete combustion byproducts]</a:t>
            </a:r>
            <a:r>
              <a:rPr lang="cs" sz="1100"/>
              <a:t> {polycyclic aromatic hydrocarbons + aromatic amines + aldehydes + benzene}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cs" sz="1100"/>
              <a:t>Source:  </a:t>
            </a:r>
            <a:endParaRPr sz="1100"/>
          </a:p>
          <a:p>
            <a:pPr indent="0" lvl="0" marL="0" rtl="0" algn="l">
              <a:spcBef>
                <a:spcPts val="0"/>
              </a:spcBef>
              <a:spcAft>
                <a:spcPts val="0"/>
              </a:spcAft>
              <a:buClr>
                <a:schemeClr val="dk1"/>
              </a:buClr>
              <a:buSzPts val="1100"/>
              <a:buFont typeface="Arial"/>
              <a:buNone/>
            </a:pPr>
            <a:r>
              <a:rPr lang="cs" sz="1100"/>
              <a:t>Hecht SS, Carmella SG, Kotandeniya D, et al. Evaluation of toxicant and carcinogen metabolites in the urine of e-cigarette users versus cigarette smokers. Nicotine Tob Res. 2015;17(6):704–709pmid:25335945</a:t>
            </a:r>
            <a:endParaRPr sz="1100"/>
          </a:p>
          <a:p>
            <a:pPr indent="0" lvl="0" marL="0" rtl="0" algn="l">
              <a:spcBef>
                <a:spcPts val="0"/>
              </a:spcBef>
              <a:spcAft>
                <a:spcPts val="0"/>
              </a:spcAft>
              <a:buClr>
                <a:schemeClr val="dk1"/>
              </a:buClr>
              <a:buSzPts val="1100"/>
              <a:buFont typeface="Arial"/>
              <a:buNone/>
            </a:pPr>
            <a:r>
              <a:rPr lang="cs" sz="1100"/>
              <a:t>Source: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8"/>
              </a:rPr>
              <a:t>https://pediatrics.aappublications.org/content/141/4/e20173557</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9"/>
              </a:rPr>
              <a:t>https://www.lifeskillstraining.com/botvin-health-connections-addressing-the-e-cigarette-and-vaping-epidemic/</a:t>
            </a:r>
            <a:endParaRPr sz="1100"/>
          </a:p>
          <a:p>
            <a:pPr indent="0" lvl="0" marL="0" rtl="0" algn="l">
              <a:spcBef>
                <a:spcPts val="0"/>
              </a:spcBef>
              <a:spcAft>
                <a:spcPts val="0"/>
              </a:spcAft>
              <a:buClr>
                <a:schemeClr val="dk1"/>
              </a:buClr>
              <a:buSzPts val="1100"/>
              <a:buFont typeface="Arial"/>
              <a:buNone/>
            </a:pPr>
            <a:r>
              <a:rPr lang="cs" sz="1100"/>
              <a:t>Rubinstein, Mark L., et al. “Adolescent Exposure to Toxic Volatile Organic Chemicals From E-Cigarettes.” Pediatrics, American Academy of Pediatrics, 1 Apr. 2018, pediatrics.aappublications.org/content/141/4/e20173557.</a:t>
            </a:r>
            <a:endParaRPr sz="1100"/>
          </a:p>
          <a:p>
            <a:pPr indent="0" lvl="0" marL="0" rtl="0" algn="l">
              <a:spcBef>
                <a:spcPts val="0"/>
              </a:spcBef>
              <a:spcAft>
                <a:spcPts val="0"/>
              </a:spcAft>
              <a:buClr>
                <a:schemeClr val="dk1"/>
              </a:buClr>
              <a:buSzPts val="1100"/>
              <a:buFont typeface="Arial"/>
              <a:buNone/>
            </a:pPr>
            <a:r>
              <a:rPr lang="cs" sz="1100"/>
              <a:t>Source</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10"/>
              </a:rPr>
              <a:t>https://www.ncbi.nlm.nih.gov/books/NBK507184/</a:t>
            </a:r>
            <a:endParaRPr sz="1100"/>
          </a:p>
          <a:p>
            <a:pPr indent="0" lvl="0" marL="0" rtl="0" algn="l">
              <a:spcBef>
                <a:spcPts val="0"/>
              </a:spcBef>
              <a:spcAft>
                <a:spcPts val="0"/>
              </a:spcAft>
              <a:buClr>
                <a:schemeClr val="dk1"/>
              </a:buClr>
              <a:buSzPts val="1100"/>
              <a:buFont typeface="Arial"/>
              <a:buNone/>
            </a:pPr>
            <a:r>
              <a:rPr lang="cs" sz="1100"/>
              <a:t>National Academies of Sciences, Engineering, and Medicine; Health and Medicine Division; Board on Population Health and Public Health Practice; Committee on the Review of the Health Effects of Electronic Nicotine Delivery Systems; Eaton DL, Kwan LY, Stratton K, editors.</a:t>
            </a:r>
            <a:endParaRPr sz="1100"/>
          </a:p>
          <a:p>
            <a:pPr indent="0" lvl="0" marL="0" rtl="0" algn="l">
              <a:spcBef>
                <a:spcPts val="0"/>
              </a:spcBef>
              <a:spcAft>
                <a:spcPts val="0"/>
              </a:spcAft>
              <a:buClr>
                <a:schemeClr val="dk1"/>
              </a:buClr>
              <a:buSzPts val="1100"/>
              <a:buFont typeface="Arial"/>
              <a:buNone/>
            </a:pPr>
            <a:r>
              <a:rPr lang="cs" sz="1100"/>
              <a:t>Washington (DC): National Academies Press (US); 2018 Jan 23.</a:t>
            </a:r>
            <a:endParaRPr sz="1100">
              <a:highlight>
                <a:srgbClr val="FFFFFF"/>
              </a:highlight>
            </a:endParaRPr>
          </a:p>
          <a:p>
            <a:pPr indent="0" lvl="0" marL="0" rtl="0" algn="l">
              <a:spcBef>
                <a:spcPts val="0"/>
              </a:spcBef>
              <a:spcAft>
                <a:spcPts val="0"/>
              </a:spcAft>
              <a:buClr>
                <a:schemeClr val="dk1"/>
              </a:buClr>
              <a:buSzPts val="1100"/>
              <a:buFont typeface="Arial"/>
              <a:buNone/>
            </a:pPr>
            <a:r>
              <a:t/>
            </a:r>
            <a:endParaRPr sz="1100"/>
          </a:p>
        </p:txBody>
      </p:sp>
      <p:sp>
        <p:nvSpPr>
          <p:cNvPr id="366" name="Google Shape;366;g45f03d082d_0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0b513000d_0_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60b513000d_0_2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 </a:t>
            </a:r>
            <a:endParaRPr sz="1100"/>
          </a:p>
          <a:p>
            <a:pPr indent="0" lvl="0" marL="0" rtl="0" algn="l">
              <a:lnSpc>
                <a:spcPct val="100000"/>
              </a:lnSpc>
              <a:spcBef>
                <a:spcPts val="0"/>
              </a:spcBef>
              <a:spcAft>
                <a:spcPts val="0"/>
              </a:spcAft>
              <a:buClr>
                <a:schemeClr val="dk1"/>
              </a:buClr>
              <a:buSzPts val="1100"/>
              <a:buFont typeface="Arial"/>
              <a:buNone/>
            </a:pPr>
            <a:r>
              <a:rPr lang="cs" sz="1100"/>
              <a:t>When an e-cigarette is turned on, the combination of heat applied to the liquid in the device’s chamber, triggers a vaporization of such liquid. The temperatures is enough to  transform the some of the substances in the liquid cocktail  into a gas state while other substances (like propylene) are not vaporized, but trapped in the released a gas in form of heated micro droplets  (In other words, the gas in itself is hot and contains micro droplets suspended in it). This hot-white like-smoke (gas) with suspended micro droplets in it, is then inhaled and placed in the longs.</a:t>
            </a:r>
            <a:endParaRPr sz="1100"/>
          </a:p>
          <a:p>
            <a:pPr indent="0" lvl="0" marL="0" rtl="0" algn="l">
              <a:lnSpc>
                <a:spcPct val="100000"/>
              </a:lnSpc>
              <a:spcBef>
                <a:spcPts val="0"/>
              </a:spcBef>
              <a:spcAft>
                <a:spcPts val="0"/>
              </a:spcAft>
              <a:buClr>
                <a:schemeClr val="dk1"/>
              </a:buClr>
              <a:buSzPts val="1100"/>
              <a:buFont typeface="Arial"/>
              <a:buNone/>
            </a:pPr>
            <a:r>
              <a:rPr lang="cs" sz="1100"/>
              <a:t>Source: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2"/>
              </a:rPr>
              <a:t>https://www.ncbi.nlm.nih.gov/pubmed/26774031</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3"/>
              </a:rPr>
              <a:t>https://www.drugabuse.gov/research/research-data-measures-resources/nida-drug-supply-program/supplemental-information-nida-e-cig</a:t>
            </a:r>
            <a:endParaRPr sz="1100"/>
          </a:p>
          <a:p>
            <a:pPr indent="0" lvl="0" marL="0" rtl="0" algn="l">
              <a:lnSpc>
                <a:spcPct val="100000"/>
              </a:lnSpc>
              <a:spcBef>
                <a:spcPts val="0"/>
              </a:spcBef>
              <a:spcAft>
                <a:spcPts val="0"/>
              </a:spcAft>
              <a:buNone/>
            </a:pPr>
            <a:r>
              <a:rPr lang="cs" sz="1100" u="sng">
                <a:solidFill>
                  <a:schemeClr val="hlink"/>
                </a:solidFill>
                <a:hlinkClick r:id="rId4"/>
              </a:rPr>
              <a:t>https://www.atsdr.cdc.gov/toxprofiles/tp189-c2.pdf</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a:p>
        </p:txBody>
      </p:sp>
      <p:sp>
        <p:nvSpPr>
          <p:cNvPr id="389" name="Google Shape;389;g60b513000d_0_2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724aa5206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724aa5206_0_1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Talking Points:</a:t>
            </a:r>
            <a:endParaRPr sz="1100"/>
          </a:p>
          <a:p>
            <a:pPr indent="0" lvl="0" marL="0" rtl="0" algn="l">
              <a:spcBef>
                <a:spcPts val="0"/>
              </a:spcBef>
              <a:spcAft>
                <a:spcPts val="0"/>
              </a:spcAft>
              <a:buNone/>
            </a:pPr>
            <a:r>
              <a:rPr lang="cs" sz="1100"/>
              <a:t>“we will be passing it (</a:t>
            </a:r>
            <a:r>
              <a:rPr lang="cs" sz="1100"/>
              <a:t>e hookah</a:t>
            </a:r>
            <a:r>
              <a:rPr lang="cs" sz="1100"/>
              <a:t>) around and enjoying the smell that the Vapor leaves in the air because it smells all fruity and candy and delicious” “e hookah just sounds like </a:t>
            </a:r>
            <a:r>
              <a:rPr lang="cs" sz="1100"/>
              <a:t>it's</a:t>
            </a:r>
            <a:r>
              <a:rPr lang="cs" sz="1100"/>
              <a:t> better because if </a:t>
            </a:r>
            <a:r>
              <a:rPr lang="cs" sz="1100"/>
              <a:t>you</a:t>
            </a:r>
            <a:r>
              <a:rPr lang="cs" sz="1100"/>
              <a:t> have an ecig, it’s still a cigarette in a way. Then you have a hookah, it’s kind of </a:t>
            </a:r>
            <a:r>
              <a:rPr b="1" lang="cs" sz="1100"/>
              <a:t>cool</a:t>
            </a:r>
            <a:r>
              <a:rPr lang="cs" sz="1100"/>
              <a:t>. It’s </a:t>
            </a:r>
            <a:r>
              <a:rPr b="1" lang="cs" sz="1100"/>
              <a:t>better</a:t>
            </a:r>
            <a:r>
              <a:rPr lang="cs" sz="1100"/>
              <a: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a:t>
            </a:r>
            <a:endParaRPr sz="1100"/>
          </a:p>
          <a:p>
            <a:pPr indent="0" lvl="0" marL="0" rtl="0" algn="l">
              <a:spcBef>
                <a:spcPts val="0"/>
              </a:spcBef>
              <a:spcAft>
                <a:spcPts val="0"/>
              </a:spcAft>
              <a:buNone/>
            </a:pPr>
            <a:r>
              <a:rPr lang="cs" sz="1100"/>
              <a:t> Wagnoer et al. Nicotine Tob Res. 2016. Mar 30. [Epub ahead of print]. The Triangulum, Thanks to Mary Rezk-Hanna, NP, PhD, UCLA. </a:t>
            </a:r>
            <a:endParaRPr sz="1100"/>
          </a:p>
          <a:p>
            <a:pPr indent="0" lvl="0" marL="0" rtl="0" algn="l">
              <a:spcBef>
                <a:spcPts val="0"/>
              </a:spcBef>
              <a:spcAft>
                <a:spcPts val="0"/>
              </a:spcAft>
              <a:buNone/>
            </a:pPr>
            <a:r>
              <a:rPr lang="cs" sz="1100"/>
              <a:t>Source: </a:t>
            </a:r>
            <a:r>
              <a:rPr lang="cs" sz="1100" u="sng">
                <a:solidFill>
                  <a:schemeClr val="hlink"/>
                </a:solidFill>
                <a:hlinkClick r:id="rId2"/>
              </a:rPr>
              <a:t>https://www.flavorshookkids.org/#do-something</a:t>
            </a:r>
            <a:endParaRPr sz="1100"/>
          </a:p>
          <a:p>
            <a:pPr indent="0" lvl="0" marL="0" rtl="0" algn="l">
              <a:spcBef>
                <a:spcPts val="0"/>
              </a:spcBef>
              <a:spcAft>
                <a:spcPts val="0"/>
              </a:spcAft>
              <a:buNone/>
            </a:pPr>
            <a:r>
              <a:t/>
            </a:r>
            <a:endParaRPr/>
          </a:p>
        </p:txBody>
      </p:sp>
      <p:sp>
        <p:nvSpPr>
          <p:cNvPr id="91" name="Google Shape;91;g4724aa5206_0_1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60b513000d_0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60b513000d_0_1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 </a:t>
            </a:r>
            <a:endParaRPr sz="1100"/>
          </a:p>
          <a:p>
            <a:pPr indent="0" lvl="0" marL="0" rtl="0" algn="l">
              <a:lnSpc>
                <a:spcPct val="100000"/>
              </a:lnSpc>
              <a:spcBef>
                <a:spcPts val="0"/>
              </a:spcBef>
              <a:spcAft>
                <a:spcPts val="0"/>
              </a:spcAft>
              <a:buClr>
                <a:schemeClr val="dk1"/>
              </a:buClr>
              <a:buSzPts val="1100"/>
              <a:buFont typeface="Arial"/>
              <a:buNone/>
            </a:pPr>
            <a:r>
              <a:rPr lang="cs" sz="1100"/>
              <a:t>Cigarette combustion produces approx. </a:t>
            </a:r>
            <a:r>
              <a:rPr lang="cs" sz="1100"/>
              <a:t>7000 chemicals out of which 70 chemicals are known carcinogens</a:t>
            </a:r>
            <a:r>
              <a:rPr lang="cs" sz="1100"/>
              <a:t> (substances that produce cancer)</a:t>
            </a:r>
            <a:endParaRPr sz="1100"/>
          </a:p>
          <a:p>
            <a:pPr indent="0" lvl="0" marL="0" rtl="0" algn="l">
              <a:lnSpc>
                <a:spcPct val="100000"/>
              </a:lnSpc>
              <a:spcBef>
                <a:spcPts val="0"/>
              </a:spcBef>
              <a:spcAft>
                <a:spcPts val="0"/>
              </a:spcAft>
              <a:buClr>
                <a:schemeClr val="dk1"/>
              </a:buClr>
              <a:buSzPts val="1100"/>
              <a:buFont typeface="Arial"/>
              <a:buNone/>
            </a:pPr>
            <a:r>
              <a:rPr lang="cs" sz="1100"/>
              <a:t>•Here is a list of chemicals found in regular cigarettes.</a:t>
            </a:r>
            <a:endParaRPr sz="1100"/>
          </a:p>
          <a:p>
            <a:pPr indent="0" lvl="0" marL="0" rtl="0" algn="l">
              <a:lnSpc>
                <a:spcPct val="100000"/>
              </a:lnSpc>
              <a:spcBef>
                <a:spcPts val="0"/>
              </a:spcBef>
              <a:spcAft>
                <a:spcPts val="0"/>
              </a:spcAft>
              <a:buNone/>
            </a:pPr>
            <a:r>
              <a:rPr lang="cs" sz="1100" u="sng">
                <a:solidFill>
                  <a:schemeClr val="hlink"/>
                </a:solidFill>
                <a:hlinkClick r:id="rId2"/>
              </a:rPr>
              <a:t>https://med.stanford.edu/tobaccopreventiontoolkit/E-Cigs/ECigUnit1.html</a:t>
            </a:r>
            <a:endParaRPr sz="1100"/>
          </a:p>
          <a:p>
            <a:pPr indent="0" lvl="0" marL="0" rtl="0" algn="l">
              <a:lnSpc>
                <a:spcPct val="100000"/>
              </a:lnSpc>
              <a:spcBef>
                <a:spcPts val="0"/>
              </a:spcBef>
              <a:spcAft>
                <a:spcPts val="0"/>
              </a:spcAft>
              <a:buNone/>
            </a:pPr>
            <a:r>
              <a:t/>
            </a:r>
            <a:endParaRPr sz="1100"/>
          </a:p>
        </p:txBody>
      </p:sp>
      <p:sp>
        <p:nvSpPr>
          <p:cNvPr id="399" name="Google Shape;399;g60b513000d_0_18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1ce26527b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61ce26527b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 </a:t>
            </a:r>
            <a:endParaRPr sz="1100"/>
          </a:p>
          <a:p>
            <a:pPr indent="0" lvl="0" marL="0" rtl="0" algn="l">
              <a:spcBef>
                <a:spcPts val="0"/>
              </a:spcBef>
              <a:spcAft>
                <a:spcPts val="0"/>
              </a:spcAft>
              <a:buNone/>
            </a:pPr>
            <a:r>
              <a:rPr lang="cs" sz="1100"/>
              <a:t>“New York periodontist Scott Froum, D.D.S. started noticing a troubling trend among his patients -- those who used e-cigarettes (aka vaporizers) experienced significant tooth decay.” Source: </a:t>
            </a:r>
            <a:r>
              <a:rPr lang="cs" sz="1100" u="sng">
                <a:solidFill>
                  <a:schemeClr val="hlink"/>
                </a:solidFill>
                <a:hlinkClick r:id="rId2"/>
              </a:rPr>
              <a:t>https://www.cnet.com/news/how-vaping-may-ruin-your-teeth/</a:t>
            </a:r>
            <a:r>
              <a:rPr lang="cs" sz="1100"/>
              <a:t> </a:t>
            </a:r>
            <a:endParaRPr sz="1100"/>
          </a:p>
          <a:p>
            <a:pPr indent="0" lvl="0" marL="0" rtl="0" algn="l">
              <a:spcBef>
                <a:spcPts val="0"/>
              </a:spcBef>
              <a:spcAft>
                <a:spcPts val="0"/>
              </a:spcAft>
              <a:buNone/>
            </a:pPr>
            <a:r>
              <a:rPr b="1" lang="cs" sz="1100"/>
              <a:t>Story 1</a:t>
            </a:r>
            <a:r>
              <a:rPr lang="cs" sz="1100"/>
              <a:t>: </a:t>
            </a:r>
            <a:endParaRPr sz="1100"/>
          </a:p>
          <a:p>
            <a:pPr indent="0" lvl="0" marL="0" rtl="0" algn="l">
              <a:spcBef>
                <a:spcPts val="0"/>
              </a:spcBef>
              <a:spcAft>
                <a:spcPts val="0"/>
              </a:spcAft>
              <a:buClr>
                <a:schemeClr val="dk1"/>
              </a:buClr>
              <a:buSzPts val="1100"/>
              <a:buFont typeface="Arial"/>
              <a:buNone/>
            </a:pPr>
            <a:r>
              <a:rPr lang="cs" sz="1100"/>
              <a:t>One: “... The first involves a young man who had quit smoking traditional tobacco products by switching to e-cigarettes, which he had been using for five years. Believing vaping to be healthier, this patient smoked a cartridge a day, often chasing it with a sugar-laden energy drink to quench the resulting dry mouth. The combination left him with extensive tooth decay, enamel wear and, eventually, tooth loss.”</a:t>
            </a:r>
            <a:endParaRPr sz="1100"/>
          </a:p>
          <a:p>
            <a:pPr indent="0" lvl="0" marL="0" rtl="0" algn="l">
              <a:spcBef>
                <a:spcPts val="0"/>
              </a:spcBef>
              <a:spcAft>
                <a:spcPts val="0"/>
              </a:spcAft>
              <a:buNone/>
            </a:pPr>
            <a:r>
              <a:rPr b="1" lang="cs" sz="1100"/>
              <a:t>Story 2</a:t>
            </a:r>
            <a:r>
              <a:rPr lang="cs" sz="1100"/>
              <a:t>: </a:t>
            </a:r>
            <a:endParaRPr sz="1100"/>
          </a:p>
          <a:p>
            <a:pPr indent="0" lvl="0" marL="0" rtl="0" algn="l">
              <a:spcBef>
                <a:spcPts val="0"/>
              </a:spcBef>
              <a:spcAft>
                <a:spcPts val="0"/>
              </a:spcAft>
              <a:buNone/>
            </a:pPr>
            <a:r>
              <a:rPr lang="cs" sz="1100"/>
              <a:t>“the older gentleman who had also switched from traditional cigarettes to e-cigarettes. This patient had been cavity-free for 35 years, but within a year of taking up vaping, the enamel on his teeth started to erode and soften, increasing his risk of cavities.”  </a:t>
            </a:r>
            <a:endParaRPr sz="1100"/>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cs" sz="1100">
                <a:solidFill>
                  <a:srgbClr val="000000"/>
                </a:solidFill>
              </a:rPr>
              <a:t>Dr: </a:t>
            </a:r>
            <a:r>
              <a:rPr lang="cs" sz="1100">
                <a:solidFill>
                  <a:srgbClr val="000000"/>
                </a:solidFill>
                <a:highlight>
                  <a:srgbClr val="FFFFFF"/>
                </a:highlight>
              </a:rPr>
              <a:t>University of Rochester Medical Center study. Irfan Rahman, Ph.D. </a:t>
            </a:r>
            <a:endParaRPr sz="1100">
              <a:solidFill>
                <a:srgbClr val="000000"/>
              </a:solidFill>
              <a:highlight>
                <a:srgbClr val="FFFFFF"/>
              </a:highlight>
            </a:endParaRPr>
          </a:p>
          <a:p>
            <a:pPr indent="0" lvl="0" marL="0" rtl="0" algn="l">
              <a:spcBef>
                <a:spcPts val="0"/>
              </a:spcBef>
              <a:spcAft>
                <a:spcPts val="0"/>
              </a:spcAft>
              <a:buNone/>
            </a:pPr>
            <a:r>
              <a:rPr lang="cs" sz="1100">
                <a:solidFill>
                  <a:srgbClr val="000000"/>
                </a:solidFill>
                <a:highlight>
                  <a:srgbClr val="FFFFFF"/>
                </a:highlight>
              </a:rPr>
              <a:t>“</a:t>
            </a:r>
            <a:r>
              <a:rPr lang="cs" sz="1100">
                <a:solidFill>
                  <a:srgbClr val="333333"/>
                </a:solidFill>
                <a:highlight>
                  <a:srgbClr val="FFFFFF"/>
                </a:highlight>
              </a:rPr>
              <a:t>“We showed that when the vapors from an e-cigarette are burned, it causes cells to release inflammatory proteins, which in turn aggravate stress within cells, resulting in damage that could lead to various oral diseases,” </a:t>
            </a:r>
            <a:endParaRPr sz="1100">
              <a:solidFill>
                <a:srgbClr val="333333"/>
              </a:solidFill>
              <a:highlight>
                <a:srgbClr val="FFFFFF"/>
              </a:highlight>
            </a:endParaRPr>
          </a:p>
          <a:p>
            <a:pPr indent="0" lvl="0" marL="0" rtl="0" algn="l">
              <a:spcBef>
                <a:spcPts val="0"/>
              </a:spcBef>
              <a:spcAft>
                <a:spcPts val="0"/>
              </a:spcAft>
              <a:buNone/>
            </a:pPr>
            <a:r>
              <a:rPr lang="cs" sz="1100">
                <a:solidFill>
                  <a:srgbClr val="333333"/>
                </a:solidFill>
                <a:highlight>
                  <a:srgbClr val="FFFFFF"/>
                </a:highlight>
              </a:rPr>
              <a:t>““We learned that the flavorings–some more than others--made the damage to the cells even worse,” </a:t>
            </a:r>
            <a:endParaRPr sz="1100">
              <a:solidFill>
                <a:srgbClr val="333333"/>
              </a:solidFill>
              <a:highlight>
                <a:srgbClr val="FFFFFF"/>
              </a:highlight>
            </a:endParaRPr>
          </a:p>
          <a:p>
            <a:pPr indent="0" lvl="0" marL="0" rtl="0" algn="l">
              <a:spcBef>
                <a:spcPts val="0"/>
              </a:spcBef>
              <a:spcAft>
                <a:spcPts val="0"/>
              </a:spcAft>
              <a:buNone/>
            </a:pPr>
            <a:r>
              <a:rPr lang="cs" sz="1100" u="sng">
                <a:solidFill>
                  <a:schemeClr val="hlink"/>
                </a:solidFill>
                <a:highlight>
                  <a:srgbClr val="FFFFFF"/>
                </a:highlight>
                <a:hlinkClick r:id="rId3"/>
              </a:rPr>
              <a:t>https://www.urmc.rochester.edu/news/story/4667/first-ever-study-shows-e-cigarettes-cause-damage-to-gum-tissue.aspx</a:t>
            </a:r>
            <a:endParaRPr sz="1100">
              <a:solidFill>
                <a:srgbClr val="333333"/>
              </a:solidFill>
              <a:highlight>
                <a:srgbClr val="FFFFFF"/>
              </a:highlight>
            </a:endParaRPr>
          </a:p>
          <a:p>
            <a:pPr indent="0" lvl="0" marL="0" rtl="0" algn="l">
              <a:spcBef>
                <a:spcPts val="0"/>
              </a:spcBef>
              <a:spcAft>
                <a:spcPts val="0"/>
              </a:spcAft>
              <a:buNone/>
            </a:pPr>
            <a:r>
              <a:t/>
            </a:r>
            <a:endParaRPr sz="1100">
              <a:solidFill>
                <a:srgbClr val="333333"/>
              </a:solidFill>
              <a:highlight>
                <a:srgbClr val="FFFFFF"/>
              </a:highlight>
            </a:endParaRPr>
          </a:p>
          <a:p>
            <a:pPr indent="0" lvl="0" marL="0" rtl="0" algn="l">
              <a:spcBef>
                <a:spcPts val="0"/>
              </a:spcBef>
              <a:spcAft>
                <a:spcPts val="0"/>
              </a:spcAft>
              <a:buNone/>
            </a:pPr>
            <a:r>
              <a:t/>
            </a:r>
            <a:endParaRPr sz="1100">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4"/>
              </a:rPr>
              <a:t>https://www.perioimplantadvisory.com/clinical-tips/article/16412201/vaping-and-oral-health-its-worse-than-you-think</a:t>
            </a:r>
            <a:r>
              <a:rPr lang="cs" sz="1100"/>
              <a:t> </a:t>
            </a:r>
            <a:endParaRPr sz="1100"/>
          </a:p>
          <a:p>
            <a:pPr indent="0" lvl="0" marL="0" rtl="0" algn="l">
              <a:spcBef>
                <a:spcPts val="0"/>
              </a:spcBef>
              <a:spcAft>
                <a:spcPts val="0"/>
              </a:spcAft>
              <a:buNone/>
            </a:pPr>
            <a:r>
              <a:rPr lang="cs" sz="1100">
                <a:highlight>
                  <a:srgbClr val="FFFFFF"/>
                </a:highlight>
              </a:rPr>
              <a:t>Dr. Scott Froum writes monthly clinical tips. editorial director</a:t>
            </a:r>
            <a:endParaRPr sz="1100"/>
          </a:p>
          <a:p>
            <a:pPr indent="0" lvl="0" marL="0" rtl="0" algn="l">
              <a:spcBef>
                <a:spcPts val="0"/>
              </a:spcBef>
              <a:spcAft>
                <a:spcPts val="0"/>
              </a:spcAft>
              <a:buNone/>
            </a:pPr>
            <a:r>
              <a:rPr lang="cs" sz="1100"/>
              <a:t>Accessed September 2019. Last update 2019.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The </a:t>
            </a:r>
            <a:r>
              <a:rPr lang="cs" sz="1100"/>
              <a:t>American</a:t>
            </a:r>
            <a:r>
              <a:rPr lang="cs" sz="1100"/>
              <a:t> Dental Association. ADA. </a:t>
            </a:r>
            <a:endParaRPr sz="1100"/>
          </a:p>
          <a:p>
            <a:pPr indent="0" lvl="0" marL="0" rtl="0" algn="l">
              <a:spcBef>
                <a:spcPts val="0"/>
              </a:spcBef>
              <a:spcAft>
                <a:spcPts val="0"/>
              </a:spcAft>
              <a:buNone/>
            </a:pPr>
            <a:r>
              <a:rPr lang="cs" sz="1100" u="sng">
                <a:solidFill>
                  <a:schemeClr val="hlink"/>
                </a:solidFill>
                <a:hlinkClick r:id="rId5"/>
              </a:rPr>
              <a:t>https://www.ada.org/en/publications/ada-news/2018-archive/october/study-some-ecigarette-liquids-may-increase-caries-risk</a:t>
            </a:r>
            <a:r>
              <a:rPr lang="cs" sz="1100"/>
              <a:t> </a:t>
            </a:r>
            <a:endParaRPr sz="1100"/>
          </a:p>
          <a:p>
            <a:pPr indent="0" lvl="0" marL="0" rtl="0" algn="l">
              <a:spcBef>
                <a:spcPts val="0"/>
              </a:spcBef>
              <a:spcAft>
                <a:spcPts val="0"/>
              </a:spcAft>
              <a:buNone/>
            </a:pPr>
            <a:r>
              <a:rPr lang="cs" sz="1100"/>
              <a:t>Lead researcher: Jeffrey Kim, DDS, Ph.D.</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Researcher: Jeffrey Kim, DDS, Ph.D.</a:t>
            </a:r>
            <a:endParaRPr sz="1100"/>
          </a:p>
          <a:p>
            <a:pPr indent="0" lvl="0" marL="0" rtl="0" algn="l">
              <a:spcBef>
                <a:spcPts val="0"/>
              </a:spcBef>
              <a:spcAft>
                <a:spcPts val="0"/>
              </a:spcAft>
              <a:buNone/>
            </a:pPr>
            <a:r>
              <a:rPr lang="cs" sz="1100" u="sng">
                <a:solidFill>
                  <a:schemeClr val="hlink"/>
                </a:solidFill>
                <a:hlinkClick r:id="rId6"/>
              </a:rPr>
              <a:t>https://www.ncbi.nlm.nih.gov/pmc/articles/PMC5314484/#CR19</a:t>
            </a:r>
            <a:r>
              <a:rPr lang="cs" sz="1100"/>
              <a: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u="sng">
                <a:solidFill>
                  <a:schemeClr val="hlink"/>
                </a:solidFill>
                <a:hlinkClick r:id="rId7"/>
              </a:rPr>
              <a:t>https://www.urmc.rochester.edu/news/story/4667/first-ever-study-shows-e-cigarettes-cause-damage-to-gum-tissue.aspx</a:t>
            </a:r>
            <a:endParaRPr sz="1100"/>
          </a:p>
          <a:p>
            <a:pPr indent="0" lvl="0" marL="0" rtl="0" algn="l">
              <a:spcBef>
                <a:spcPts val="0"/>
              </a:spcBef>
              <a:spcAft>
                <a:spcPts val="0"/>
              </a:spcAft>
              <a:buNone/>
            </a:pPr>
            <a:r>
              <a:t/>
            </a:r>
            <a:endParaRPr sz="1100"/>
          </a:p>
        </p:txBody>
      </p:sp>
      <p:sp>
        <p:nvSpPr>
          <p:cNvPr id="406" name="Google Shape;406;g61ce26527b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61ce26527b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61ce26527b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 </a:t>
            </a:r>
            <a:endParaRPr b="1" sz="1100"/>
          </a:p>
          <a:p>
            <a:pPr indent="0" lvl="0" marL="0" rtl="0" algn="l">
              <a:lnSpc>
                <a:spcPct val="100000"/>
              </a:lnSpc>
              <a:spcBef>
                <a:spcPts val="0"/>
              </a:spcBef>
              <a:spcAft>
                <a:spcPts val="0"/>
              </a:spcAft>
              <a:buClr>
                <a:schemeClr val="dk1"/>
              </a:buClr>
              <a:buSzPts val="1100"/>
              <a:buFont typeface="Arial"/>
              <a:buNone/>
            </a:pPr>
            <a:r>
              <a:rPr b="1" lang="cs" sz="1100"/>
              <a:t>P</a:t>
            </a:r>
            <a:r>
              <a:rPr b="1" lang="cs" sz="1100"/>
              <a:t>ropylene glycol (PG): </a:t>
            </a:r>
            <a:endParaRPr b="1" sz="1100"/>
          </a:p>
          <a:p>
            <a:pPr indent="0" lvl="0" marL="0" rtl="0" algn="l">
              <a:lnSpc>
                <a:spcPct val="100000"/>
              </a:lnSpc>
              <a:spcBef>
                <a:spcPts val="0"/>
              </a:spcBef>
              <a:spcAft>
                <a:spcPts val="0"/>
              </a:spcAft>
              <a:buClr>
                <a:schemeClr val="dk1"/>
              </a:buClr>
              <a:buSzPts val="1100"/>
              <a:buFont typeface="Arial"/>
              <a:buNone/>
            </a:pPr>
            <a:r>
              <a:rPr lang="cs" sz="1100"/>
              <a:t>-When PG is used orally, the </a:t>
            </a:r>
            <a:r>
              <a:rPr lang="cs" sz="1100">
                <a:solidFill>
                  <a:srgbClr val="FF0000"/>
                </a:solidFill>
              </a:rPr>
              <a:t>breakdown </a:t>
            </a:r>
            <a:r>
              <a:rPr lang="cs" sz="1100"/>
              <a:t>products of PG include </a:t>
            </a:r>
            <a:r>
              <a:rPr lang="cs" sz="1100">
                <a:solidFill>
                  <a:srgbClr val="FF0000"/>
                </a:solidFill>
              </a:rPr>
              <a:t>acetic acid, lactic acid, &amp; propionaldehyde</a:t>
            </a:r>
            <a:r>
              <a:rPr lang="cs" sz="1100"/>
              <a:t>, which are all </a:t>
            </a:r>
            <a:r>
              <a:rPr lang="cs" sz="1100">
                <a:solidFill>
                  <a:srgbClr val="FF0000"/>
                </a:solidFill>
              </a:rPr>
              <a:t>toxic to enamel</a:t>
            </a:r>
            <a:r>
              <a:rPr lang="cs" sz="1100"/>
              <a:t> &amp; soft tissue.</a:t>
            </a:r>
            <a:endParaRPr sz="1100"/>
          </a:p>
          <a:p>
            <a:pPr indent="0" lvl="0" marL="0" rtl="0" algn="l">
              <a:lnSpc>
                <a:spcPct val="100000"/>
              </a:lnSpc>
              <a:spcBef>
                <a:spcPts val="0"/>
              </a:spcBef>
              <a:spcAft>
                <a:spcPts val="0"/>
              </a:spcAft>
              <a:buClr>
                <a:schemeClr val="dk1"/>
              </a:buClr>
              <a:buSzPts val="1100"/>
              <a:buFont typeface="Arial"/>
              <a:buNone/>
            </a:pPr>
            <a:r>
              <a:rPr lang="cs" sz="1100"/>
              <a:t>-PG absorbs water, which means water molecules in saliva and oral tissue will bond to the PG molecules, leading to dry oral tissue: "</a:t>
            </a:r>
            <a:r>
              <a:rPr lang="cs" sz="1100">
                <a:solidFill>
                  <a:srgbClr val="FF0000"/>
                </a:solidFill>
              </a:rPr>
              <a:t>dry mouth</a:t>
            </a:r>
            <a:r>
              <a:rPr lang="cs" sz="1100"/>
              <a:t>" : increase in </a:t>
            </a:r>
            <a:r>
              <a:rPr lang="cs" sz="1100">
                <a:solidFill>
                  <a:srgbClr val="FF0000"/>
                </a:solidFill>
              </a:rPr>
              <a:t>cavities, and gum disease.</a:t>
            </a:r>
            <a:endParaRPr sz="1100"/>
          </a:p>
          <a:p>
            <a:pPr indent="0" lvl="0" marL="0" rtl="0" algn="l">
              <a:lnSpc>
                <a:spcPct val="100000"/>
              </a:lnSpc>
              <a:spcBef>
                <a:spcPts val="0"/>
              </a:spcBef>
              <a:spcAft>
                <a:spcPts val="0"/>
              </a:spcAft>
              <a:buClr>
                <a:schemeClr val="dk1"/>
              </a:buClr>
              <a:buSzPts val="1100"/>
              <a:buFont typeface="Arial"/>
              <a:buNone/>
            </a:pPr>
            <a:r>
              <a:rPr b="1" lang="cs" sz="1100"/>
              <a:t>Vegetable glycerin (VG): </a:t>
            </a:r>
            <a:endParaRPr b="1" sz="1100"/>
          </a:p>
          <a:p>
            <a:pPr indent="0" lvl="0" marL="0" rtl="0" algn="l">
              <a:lnSpc>
                <a:spcPct val="100000"/>
              </a:lnSpc>
              <a:spcBef>
                <a:spcPts val="0"/>
              </a:spcBef>
              <a:spcAft>
                <a:spcPts val="0"/>
              </a:spcAft>
              <a:buClr>
                <a:schemeClr val="dk1"/>
              </a:buClr>
              <a:buSzPts val="1100"/>
              <a:buFont typeface="Arial"/>
              <a:buNone/>
            </a:pPr>
            <a:r>
              <a:rPr lang="cs" sz="1100"/>
              <a:t>-it serves as a humectant, solvent, and sweetener</a:t>
            </a:r>
            <a:endParaRPr sz="1100"/>
          </a:p>
          <a:p>
            <a:pPr indent="0" lvl="0" marL="0" rtl="0" algn="l">
              <a:lnSpc>
                <a:spcPct val="100000"/>
              </a:lnSpc>
              <a:spcBef>
                <a:spcPts val="0"/>
              </a:spcBef>
              <a:spcAft>
                <a:spcPts val="0"/>
              </a:spcAft>
              <a:buClr>
                <a:schemeClr val="dk1"/>
              </a:buClr>
              <a:buSzPts val="1100"/>
              <a:buFont typeface="Arial"/>
              <a:buNone/>
            </a:pPr>
            <a:r>
              <a:rPr lang="cs" sz="1100"/>
              <a:t>-It is 60% as sweet as sucrose </a:t>
            </a:r>
            <a:endParaRPr sz="1100"/>
          </a:p>
          <a:p>
            <a:pPr indent="0" lvl="0" marL="0" rtl="0" algn="l">
              <a:lnSpc>
                <a:spcPct val="100000"/>
              </a:lnSpc>
              <a:spcBef>
                <a:spcPts val="0"/>
              </a:spcBef>
              <a:spcAft>
                <a:spcPts val="0"/>
              </a:spcAft>
              <a:buClr>
                <a:schemeClr val="dk1"/>
              </a:buClr>
              <a:buSzPts val="1100"/>
              <a:buFont typeface="Arial"/>
              <a:buNone/>
            </a:pPr>
            <a:r>
              <a:rPr lang="cs" sz="1100"/>
              <a:t>-It is sweet which is combined with flavoring which causes</a:t>
            </a:r>
            <a:r>
              <a:rPr lang="cs" sz="1100">
                <a:solidFill>
                  <a:srgbClr val="FF0000"/>
                </a:solidFill>
              </a:rPr>
              <a:t> increase adhesion to teeths of </a:t>
            </a:r>
            <a:r>
              <a:rPr i="1" lang="cs" sz="1100">
                <a:solidFill>
                  <a:srgbClr val="FF0000"/>
                </a:solidFill>
              </a:rPr>
              <a:t>Streptococcus mutans bacteria </a:t>
            </a:r>
            <a:r>
              <a:rPr i="1" lang="cs" sz="1100"/>
              <a:t>(or more) which causes colonies of bacteria to compact and </a:t>
            </a:r>
            <a:r>
              <a:rPr i="1" lang="cs" sz="1100">
                <a:solidFill>
                  <a:srgbClr val="FF0000"/>
                </a:solidFill>
              </a:rPr>
              <a:t>erode the enamel</a:t>
            </a:r>
            <a:r>
              <a:rPr i="1" lang="cs" sz="1100"/>
              <a:t> </a:t>
            </a:r>
            <a:endParaRPr sz="1100"/>
          </a:p>
          <a:p>
            <a:pPr indent="0" lvl="0" marL="0" rtl="0" algn="l">
              <a:lnSpc>
                <a:spcPct val="100000"/>
              </a:lnSpc>
              <a:spcBef>
                <a:spcPts val="0"/>
              </a:spcBef>
              <a:spcAft>
                <a:spcPts val="0"/>
              </a:spcAft>
              <a:buClr>
                <a:schemeClr val="dk1"/>
              </a:buClr>
              <a:buSzPts val="1100"/>
              <a:buFont typeface="Arial"/>
              <a:buNone/>
            </a:pPr>
            <a:r>
              <a:rPr b="1" lang="cs" sz="1100"/>
              <a:t>Flavors: </a:t>
            </a:r>
            <a:endParaRPr b="1" sz="1100"/>
          </a:p>
          <a:p>
            <a:pPr indent="0" lvl="0" marL="0" rtl="0" algn="l">
              <a:lnSpc>
                <a:spcPct val="100000"/>
              </a:lnSpc>
              <a:spcBef>
                <a:spcPts val="0"/>
              </a:spcBef>
              <a:spcAft>
                <a:spcPts val="0"/>
              </a:spcAft>
              <a:buClr>
                <a:schemeClr val="dk1"/>
              </a:buClr>
              <a:buSzPts val="1100"/>
              <a:buFont typeface="Arial"/>
              <a:buNone/>
            </a:pPr>
            <a:r>
              <a:rPr lang="cs" sz="1100"/>
              <a:t>27% </a:t>
            </a:r>
            <a:r>
              <a:rPr lang="cs" sz="1100">
                <a:solidFill>
                  <a:srgbClr val="FF0000"/>
                </a:solidFill>
              </a:rPr>
              <a:t>decrease in enamel hardness</a:t>
            </a:r>
            <a:r>
              <a:rPr lang="cs" sz="1100"/>
              <a:t> was demonstrated when flavorings were added </a:t>
            </a:r>
            <a:endParaRPr sz="1100"/>
          </a:p>
          <a:p>
            <a:pPr indent="0" lvl="0" marL="0" rtl="0" algn="l">
              <a:lnSpc>
                <a:spcPct val="100000"/>
              </a:lnSpc>
              <a:spcBef>
                <a:spcPts val="0"/>
              </a:spcBef>
              <a:spcAft>
                <a:spcPts val="0"/>
              </a:spcAft>
              <a:buClr>
                <a:schemeClr val="dk1"/>
              </a:buClr>
              <a:buSzPts val="1100"/>
              <a:buFont typeface="Arial"/>
              <a:buNone/>
            </a:pPr>
            <a:r>
              <a:rPr lang="cs" sz="1100"/>
              <a:t>The viscosity of the e-liquid also allowed </a:t>
            </a:r>
            <a:r>
              <a:rPr i="1" lang="cs" sz="1100">
                <a:solidFill>
                  <a:srgbClr val="FF0000"/>
                </a:solidFill>
              </a:rPr>
              <a:t>Streptococcus mutans</a:t>
            </a:r>
            <a:r>
              <a:rPr lang="cs" sz="1100">
                <a:solidFill>
                  <a:srgbClr val="FF0000"/>
                </a:solidFill>
              </a:rPr>
              <a:t> to adhere</a:t>
            </a:r>
            <a:r>
              <a:rPr lang="cs" sz="1100"/>
              <a:t> to pits and fissures.</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rPr lang="cs" sz="1100"/>
              <a:t>Source: </a:t>
            </a:r>
            <a:endParaRPr sz="1100"/>
          </a:p>
          <a:p>
            <a:pPr indent="0" lvl="0" marL="0" rtl="0" algn="l">
              <a:lnSpc>
                <a:spcPct val="100000"/>
              </a:lnSpc>
              <a:spcBef>
                <a:spcPts val="0"/>
              </a:spcBef>
              <a:spcAft>
                <a:spcPts val="0"/>
              </a:spcAft>
              <a:buNone/>
            </a:pPr>
            <a:r>
              <a:rPr lang="cs" sz="1100"/>
              <a:t>Kim, S. A., Smith, S., Beauchamp, C., Song, Y., Chiang, M., Giuseppetti, A., … Kim, J. J. (2018). Cariogenic potential of sweet flavors in electronic-cigarette liquids. </a:t>
            </a:r>
            <a:r>
              <a:rPr i="1" lang="cs" sz="1100"/>
              <a:t>PloS one</a:t>
            </a:r>
            <a:r>
              <a:rPr lang="cs" sz="1100"/>
              <a:t>, </a:t>
            </a:r>
            <a:r>
              <a:rPr i="1" lang="cs" sz="1100"/>
              <a:t>13</a:t>
            </a:r>
            <a:r>
              <a:rPr lang="cs" sz="1100"/>
              <a:t>(9), e0203717. doi:10.1371/journal.pone.0203717</a:t>
            </a:r>
            <a:endParaRPr sz="1100"/>
          </a:p>
          <a:p>
            <a:pPr indent="0" lvl="0" marL="0" rtl="0" algn="l">
              <a:lnSpc>
                <a:spcPct val="100000"/>
              </a:lnSpc>
              <a:spcBef>
                <a:spcPts val="0"/>
              </a:spcBef>
              <a:spcAft>
                <a:spcPts val="0"/>
              </a:spcAft>
              <a:buNone/>
            </a:pPr>
            <a:r>
              <a:rPr lang="cs" sz="1100" u="sng">
                <a:solidFill>
                  <a:schemeClr val="hlink"/>
                </a:solidFill>
                <a:hlinkClick r:id="rId2"/>
              </a:rPr>
              <a:t>https://www.ncbi.nlm.nih.gov/pmc/articles/PMC6128655/</a:t>
            </a:r>
            <a:endParaRPr sz="1100"/>
          </a:p>
          <a:p>
            <a:pPr indent="0" lvl="0" marL="0" rtl="0" algn="l">
              <a:lnSpc>
                <a:spcPct val="100000"/>
              </a:lnSpc>
              <a:spcBef>
                <a:spcPts val="0"/>
              </a:spcBef>
              <a:spcAft>
                <a:spcPts val="0"/>
              </a:spcAft>
              <a:buNone/>
            </a:pPr>
            <a:r>
              <a:rPr lang="cs" sz="1100" u="sng">
                <a:solidFill>
                  <a:schemeClr val="hlink"/>
                </a:solidFill>
                <a:hlinkClick r:id="rId3"/>
              </a:rPr>
              <a:t>https://www.perioimplantadvisory.com/clinical-tips/article/16412201/vaping-and-oral-health-its-worse-than-you-think</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4"/>
              </a:rPr>
              <a:t>https://www.drscottfroum.com/</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rPr lang="cs" sz="1100"/>
              <a:t>Healthy saliva helps in the remineralization of tooth enamel, lubrication and protection of oral tissues, and reducing the risk for periodontal disease and infection.</a:t>
            </a:r>
            <a:endParaRPr sz="1100"/>
          </a:p>
          <a:p>
            <a:pPr indent="0" lvl="0" marL="0" rtl="0" algn="l">
              <a:lnSpc>
                <a:spcPct val="100000"/>
              </a:lnSpc>
              <a:spcBef>
                <a:spcPts val="0"/>
              </a:spcBef>
              <a:spcAft>
                <a:spcPts val="0"/>
              </a:spcAft>
              <a:buNone/>
            </a:pPr>
            <a:r>
              <a:rPr lang="cs" sz="1100"/>
              <a:t>Source: </a:t>
            </a:r>
            <a:r>
              <a:rPr lang="cs" sz="1100" u="sng">
                <a:solidFill>
                  <a:schemeClr val="hlink"/>
                </a:solidFill>
                <a:hlinkClick r:id="rId5"/>
              </a:rPr>
              <a:t>https://www.adafoundation.org/en/ada-foundation-research/principal-investigators/jeffrey-kim</a:t>
            </a:r>
            <a:r>
              <a:rPr lang="cs" sz="1100"/>
              <a:t>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rPr lang="cs" sz="1000">
                <a:latin typeface="Arial"/>
                <a:ea typeface="Arial"/>
                <a:cs typeface="Arial"/>
                <a:sym typeface="Arial"/>
              </a:rPr>
              <a:t>Department of Periodontology, College of Dentistry, Princess Nourah Bint Abdulrahman University, Riyadh, Saudi Arabia. Electronic address: dr.munirah.ss@gmail.com.</a:t>
            </a:r>
            <a:endParaRPr sz="1000">
              <a:latin typeface="Arial"/>
              <a:ea typeface="Arial"/>
              <a:cs typeface="Arial"/>
              <a:sym typeface="Arial"/>
            </a:endParaRPr>
          </a:p>
          <a:p>
            <a:pPr indent="0" lvl="0" marL="0" rtl="0" algn="l">
              <a:lnSpc>
                <a:spcPct val="100000"/>
              </a:lnSpc>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lang="cs" sz="1100"/>
              <a:t>Image:</a:t>
            </a:r>
            <a:endParaRPr sz="1100"/>
          </a:p>
          <a:p>
            <a:pPr indent="0" lvl="0" marL="0" rtl="0" algn="l">
              <a:spcBef>
                <a:spcPts val="0"/>
              </a:spcBef>
              <a:spcAft>
                <a:spcPts val="0"/>
              </a:spcAft>
              <a:buClr>
                <a:schemeClr val="dk1"/>
              </a:buClr>
              <a:buSzPts val="1100"/>
              <a:buFont typeface="Arial"/>
              <a:buNone/>
            </a:pPr>
            <a:r>
              <a:rPr lang="cs" sz="1100"/>
              <a:t>“Color-enhanced Scanning Electron Micrograph (SEM) of Streptococcus mutans. This is an anaerobic, Gram-positive coccus-shaped bacterium commonly found in the human oral cavity. It is a significant contributor to tooth decay. Magnification: 22,000X at 8 x 10" image size.</a:t>
            </a:r>
            <a:endParaRPr/>
          </a:p>
        </p:txBody>
      </p:sp>
      <p:sp>
        <p:nvSpPr>
          <p:cNvPr id="416" name="Google Shape;416;g61ce26527b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33ed2ee021_1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3ed2ee021_1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spcBef>
                <a:spcPts val="0"/>
              </a:spcBef>
              <a:spcAft>
                <a:spcPts val="0"/>
              </a:spcAft>
              <a:buNone/>
            </a:pPr>
            <a:r>
              <a:rPr lang="cs" sz="1100"/>
              <a:t>Gene regulation allows cells to react quickly to changes in their environments. (turning genes on and off :adaptability: differentiation-dead-proliferation  )</a:t>
            </a:r>
            <a:endParaRPr sz="1100"/>
          </a:p>
          <a:p>
            <a:pPr indent="0" lvl="0" marL="0" rtl="0" algn="l">
              <a:spcBef>
                <a:spcPts val="0"/>
              </a:spcBef>
              <a:spcAft>
                <a:spcPts val="0"/>
              </a:spcAft>
              <a:buNone/>
            </a:pPr>
            <a:r>
              <a:rPr lang="cs" sz="1100"/>
              <a:t>-Deregulation of Biologically Significant Genes and Associated Molecular Pathways in the Oral Epithelium of Electronic Cigarette Users.” </a:t>
            </a:r>
            <a:r>
              <a:rPr i="1" lang="cs" sz="1100"/>
              <a:t>International Journal of Molecular Sciences</a:t>
            </a:r>
            <a:r>
              <a:rPr lang="cs" sz="1100"/>
              <a:t>, vol. 20, no. 3, 2019.</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a:t>News: </a:t>
            </a:r>
            <a:r>
              <a:rPr lang="cs" sz="1100" u="sng">
                <a:solidFill>
                  <a:schemeClr val="hlink"/>
                </a:solidFill>
                <a:hlinkClick r:id="rId2"/>
              </a:rPr>
              <a:t>https://beta.washingtonpost.com/health/2019/08/16/mystery-lung-illness-linked-vaping-health-officials-investigating-nearly-possible-cases</a:t>
            </a:r>
            <a:endParaRPr sz="1100"/>
          </a:p>
          <a:p>
            <a:pPr indent="0" lvl="0" marL="0" rtl="0" algn="l">
              <a:spcBef>
                <a:spcPts val="0"/>
              </a:spcBef>
              <a:spcAft>
                <a:spcPts val="0"/>
              </a:spcAft>
              <a:buNone/>
            </a:pPr>
            <a:r>
              <a:rPr lang="cs" sz="1100"/>
              <a:t>link: </a:t>
            </a:r>
            <a:r>
              <a:rPr lang="cs" sz="1100" u="sng">
                <a:solidFill>
                  <a:schemeClr val="hlink"/>
                </a:solidFill>
                <a:hlinkClick r:id="rId3"/>
              </a:rPr>
              <a:t>https://www.ncbi.nlm.nih.gov/pmc/articles/PMC6386888/</a:t>
            </a:r>
            <a:endParaRPr sz="1100"/>
          </a:p>
          <a:p>
            <a:pPr indent="0" lvl="0" marL="0" rtl="0" algn="l">
              <a:spcBef>
                <a:spcPts val="0"/>
              </a:spcBef>
              <a:spcAft>
                <a:spcPts val="0"/>
              </a:spcAft>
              <a:buNone/>
            </a:pPr>
            <a:r>
              <a:rPr lang="cs" sz="1100"/>
              <a:t>Video DNA : </a:t>
            </a:r>
            <a:r>
              <a:rPr lang="cs" sz="1100" u="sng">
                <a:solidFill>
                  <a:schemeClr val="hlink"/>
                </a:solidFill>
                <a:hlinkClick r:id="rId4"/>
              </a:rPr>
              <a:t>https://youtu.be/gG7uCskUOrA</a:t>
            </a:r>
            <a:endParaRPr sz="1100"/>
          </a:p>
        </p:txBody>
      </p:sp>
      <p:sp>
        <p:nvSpPr>
          <p:cNvPr id="428" name="Google Shape;428;g33ed2ee021_1_17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615467d2ce_3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15467d2ce_3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https://med.stanford.edu/news/all-news/2019/02/5-questions-robert-jackler-says-juul-spurs-nicotine-arms-race.html</a:t>
            </a:r>
            <a:endParaRPr sz="1100"/>
          </a:p>
          <a:p>
            <a:pPr indent="0" lvl="0" marL="0" rtl="0" algn="l">
              <a:spcBef>
                <a:spcPts val="0"/>
              </a:spcBef>
              <a:spcAft>
                <a:spcPts val="0"/>
              </a:spcAft>
              <a:buNone/>
            </a:pPr>
            <a:r>
              <a:t/>
            </a:r>
            <a:endParaRPr/>
          </a:p>
        </p:txBody>
      </p:sp>
      <p:sp>
        <p:nvSpPr>
          <p:cNvPr id="438" name="Google Shape;438;g615467d2ce_3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609a735bf9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09a735bf9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https://truthinitiative.org/research-resources/emerging-tobacco-products/how-much-nicotine-juul</a:t>
            </a:r>
            <a:endParaRPr sz="1100"/>
          </a:p>
          <a:p>
            <a:pPr indent="0" lvl="0" marL="0" rtl="0" algn="l">
              <a:spcBef>
                <a:spcPts val="0"/>
              </a:spcBef>
              <a:spcAft>
                <a:spcPts val="0"/>
              </a:spcAft>
              <a:buNone/>
            </a:pPr>
            <a:r>
              <a:rPr lang="cs" sz="1100" u="sng">
                <a:solidFill>
                  <a:schemeClr val="hlink"/>
                </a:solidFill>
                <a:hlinkClick r:id="rId3"/>
              </a:rPr>
              <a:t>https://www.ncbi.nlm.nih.gov/pubmed/30896936</a:t>
            </a:r>
            <a:endParaRPr sz="1100"/>
          </a:p>
          <a:p>
            <a:pPr indent="0" lvl="0" marL="0" rtl="0" algn="l">
              <a:spcBef>
                <a:spcPts val="0"/>
              </a:spcBef>
              <a:spcAft>
                <a:spcPts val="0"/>
              </a:spcAft>
              <a:buNone/>
            </a:pPr>
            <a:r>
              <a:rPr lang="cs" sz="1100" u="sng">
                <a:solidFill>
                  <a:schemeClr val="hlink"/>
                </a:solidFill>
                <a:hlinkClick r:id="rId4"/>
              </a:rPr>
              <a:t>https://www.juul.com/calculator</a:t>
            </a:r>
            <a:endParaRPr sz="1100"/>
          </a:p>
          <a:p>
            <a:pPr indent="0" lvl="0" marL="0" rtl="0" algn="l">
              <a:spcBef>
                <a:spcPts val="0"/>
              </a:spcBef>
              <a:spcAft>
                <a:spcPts val="0"/>
              </a:spcAft>
              <a:buNone/>
            </a:pPr>
            <a:r>
              <a:rPr lang="cs" sz="1100" u="sng">
                <a:solidFill>
                  <a:schemeClr val="hlink"/>
                </a:solidFill>
                <a:hlinkClick r:id="rId5"/>
              </a:rPr>
              <a:t>https://med.stanford.edu/news/all-news/2019/02/5-questions-robert-jackler-says-juul-spurs-nicotine-arms-race.html</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Image modified from original </a:t>
            </a:r>
            <a:r>
              <a:rPr lang="cs" sz="1100"/>
              <a:t>source</a:t>
            </a:r>
            <a:r>
              <a:rPr lang="cs" sz="1100"/>
              <a:t>: </a:t>
            </a:r>
            <a:endParaRPr sz="1100"/>
          </a:p>
          <a:p>
            <a:pPr indent="0" lvl="0" marL="0" rtl="0" algn="l">
              <a:spcBef>
                <a:spcPts val="0"/>
              </a:spcBef>
              <a:spcAft>
                <a:spcPts val="0"/>
              </a:spcAft>
              <a:buNone/>
            </a:pPr>
            <a:r>
              <a:rPr lang="cs" sz="1100"/>
              <a:t>Posted byu/Forzado- 1 year ago at </a:t>
            </a:r>
            <a:r>
              <a:rPr lang="cs" sz="1100" u="sng">
                <a:solidFill>
                  <a:schemeClr val="hlink"/>
                </a:solidFill>
                <a:hlinkClick r:id="rId6"/>
              </a:rPr>
              <a:t>https://www.reddit.com/r/juul/comments/8jf65v/cbd_juul_pod_ceramic_coil/</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a:t>
            </a:r>
            <a:r>
              <a:rPr lang="cs" sz="1100"/>
              <a:t>: </a:t>
            </a:r>
            <a:endParaRPr sz="1100"/>
          </a:p>
          <a:p>
            <a:pPr indent="0" lvl="0" marL="0" rtl="0" algn="l">
              <a:spcBef>
                <a:spcPts val="0"/>
              </a:spcBef>
              <a:spcAft>
                <a:spcPts val="0"/>
              </a:spcAft>
              <a:buNone/>
            </a:pPr>
            <a:r>
              <a:rPr lang="cs" sz="1100" u="sng">
                <a:solidFill>
                  <a:schemeClr val="hlink"/>
                </a:solidFill>
                <a:hlinkClick r:id="rId7"/>
              </a:rPr>
              <a:t>https://support.juul.com/home/learn/faqs/juulpod-basics</a:t>
            </a:r>
            <a:r>
              <a:rPr lang="cs" sz="1100"/>
              <a:t>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8"/>
              </a:rPr>
              <a:t>https://med.stanford.edu/tobaccopreventiontoolkit/E-Cigs/ECigUnit1.html</a:t>
            </a:r>
            <a:r>
              <a:rPr lang="cs" sz="1100"/>
              <a:t> (unit 2) </a:t>
            </a:r>
            <a:endParaRPr sz="1100"/>
          </a:p>
        </p:txBody>
      </p:sp>
      <p:sp>
        <p:nvSpPr>
          <p:cNvPr id="459" name="Google Shape;459;g609a735bf9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609a735bf9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609a735bf9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Image credits : </a:t>
            </a:r>
            <a:endParaRPr sz="1100"/>
          </a:p>
          <a:p>
            <a:pPr indent="0" lvl="0" marL="0" rtl="0" algn="l">
              <a:spcBef>
                <a:spcPts val="0"/>
              </a:spcBef>
              <a:spcAft>
                <a:spcPts val="0"/>
              </a:spcAft>
              <a:buNone/>
            </a:pPr>
            <a:r>
              <a:rPr lang="cs" sz="1100"/>
              <a:t>Image modified for this </a:t>
            </a:r>
            <a:r>
              <a:rPr lang="cs" sz="1100"/>
              <a:t>presentation</a:t>
            </a:r>
            <a:r>
              <a:rPr lang="cs" sz="1100"/>
              <a:t> from original: </a:t>
            </a:r>
            <a:endParaRPr sz="1100"/>
          </a:p>
          <a:p>
            <a:pPr indent="0" lvl="0" marL="0" rtl="0" algn="l">
              <a:spcBef>
                <a:spcPts val="0"/>
              </a:spcBef>
              <a:spcAft>
                <a:spcPts val="0"/>
              </a:spcAft>
              <a:buNone/>
            </a:pPr>
            <a:r>
              <a:rPr lang="cs" sz="1100"/>
              <a:t> </a:t>
            </a:r>
            <a:r>
              <a:rPr lang="cs" sz="1100" u="sng">
                <a:solidFill>
                  <a:schemeClr val="hlink"/>
                </a:solidFill>
                <a:hlinkClick r:id="rId2"/>
              </a:rPr>
              <a:t>http://dailyorange.com/2018/10/experts-studies-weigh-in-on-effects-juuling/</a:t>
            </a:r>
            <a:endParaRPr sz="1100"/>
          </a:p>
          <a:p>
            <a:pPr indent="0" lvl="0" marL="0" rtl="0" algn="l">
              <a:spcBef>
                <a:spcPts val="0"/>
              </a:spcBef>
              <a:spcAft>
                <a:spcPts val="0"/>
              </a:spcAft>
              <a:buNone/>
            </a:pPr>
            <a:r>
              <a:rPr lang="cs" sz="1100" u="sng">
                <a:solidFill>
                  <a:schemeClr val="hlink"/>
                </a:solidFill>
                <a:hlinkClick r:id="rId3"/>
              </a:rPr>
              <a:t>https://www.reddit.com/r/juul/comments/8jf65v/cbd_juul_pod_ceramic_coil/</a:t>
            </a:r>
            <a:endParaRPr sz="1100"/>
          </a:p>
          <a:p>
            <a:pPr indent="0" lvl="0" marL="0" rtl="0" algn="l">
              <a:spcBef>
                <a:spcPts val="0"/>
              </a:spcBef>
              <a:spcAft>
                <a:spcPts val="0"/>
              </a:spcAft>
              <a:buNone/>
            </a:pPr>
            <a:r>
              <a:rPr lang="cs" sz="1100" u="sng">
                <a:solidFill>
                  <a:schemeClr val="hlink"/>
                </a:solidFill>
                <a:hlinkClick r:id="rId4"/>
              </a:rPr>
              <a:t>https://www.quora.com/What-are-JUUL-pods-made-of</a:t>
            </a:r>
            <a:endParaRPr sz="11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0" name="Google Shape;470;g609a735bf9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33ed2ee02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3ed2ee021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https://youtu.be/TzxfC7CqbOQ</a:t>
            </a:r>
            <a:endParaRPr sz="1100"/>
          </a:p>
          <a:p>
            <a:pPr indent="0" lvl="0" marL="0" rtl="0" algn="l">
              <a:spcBef>
                <a:spcPts val="0"/>
              </a:spcBef>
              <a:spcAft>
                <a:spcPts val="0"/>
              </a:spcAft>
              <a:buNone/>
            </a:pPr>
            <a:r>
              <a:rPr lang="cs" sz="1100"/>
              <a:t>ABC news. August 2019.</a:t>
            </a:r>
            <a:endParaRPr sz="1100"/>
          </a:p>
          <a:p>
            <a:pPr indent="0" lvl="0" marL="0" rtl="0" algn="l">
              <a:spcBef>
                <a:spcPts val="0"/>
              </a:spcBef>
              <a:spcAft>
                <a:spcPts val="0"/>
              </a:spcAft>
              <a:buNone/>
            </a:pPr>
            <a:r>
              <a:rPr lang="cs" sz="1100"/>
              <a:t>Other video: </a:t>
            </a:r>
            <a:r>
              <a:rPr lang="cs" sz="1100" u="sng">
                <a:solidFill>
                  <a:schemeClr val="hlink"/>
                </a:solidFill>
                <a:hlinkClick r:id="rId3"/>
              </a:rPr>
              <a:t>https://youtu.be/FSZu18vI8dI</a:t>
            </a:r>
            <a:endParaRPr sz="1100"/>
          </a:p>
          <a:p>
            <a:pPr indent="0" lvl="0" marL="0" rtl="0" algn="l">
              <a:spcBef>
                <a:spcPts val="0"/>
              </a:spcBef>
              <a:spcAft>
                <a:spcPts val="0"/>
              </a:spcAft>
              <a:buNone/>
            </a:pPr>
            <a:r>
              <a:t/>
            </a:r>
            <a:endParaRPr/>
          </a:p>
        </p:txBody>
      </p:sp>
      <p:sp>
        <p:nvSpPr>
          <p:cNvPr id="481" name="Google Shape;481;g33ed2ee021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444de00667c3531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444de00667c3531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000"/>
              <a:t>Source: </a:t>
            </a:r>
            <a:endParaRPr sz="1000"/>
          </a:p>
          <a:p>
            <a:pPr indent="0" lvl="0" marL="0" rtl="0" algn="l">
              <a:spcBef>
                <a:spcPts val="0"/>
              </a:spcBef>
              <a:spcAft>
                <a:spcPts val="0"/>
              </a:spcAft>
              <a:buNone/>
            </a:pPr>
            <a:r>
              <a:rPr lang="cs" sz="1000" u="sng">
                <a:solidFill>
                  <a:schemeClr val="hlink"/>
                </a:solidFill>
                <a:hlinkClick r:id="rId2"/>
              </a:rPr>
              <a:t>https://www.buzzfeednews.com/article/danvergano/vaping-illness-outbreak-spread</a:t>
            </a:r>
            <a:endParaRPr sz="1000"/>
          </a:p>
          <a:p>
            <a:pPr indent="0" lvl="0" marL="0" rtl="0" algn="l">
              <a:spcBef>
                <a:spcPts val="0"/>
              </a:spcBef>
              <a:spcAft>
                <a:spcPts val="0"/>
              </a:spcAft>
              <a:buNone/>
            </a:pPr>
            <a:r>
              <a:rPr lang="cs" sz="1000" u="sng">
                <a:solidFill>
                  <a:schemeClr val="hlink"/>
                </a:solidFill>
                <a:hlinkClick r:id="rId3"/>
              </a:rPr>
              <a:t>https://www.washingtonpost.com/health/2019/08/16/mystery-lung-illness-linked-vaping-health-officials-investigating-nearly-possible-cases/</a:t>
            </a:r>
            <a:endParaRPr sz="1000"/>
          </a:p>
          <a:p>
            <a:pPr indent="0" lvl="0" marL="0" rtl="0" algn="l">
              <a:spcBef>
                <a:spcPts val="0"/>
              </a:spcBef>
              <a:spcAft>
                <a:spcPts val="0"/>
              </a:spcAft>
              <a:buNone/>
            </a:pPr>
            <a:r>
              <a:rPr lang="cs" sz="1000" u="sng">
                <a:solidFill>
                  <a:schemeClr val="hlink"/>
                </a:solidFill>
                <a:hlinkClick r:id="rId4"/>
              </a:rPr>
              <a:t>https://www.cnn.com/2019/08/30/health/vaping-lung-disease-texas-teen/index.html</a:t>
            </a:r>
            <a:br>
              <a:rPr lang="cs"/>
            </a:br>
            <a:endParaRPr/>
          </a:p>
        </p:txBody>
      </p:sp>
      <p:sp>
        <p:nvSpPr>
          <p:cNvPr id="488" name="Google Shape;488;g444de00667c35313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608ac821b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608ac821b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solidFill>
                  <a:srgbClr val="000000"/>
                </a:solidFill>
              </a:rPr>
              <a:t>Dr. Alvin Bronstein, EMS and Injury Prevention System Branch Chief.</a:t>
            </a:r>
            <a:endParaRPr sz="1100">
              <a:solidFill>
                <a:srgbClr val="000000"/>
              </a:solidFill>
            </a:endParaRPr>
          </a:p>
          <a:p>
            <a:pPr indent="0" lvl="0" marL="0" rtl="0" algn="l">
              <a:spcBef>
                <a:spcPts val="0"/>
              </a:spcBef>
              <a:spcAft>
                <a:spcPts val="0"/>
              </a:spcAft>
              <a:buNone/>
            </a:pPr>
            <a:r>
              <a:rPr lang="cs" sz="1100">
                <a:solidFill>
                  <a:srgbClr val="000000"/>
                </a:solidFill>
              </a:rPr>
              <a:t>~80% of patients report a history of vaping with THC.</a:t>
            </a:r>
            <a:endParaRPr sz="1100">
              <a:solidFill>
                <a:srgbClr val="000000"/>
              </a:solidFill>
            </a:endParaRPr>
          </a:p>
          <a:p>
            <a:pPr indent="0" lvl="0" marL="0" rtl="0" algn="l">
              <a:spcBef>
                <a:spcPts val="0"/>
              </a:spcBef>
              <a:spcAft>
                <a:spcPts val="0"/>
              </a:spcAft>
              <a:buNone/>
            </a:pPr>
            <a:r>
              <a:rPr lang="cs" sz="1100">
                <a:solidFill>
                  <a:srgbClr val="000000"/>
                </a:solidFill>
              </a:rPr>
              <a:t>~94% of patients reported the use of vaping within a week of symptom onset.</a:t>
            </a:r>
            <a:endParaRPr sz="1100">
              <a:solidFill>
                <a:srgbClr val="000000"/>
              </a:solidFill>
            </a:endParaRPr>
          </a:p>
          <a:p>
            <a:pPr indent="0" lvl="0" marL="0" rtl="0" algn="l">
              <a:spcBef>
                <a:spcPts val="0"/>
              </a:spcBef>
              <a:spcAft>
                <a:spcPts val="0"/>
              </a:spcAft>
              <a:buNone/>
            </a:pPr>
            <a:r>
              <a:rPr lang="cs" sz="1100">
                <a:solidFill>
                  <a:srgbClr val="000000"/>
                </a:solidFill>
              </a:rPr>
              <a:t>Source:</a:t>
            </a:r>
            <a:endParaRPr sz="1100">
              <a:solidFill>
                <a:srgbClr val="000000"/>
              </a:solidFill>
            </a:endParaRPr>
          </a:p>
          <a:p>
            <a:pPr indent="0" lvl="0" marL="0" rtl="0" algn="l">
              <a:spcBef>
                <a:spcPts val="0"/>
              </a:spcBef>
              <a:spcAft>
                <a:spcPts val="0"/>
              </a:spcAft>
              <a:buNone/>
            </a:pPr>
            <a:r>
              <a:rPr lang="cs" sz="1100" u="sng">
                <a:solidFill>
                  <a:srgbClr val="000000"/>
                </a:solidFill>
                <a:hlinkClick r:id="rId2"/>
              </a:rPr>
              <a:t>https://www.youtube.com/watch?v=hI473QvlK24&amp;pbjreload=10</a:t>
            </a:r>
            <a:endParaRPr sz="1100">
              <a:solidFill>
                <a:srgbClr val="000000"/>
              </a:solidFill>
            </a:endParaRPr>
          </a:p>
          <a:p>
            <a:pPr indent="0" lvl="0" marL="0" rtl="0" algn="l">
              <a:spcBef>
                <a:spcPts val="0"/>
              </a:spcBef>
              <a:spcAft>
                <a:spcPts val="0"/>
              </a:spcAft>
              <a:buNone/>
            </a:pPr>
            <a:r>
              <a:rPr lang="cs" sz="1100" u="sng">
                <a:solidFill>
                  <a:srgbClr val="000000"/>
                </a:solidFill>
                <a:hlinkClick r:id="rId3"/>
              </a:rPr>
              <a:t>https://emcrit.org/ibcc/vaping-associated-pulmonary-injury/</a:t>
            </a:r>
            <a:endParaRPr sz="1100">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p:txBody>
      </p:sp>
      <p:sp>
        <p:nvSpPr>
          <p:cNvPr id="496" name="Google Shape;496;g608ac821b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06fc2b0c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06fc2b0c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a:t>
            </a:r>
            <a:endParaRPr sz="1100"/>
          </a:p>
          <a:p>
            <a:pPr indent="0" lvl="0" marL="0" rtl="0" algn="l">
              <a:spcBef>
                <a:spcPts val="0"/>
              </a:spcBef>
              <a:spcAft>
                <a:spcPts val="0"/>
              </a:spcAft>
              <a:buNone/>
            </a:pPr>
            <a:r>
              <a:rPr lang="cs" sz="1100" u="sng">
                <a:solidFill>
                  <a:schemeClr val="hlink"/>
                </a:solidFill>
                <a:hlinkClick r:id="rId2"/>
              </a:rPr>
              <a:t>https://www.cdc.gov/tobacco/basic_information/e-cigarettes/severe-lung-disease.html</a:t>
            </a:r>
            <a:endParaRPr sz="1100"/>
          </a:p>
          <a:p>
            <a:pPr indent="0" lvl="0" marL="0" rtl="0" algn="l">
              <a:spcBef>
                <a:spcPts val="0"/>
              </a:spcBef>
              <a:spcAft>
                <a:spcPts val="0"/>
              </a:spcAft>
              <a:buNone/>
            </a:pPr>
            <a:r>
              <a:rPr lang="cs" sz="1100"/>
              <a:t> </a:t>
            </a:r>
            <a:r>
              <a:rPr lang="cs" sz="1100" u="sng">
                <a:solidFill>
                  <a:schemeClr val="hlink"/>
                </a:solidFill>
                <a:hlinkClick r:id="rId3"/>
              </a:rPr>
              <a:t>https://www.buzzfeednews.com/article/danvergano/vaping-illness-outbreak-spread</a:t>
            </a:r>
            <a:endParaRPr sz="1100"/>
          </a:p>
          <a:p>
            <a:pPr indent="0" lvl="0" marL="0" rtl="0" algn="l">
              <a:spcBef>
                <a:spcPts val="0"/>
              </a:spcBef>
              <a:spcAft>
                <a:spcPts val="0"/>
              </a:spcAft>
              <a:buNone/>
            </a:pPr>
            <a:r>
              <a:rPr lang="cs" sz="1100" u="sng">
                <a:solidFill>
                  <a:schemeClr val="hlink"/>
                </a:solidFill>
                <a:hlinkClick r:id="rId4"/>
              </a:rPr>
              <a:t>https://www.buzzfeednews.com/article/danvergano/vaping-lung-illness-mystery-causes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a:p>
        </p:txBody>
      </p:sp>
      <p:sp>
        <p:nvSpPr>
          <p:cNvPr id="99" name="Google Shape;99;g606fc2b0c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 sz="1100">
                <a:solidFill>
                  <a:srgbClr val="000000"/>
                </a:solidFill>
              </a:rPr>
              <a:t>Gaseous exchange : remove carbon dioxide from the blood and move oxygen into the blood</a:t>
            </a:r>
            <a:endParaRPr sz="1100">
              <a:solidFill>
                <a:srgbClr val="000000"/>
              </a:solidFill>
            </a:endParaRPr>
          </a:p>
          <a:p>
            <a:pPr indent="0" lvl="0" marL="0" rtl="0" algn="l">
              <a:spcBef>
                <a:spcPts val="0"/>
              </a:spcBef>
              <a:spcAft>
                <a:spcPts val="0"/>
              </a:spcAft>
              <a:buNone/>
            </a:pPr>
            <a:r>
              <a:rPr lang="cs" sz="1100">
                <a:solidFill>
                  <a:srgbClr val="000000"/>
                </a:solidFill>
              </a:rPr>
              <a:t>Alveoli : place of the gas exchange</a:t>
            </a:r>
            <a:endParaRPr sz="1100">
              <a:solidFill>
                <a:srgbClr val="000000"/>
              </a:solidFill>
            </a:endParaRPr>
          </a:p>
          <a:p>
            <a:pPr indent="0" lvl="0" marL="0" rtl="0" algn="l">
              <a:spcBef>
                <a:spcPts val="0"/>
              </a:spcBef>
              <a:spcAft>
                <a:spcPts val="0"/>
              </a:spcAft>
              <a:buNone/>
            </a:pPr>
            <a:r>
              <a:rPr lang="cs" sz="1100">
                <a:solidFill>
                  <a:srgbClr val="000000"/>
                </a:solidFill>
              </a:rPr>
              <a:t>Oxygen is INFUSED not the blood-stream </a:t>
            </a:r>
            <a:endParaRPr sz="1100">
              <a:solidFill>
                <a:srgbClr val="000000"/>
              </a:solidFill>
            </a:endParaRPr>
          </a:p>
          <a:p>
            <a:pPr indent="0" lvl="0" marL="0" rtl="0" algn="l">
              <a:spcBef>
                <a:spcPts val="0"/>
              </a:spcBef>
              <a:spcAft>
                <a:spcPts val="0"/>
              </a:spcAft>
              <a:buNone/>
            </a:pPr>
            <a:r>
              <a:rPr lang="cs" sz="1100">
                <a:solidFill>
                  <a:srgbClr val="000000"/>
                </a:solidFill>
              </a:rPr>
              <a:t>Carbon Dioxide is DEFUSE into the alveoli</a:t>
            </a:r>
            <a:endParaRPr sz="1100">
              <a:solidFill>
                <a:srgbClr val="000000"/>
              </a:solidFill>
            </a:endParaRPr>
          </a:p>
          <a:p>
            <a:pPr indent="0" lvl="0" marL="0" rtl="0" algn="l">
              <a:spcBef>
                <a:spcPts val="0"/>
              </a:spcBef>
              <a:spcAft>
                <a:spcPts val="0"/>
              </a:spcAft>
              <a:buNone/>
            </a:pPr>
            <a:r>
              <a:rPr lang="cs" sz="1100">
                <a:solidFill>
                  <a:srgbClr val="000000"/>
                </a:solidFill>
              </a:rPr>
              <a:t>Pressure difference between the Alveoli and the Blood stream causes the gas exchange</a:t>
            </a:r>
            <a:endParaRPr sz="1100">
              <a:solidFill>
                <a:srgbClr val="000000"/>
              </a:solidFill>
            </a:endParaRPr>
          </a:p>
          <a:p>
            <a:pPr indent="0" lvl="0" marL="0" rtl="0" algn="l">
              <a:spcBef>
                <a:spcPts val="0"/>
              </a:spcBef>
              <a:spcAft>
                <a:spcPts val="0"/>
              </a:spcAft>
              <a:buNone/>
            </a:pPr>
            <a:r>
              <a:rPr lang="cs" sz="1100">
                <a:solidFill>
                  <a:srgbClr val="000000"/>
                </a:solidFill>
              </a:rPr>
              <a:t>Mazzarella Educational Media, 2014. </a:t>
            </a:r>
            <a:r>
              <a:rPr i="1" lang="cs" sz="1100">
                <a:solidFill>
                  <a:srgbClr val="000000"/>
                </a:solidFill>
              </a:rPr>
              <a:t>Gaseous Exchange in the Alveoli</a:t>
            </a:r>
            <a:r>
              <a:rPr lang="cs" sz="1100">
                <a:solidFill>
                  <a:srgbClr val="000000"/>
                </a:solidFill>
              </a:rPr>
              <a:t>. [Video Segment]. Available from </a:t>
            </a:r>
            <a:r>
              <a:rPr lang="cs" sz="1100" u="sng">
                <a:solidFill>
                  <a:schemeClr val="hlink"/>
                </a:solidFill>
                <a:hlinkClick r:id="rId2"/>
              </a:rPr>
              <a:t>http://www.discoveryeducation.com</a:t>
            </a:r>
            <a:endParaRPr sz="1100">
              <a:solidFill>
                <a:srgbClr val="000000"/>
              </a:solidFill>
            </a:endParaRPr>
          </a:p>
          <a:p>
            <a:pPr indent="0" lvl="0" marL="0" rtl="0" algn="l">
              <a:spcBef>
                <a:spcPts val="0"/>
              </a:spcBef>
              <a:spcAft>
                <a:spcPts val="0"/>
              </a:spcAft>
              <a:buClr>
                <a:schemeClr val="dk1"/>
              </a:buClr>
              <a:buFont typeface="Arial"/>
              <a:buNone/>
            </a:pPr>
            <a:r>
              <a:t/>
            </a:r>
            <a:endParaRPr sz="1100">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s"/>
              <a:t> </a:t>
            </a:r>
            <a:endParaRPr/>
          </a:p>
          <a:p>
            <a:pPr indent="0" lvl="0" marL="0" rtl="0" algn="l">
              <a:spcBef>
                <a:spcPts val="0"/>
              </a:spcBef>
              <a:spcAft>
                <a:spcPts val="0"/>
              </a:spcAft>
              <a:buNone/>
            </a:pPr>
            <a:r>
              <a:t/>
            </a:r>
            <a:endParaRPr/>
          </a:p>
        </p:txBody>
      </p:sp>
      <p:sp>
        <p:nvSpPr>
          <p:cNvPr id="508" name="Google Shape;50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4724aa5206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4724aa5206_0_3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 </a:t>
            </a:r>
            <a:endParaRPr sz="1100">
              <a:solidFill>
                <a:srgbClr val="FF0000"/>
              </a:solidFill>
            </a:endParaRPr>
          </a:p>
          <a:p>
            <a:pPr indent="0" lvl="0" marL="0" rtl="0" algn="l">
              <a:spcBef>
                <a:spcPts val="0"/>
              </a:spcBef>
              <a:spcAft>
                <a:spcPts val="0"/>
              </a:spcAft>
              <a:buClr>
                <a:schemeClr val="dk1"/>
              </a:buClr>
              <a:buSzPts val="1100"/>
              <a:buFont typeface="Arial"/>
              <a:buNone/>
            </a:pPr>
            <a:r>
              <a:rPr lang="cs" sz="1100">
                <a:solidFill>
                  <a:srgbClr val="FF0000"/>
                </a:solidFill>
              </a:rPr>
              <a:t>“</a:t>
            </a:r>
            <a:r>
              <a:rPr lang="cs" sz="1100">
                <a:solidFill>
                  <a:srgbClr val="FF0000"/>
                </a:solidFill>
              </a:rPr>
              <a:t>Diacetyl</a:t>
            </a:r>
            <a:r>
              <a:rPr lang="cs" sz="1100"/>
              <a:t> (also called 2,3-butanedione) is a chemical that has been used to give butter-like and other flavors to food products, including popcorn. (NIOSH)</a:t>
            </a:r>
            <a:endParaRPr sz="1100"/>
          </a:p>
          <a:p>
            <a:pPr indent="0" lvl="0" marL="0" rtl="0" algn="l">
              <a:spcBef>
                <a:spcPts val="0"/>
              </a:spcBef>
              <a:spcAft>
                <a:spcPts val="0"/>
              </a:spcAft>
              <a:buNone/>
            </a:pPr>
            <a:r>
              <a:rPr lang="cs" sz="1100"/>
              <a:t>O</a:t>
            </a:r>
            <a:r>
              <a:rPr lang="cs" sz="1100"/>
              <a:t>bliterative Bronchiolitis: obstructive ventilatory defect”</a:t>
            </a:r>
            <a:endParaRPr sz="1100"/>
          </a:p>
          <a:p>
            <a:pPr indent="0" lvl="0" marL="0" rtl="0" algn="l">
              <a:spcBef>
                <a:spcPts val="0"/>
              </a:spcBef>
              <a:spcAft>
                <a:spcPts val="0"/>
              </a:spcAft>
              <a:buNone/>
            </a:pPr>
            <a:r>
              <a:rPr lang="cs" sz="1100"/>
              <a:t>Diacetyl: </a:t>
            </a:r>
            <a:endParaRPr sz="1100"/>
          </a:p>
          <a:p>
            <a:pPr indent="0" lvl="0" marL="0" rtl="0" algn="l">
              <a:spcBef>
                <a:spcPts val="0"/>
              </a:spcBef>
              <a:spcAft>
                <a:spcPts val="0"/>
              </a:spcAft>
              <a:buNone/>
            </a:pPr>
            <a:r>
              <a:rPr lang="cs" sz="1100"/>
              <a:t>-When inhaled causes inflammation, scarring, and constriction of bronchioles (tiny airways) therefore lost of lung capacity</a:t>
            </a:r>
            <a:endParaRPr sz="1100"/>
          </a:p>
          <a:p>
            <a:pPr indent="0" lvl="0" marL="0" rtl="0" algn="l">
              <a:spcBef>
                <a:spcPts val="0"/>
              </a:spcBef>
              <a:spcAft>
                <a:spcPts val="0"/>
              </a:spcAft>
              <a:buNone/>
            </a:pPr>
            <a:r>
              <a:rPr lang="cs" sz="1100"/>
              <a:t>-Exposure to Diacetyl causes burning eyes, skin inflammation, dry cough, sore throat</a:t>
            </a:r>
            <a:endParaRPr sz="1100"/>
          </a:p>
          <a:p>
            <a:pPr indent="0" lvl="0" marL="0" rtl="0" algn="l">
              <a:spcBef>
                <a:spcPts val="0"/>
              </a:spcBef>
              <a:spcAft>
                <a:spcPts val="0"/>
              </a:spcAft>
              <a:buNone/>
            </a:pPr>
            <a:r>
              <a:rPr lang="cs" sz="1100"/>
              <a:t>-Irreversible damage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https://goo.gl/images/hVA6Hi</a:t>
            </a:r>
            <a:endParaRPr sz="1100"/>
          </a:p>
          <a:p>
            <a:pPr indent="0" lvl="0" marL="0" rtl="0" algn="l">
              <a:spcBef>
                <a:spcPts val="0"/>
              </a:spcBef>
              <a:spcAft>
                <a:spcPts val="0"/>
              </a:spcAft>
              <a:buNone/>
            </a:pPr>
            <a:r>
              <a:rPr lang="cs" sz="1100" u="sng">
                <a:solidFill>
                  <a:schemeClr val="hlink"/>
                </a:solidFill>
                <a:hlinkClick r:id="rId3"/>
              </a:rPr>
              <a:t>https://www.osha.gov/SLTC/flavoringlung/diacetyl.html</a:t>
            </a:r>
            <a:endParaRPr sz="1100"/>
          </a:p>
          <a:p>
            <a:pPr indent="0" lvl="0" marL="0" rtl="0" algn="l">
              <a:spcBef>
                <a:spcPts val="0"/>
              </a:spcBef>
              <a:spcAft>
                <a:spcPts val="0"/>
              </a:spcAft>
              <a:buNone/>
            </a:pPr>
            <a:r>
              <a:rPr lang="cs" sz="1100" u="sng">
                <a:solidFill>
                  <a:schemeClr val="hlink"/>
                </a:solidFill>
                <a:hlinkClick r:id="rId4"/>
              </a:rPr>
              <a:t>https://www.ncbi.nlm.nih.gov/pubmed/26335918</a:t>
            </a:r>
            <a:endParaRPr sz="1100"/>
          </a:p>
          <a:p>
            <a:pPr indent="0" lvl="0" marL="0" rtl="0" algn="l">
              <a:spcBef>
                <a:spcPts val="0"/>
              </a:spcBef>
              <a:spcAft>
                <a:spcPts val="0"/>
              </a:spcAft>
              <a:buNone/>
            </a:pPr>
            <a:r>
              <a:rPr lang="cs" sz="1100" u="sng">
                <a:solidFill>
                  <a:schemeClr val="hlink"/>
                </a:solidFill>
                <a:hlinkClick r:id="rId5"/>
              </a:rPr>
              <a:t>https://rarediseases.info.nih.gov/diseases/9551/bronchiolitis-obliterans</a:t>
            </a:r>
            <a:endParaRPr sz="1100"/>
          </a:p>
          <a:p>
            <a:pPr indent="0" lvl="0" marL="0" rtl="0" algn="l">
              <a:spcBef>
                <a:spcPts val="0"/>
              </a:spcBef>
              <a:spcAft>
                <a:spcPts val="0"/>
              </a:spcAft>
              <a:buNone/>
            </a:pPr>
            <a:r>
              <a:rPr lang="cs" sz="1100" u="sng">
                <a:solidFill>
                  <a:schemeClr val="hlink"/>
                </a:solidFill>
                <a:hlinkClick r:id="rId6"/>
              </a:rPr>
              <a:t>https://www.hsph.harvard.edu/news/press-releases/e-cigarette-flavoring-chemicals-linked-to-respiratory-disease/</a:t>
            </a:r>
            <a:endParaRPr sz="1100"/>
          </a:p>
          <a:p>
            <a:pPr indent="0" lvl="0" marL="0" rtl="0" algn="l">
              <a:spcBef>
                <a:spcPts val="0"/>
              </a:spcBef>
              <a:spcAft>
                <a:spcPts val="0"/>
              </a:spcAft>
              <a:buNone/>
            </a:pPr>
            <a:r>
              <a:rPr lang="cs" sz="1100" u="sng">
                <a:solidFill>
                  <a:schemeClr val="hlink"/>
                </a:solidFill>
                <a:hlinkClick r:id="rId7"/>
              </a:rPr>
              <a:t>https://www.lung.org/about-us/blog/2016/07/popcorn-lung-risk-ecigs.html</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-“Flavoring Chemicals in E-Cigarettes: Diacetyl, 2,3-Pentanedione, and Acetoin in a Sample of 51 1 Products, Including Fruit-, Candy-, and Cocktail-Flavored E-Cigarettes,” Joseph G. Allen, Skye S. Flanigan, Mallory LeBlanc, Jose Vallarino, Piers MacNaughton, James H. Stewart, David C. Christiani, </a:t>
            </a:r>
            <a:r>
              <a:rPr i="1" lang="cs" sz="1100"/>
              <a:t>Environmental Health Perspectives</a:t>
            </a:r>
            <a:r>
              <a:rPr lang="cs" sz="1100"/>
              <a:t>, December 8, 2015, doi: 10.1289/ehp.1510185</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-Salamanca JC, Meehan-Atrash J, Vreeke S, Escobedo JO, Peyton DH, Strongin RM. E-cigarettes can emit formaldehyde at high levels under conditions that have been reported to be non-averse to users. Sci Rep. 2018;8(1):7559.</a:t>
            </a:r>
            <a:endParaRPr sz="1100"/>
          </a:p>
          <a:p>
            <a:pPr indent="0" lvl="0" marL="0" rtl="0" algn="l">
              <a:spcBef>
                <a:spcPts val="0"/>
              </a:spcBef>
              <a:spcAft>
                <a:spcPts val="0"/>
              </a:spcAft>
              <a:buNone/>
            </a:pPr>
            <a:r>
              <a:rPr lang="cs" sz="1100"/>
              <a:t>-Sleiman M, et al. Emissions from electronic. cigarettes: key parameters affecting the release of harmful chemicals. Environ Sci Technol. 2016;50(17):9644–9651.</a:t>
            </a:r>
            <a:endParaRPr sz="1100"/>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cs" sz="1100"/>
              <a:t>Image source: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8"/>
              </a:rPr>
              <a:t>https://www.alibaba.com/product-detail/Diacetyl-natural-431-03-8_1647949324.html</a:t>
            </a:r>
            <a:endParaRPr/>
          </a:p>
        </p:txBody>
      </p:sp>
      <p:sp>
        <p:nvSpPr>
          <p:cNvPr id="519" name="Google Shape;519;g4724aa5206_0_3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615467d2ce_3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615467d2ce_3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https://www.research.va.gov/currents/1215-8.cfm</a:t>
            </a:r>
            <a:endParaRPr sz="1100"/>
          </a:p>
          <a:p>
            <a:pPr indent="0" lvl="0" marL="0" rtl="0" algn="l">
              <a:spcBef>
                <a:spcPts val="0"/>
              </a:spcBef>
              <a:spcAft>
                <a:spcPts val="0"/>
              </a:spcAft>
              <a:buNone/>
            </a:pPr>
            <a:r>
              <a:rPr lang="cs" sz="1100" u="sng">
                <a:solidFill>
                  <a:schemeClr val="hlink"/>
                </a:solidFill>
                <a:hlinkClick r:id="rId3"/>
              </a:rPr>
              <a:t>https://www.ncbi.nlm.nih.gov/pubmed/26547127</a:t>
            </a:r>
            <a:endParaRPr sz="1100"/>
          </a:p>
          <a:p>
            <a:pPr indent="0" lvl="0" marL="0" rtl="0" algn="l">
              <a:spcBef>
                <a:spcPts val="0"/>
              </a:spcBef>
              <a:spcAft>
                <a:spcPts val="0"/>
              </a:spcAft>
              <a:buNone/>
            </a:pPr>
            <a:r>
              <a:rPr lang="cs" sz="1100" u="sng">
                <a:solidFill>
                  <a:schemeClr val="hlink"/>
                </a:solidFill>
                <a:hlinkClick r:id="rId4"/>
              </a:rPr>
              <a:t>https://www.sciencedirect.com/science/article/abs/pii/S1368837515003620?via%3Dihub</a:t>
            </a:r>
            <a:endParaRPr sz="1100"/>
          </a:p>
          <a:p>
            <a:pPr indent="0" lvl="0" marL="0" rtl="0" algn="l">
              <a:spcBef>
                <a:spcPts val="0"/>
              </a:spcBef>
              <a:spcAft>
                <a:spcPts val="0"/>
              </a:spcAft>
              <a:buNone/>
            </a:pPr>
            <a:r>
              <a:rPr lang="cs" sz="1100" u="sng">
                <a:solidFill>
                  <a:schemeClr val="hlink"/>
                </a:solidFill>
                <a:hlinkClick r:id="rId5"/>
              </a:rPr>
              <a:t>https://www.research.va.gov/currents/1215-8.cfm</a:t>
            </a:r>
            <a:endParaRPr sz="11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0" name="Google Shape;530;g615467d2ce_3_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64088a4ec9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64088a4ec9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cs" sz="1100"/>
              <a:t>Studies say e-cigarette flavors linked to increased risk for heart problems</a:t>
            </a:r>
            <a:endParaRPr sz="1100">
              <a:solidFill>
                <a:srgbClr val="000000"/>
              </a:solidFill>
            </a:endParaRPr>
          </a:p>
          <a:p>
            <a:pPr indent="0" lvl="0" marL="0" rtl="0" algn="l">
              <a:spcBef>
                <a:spcPts val="0"/>
              </a:spcBef>
              <a:spcAft>
                <a:spcPts val="0"/>
              </a:spcAft>
              <a:buNone/>
            </a:pPr>
            <a:r>
              <a:rPr lang="cs" sz="1100">
                <a:solidFill>
                  <a:srgbClr val="000000"/>
                </a:solidFill>
              </a:rPr>
              <a:t>News clip from </a:t>
            </a:r>
            <a:r>
              <a:rPr lang="cs" sz="1100">
                <a:solidFill>
                  <a:srgbClr val="000000"/>
                </a:solidFill>
                <a:uFill>
                  <a:noFill/>
                </a:uFill>
                <a:hlinkClick r:id="rId2"/>
              </a:rPr>
              <a:t>LOCAL 12</a:t>
            </a:r>
            <a:r>
              <a:rPr lang="cs" sz="1100">
                <a:solidFill>
                  <a:srgbClr val="000000"/>
                </a:solidFill>
              </a:rPr>
              <a:t>. CINCINNATI (WKRC) - A new study says there may be a hidden danger to e-cigarettes -- with or without nicotine.</a:t>
            </a:r>
            <a:endParaRPr sz="1100">
              <a:solidFill>
                <a:srgbClr val="000000"/>
              </a:solidFill>
            </a:endParaRPr>
          </a:p>
        </p:txBody>
      </p:sp>
      <p:sp>
        <p:nvSpPr>
          <p:cNvPr id="541" name="Google Shape;541;g64088a4ec9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606fc2b1fc_1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606fc2b1fc_1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solidFill>
                <a:srgbClr val="333333"/>
              </a:solidFill>
            </a:endParaRPr>
          </a:p>
          <a:p>
            <a:pPr indent="0" lvl="0" marL="0" rtl="0" algn="l">
              <a:spcBef>
                <a:spcPts val="0"/>
              </a:spcBef>
              <a:spcAft>
                <a:spcPts val="0"/>
              </a:spcAft>
              <a:buClr>
                <a:schemeClr val="dk1"/>
              </a:buClr>
              <a:buSzPts val="1100"/>
              <a:buFont typeface="Arial"/>
              <a:buNone/>
            </a:pPr>
            <a:r>
              <a:rPr lang="cs" sz="1100">
                <a:solidFill>
                  <a:srgbClr val="333333"/>
                </a:solidFill>
              </a:rPr>
              <a:t>-MRI exams</a:t>
            </a:r>
            <a:endParaRPr sz="1100">
              <a:solidFill>
                <a:srgbClr val="333333"/>
              </a:solidFill>
            </a:endParaRPr>
          </a:p>
          <a:p>
            <a:pPr indent="0" lvl="0" marL="0" rtl="0" algn="l">
              <a:spcBef>
                <a:spcPts val="0"/>
              </a:spcBef>
              <a:spcAft>
                <a:spcPts val="0"/>
              </a:spcAft>
              <a:buClr>
                <a:schemeClr val="dk1"/>
              </a:buClr>
              <a:buSzPts val="1100"/>
              <a:buFont typeface="Arial"/>
              <a:buNone/>
            </a:pPr>
            <a:r>
              <a:rPr lang="cs" sz="1100">
                <a:solidFill>
                  <a:srgbClr val="333333"/>
                </a:solidFill>
              </a:rPr>
              <a:t>-31 healthy non-smoking adults </a:t>
            </a:r>
            <a:endParaRPr sz="1100">
              <a:solidFill>
                <a:srgbClr val="333333"/>
              </a:solidFill>
            </a:endParaRPr>
          </a:p>
          <a:p>
            <a:pPr indent="0" lvl="0" marL="0" rtl="0" algn="l">
              <a:spcBef>
                <a:spcPts val="0"/>
              </a:spcBef>
              <a:spcAft>
                <a:spcPts val="0"/>
              </a:spcAft>
              <a:buClr>
                <a:schemeClr val="dk1"/>
              </a:buClr>
              <a:buSzPts val="1100"/>
              <a:buFont typeface="Arial"/>
              <a:buNone/>
            </a:pPr>
            <a:r>
              <a:rPr lang="cs" sz="1100">
                <a:solidFill>
                  <a:srgbClr val="333333"/>
                </a:solidFill>
              </a:rPr>
              <a:t>-Measure before and after nicotine-free e-cigarette inhalation.</a:t>
            </a:r>
            <a:endParaRPr sz="1100">
              <a:solidFill>
                <a:srgbClr val="333333"/>
              </a:solidFill>
            </a:endParaRPr>
          </a:p>
          <a:p>
            <a:pPr indent="0" lvl="0" marL="0" rtl="0" algn="l">
              <a:spcBef>
                <a:spcPts val="0"/>
              </a:spcBef>
              <a:spcAft>
                <a:spcPts val="0"/>
              </a:spcAft>
              <a:buClr>
                <a:schemeClr val="dk1"/>
              </a:buClr>
              <a:buSzPts val="1100"/>
              <a:buFont typeface="Arial"/>
              <a:buNone/>
            </a:pPr>
            <a:r>
              <a:rPr lang="cs" sz="1100">
                <a:solidFill>
                  <a:srgbClr val="231F20"/>
                </a:solidFill>
              </a:rPr>
              <a:t>-16 puffs, X 3 seconds each</a:t>
            </a:r>
            <a:endParaRPr sz="1100">
              <a:solidFill>
                <a:srgbClr val="231F20"/>
              </a:solidFill>
            </a:endParaRPr>
          </a:p>
          <a:p>
            <a:pPr indent="0" lvl="0" marL="0" rtl="0" algn="l">
              <a:spcBef>
                <a:spcPts val="0"/>
              </a:spcBef>
              <a:spcAft>
                <a:spcPts val="0"/>
              </a:spcAft>
              <a:buClr>
                <a:schemeClr val="dk1"/>
              </a:buClr>
              <a:buSzPts val="1100"/>
              <a:buFont typeface="Arial"/>
              <a:buNone/>
            </a:pPr>
            <a:r>
              <a:rPr lang="cs" sz="1100">
                <a:solidFill>
                  <a:srgbClr val="333333"/>
                </a:solidFill>
              </a:rPr>
              <a:t>-The e-cig. liquid:-Propylene glycol, Glycerol with flavoring, No nicotine.</a:t>
            </a:r>
            <a:endParaRPr sz="1100"/>
          </a:p>
          <a:p>
            <a:pPr indent="0" lvl="0" marL="0" rtl="0" algn="l">
              <a:spcBef>
                <a:spcPts val="0"/>
              </a:spcBef>
              <a:spcAft>
                <a:spcPts val="0"/>
              </a:spcAft>
              <a:buClr>
                <a:schemeClr val="dk1"/>
              </a:buClr>
              <a:buSzPts val="1100"/>
              <a:buFont typeface="Arial"/>
              <a:buNone/>
            </a:pPr>
            <a:r>
              <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-Exposure to aerosolized nicotine-free and nicotine-containing e-cigarette fluid on mouse lungs and normal human airway epithelial cells.</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-1-hour daily for 4 months</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-Normal human bronchial epithelial (NHBE) cells cultured at an air-liquid interface were exposed to e-cigarette vapours or nicotine solutions</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-Inhalation of nicotine-containing e-cigarettes increased airway hyper-reactivity, distal airspace enlargement, mucin production, cytokine (peptide that influences cell replication, cell grow and inflammation processes)  and protease expression (break down of proteins into small proteins and amoniacids).</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-Showed impaired ciliary beat frequency, airway surface liquid volume</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b="1" lang="cs" sz="1100">
                <a:solidFill>
                  <a:srgbClr val="333333"/>
                </a:solidFill>
                <a:highlight>
                  <a:srgbClr val="FFFFFF"/>
                </a:highlight>
              </a:rPr>
              <a:t>Conclusion</a:t>
            </a:r>
            <a:r>
              <a:rPr lang="cs" sz="1100">
                <a:solidFill>
                  <a:srgbClr val="333333"/>
                </a:solidFill>
                <a:highlight>
                  <a:srgbClr val="FFFFFF"/>
                </a:highlight>
              </a:rPr>
              <a:t>: </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-Exposure to inhaled nicotine-containing e-cigarette fluids triggered effects normally associated with the development of Chronic Obstructive Pulmonary Disease  including cytokine expression, airway hyper-reactivity and lung tissue destruction. These effects were nicotine-dependent both in the mouse lung and in human airway cells, suggesting that inhaled nicotine contributes to airway and lung disease in addition to its addictive properties. Thus, these findings highlight the potential dangers of nicotine inhalation during e-cigarette use.</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t/>
            </a:r>
            <a:endParaRPr b="1"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b="1" lang="cs" sz="1100">
                <a:solidFill>
                  <a:srgbClr val="333333"/>
                </a:solidFill>
                <a:highlight>
                  <a:srgbClr val="FFFFFF"/>
                </a:highlight>
              </a:rPr>
              <a:t>Source</a:t>
            </a:r>
            <a:r>
              <a:rPr lang="cs" sz="1100">
                <a:solidFill>
                  <a:srgbClr val="333333"/>
                </a:solidFill>
                <a:highlight>
                  <a:srgbClr val="FFFFFF"/>
                </a:highlight>
              </a:rPr>
              <a:t>: </a:t>
            </a:r>
            <a:endParaRPr sz="11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cs" sz="1100">
                <a:solidFill>
                  <a:srgbClr val="333333"/>
                </a:solidFill>
                <a:highlight>
                  <a:srgbClr val="FFFFFF"/>
                </a:highlight>
              </a:rPr>
              <a:t>Garcia-Arcos I, Geraghty P, Baumlin N</a:t>
            </a:r>
            <a:r>
              <a:rPr i="1" lang="cs" sz="1100">
                <a:solidFill>
                  <a:srgbClr val="333333"/>
                </a:solidFill>
                <a:highlight>
                  <a:srgbClr val="FFFFFF"/>
                </a:highlight>
              </a:rPr>
              <a:t>, et al </a:t>
            </a:r>
            <a:r>
              <a:rPr lang="cs" sz="1100">
                <a:solidFill>
                  <a:srgbClr val="333333"/>
                </a:solidFill>
                <a:highlight>
                  <a:srgbClr val="FFFFFF"/>
                </a:highlight>
              </a:rPr>
              <a:t>Chronic electronic cigarette exposure in mice induces features of COPD in a nicotine-dependent manner </a:t>
            </a:r>
            <a:r>
              <a:rPr i="1" lang="cs" sz="1100">
                <a:solidFill>
                  <a:srgbClr val="333333"/>
                </a:solidFill>
                <a:highlight>
                  <a:srgbClr val="FFFFFF"/>
                </a:highlight>
              </a:rPr>
              <a:t>Thorax </a:t>
            </a:r>
            <a:r>
              <a:rPr lang="cs" sz="1100">
                <a:solidFill>
                  <a:srgbClr val="333333"/>
                </a:solidFill>
                <a:highlight>
                  <a:srgbClr val="FFFFFF"/>
                </a:highlight>
              </a:rPr>
              <a:t>2016;</a:t>
            </a:r>
            <a:r>
              <a:rPr b="1" lang="cs" sz="1100">
                <a:solidFill>
                  <a:srgbClr val="333333"/>
                </a:solidFill>
                <a:highlight>
                  <a:srgbClr val="FFFFFF"/>
                </a:highlight>
              </a:rPr>
              <a:t>71:</a:t>
            </a:r>
            <a:r>
              <a:rPr lang="cs" sz="1100">
                <a:solidFill>
                  <a:srgbClr val="333333"/>
                </a:solidFill>
                <a:highlight>
                  <a:srgbClr val="FFFFFF"/>
                </a:highlight>
              </a:rPr>
              <a:t>1119-1129.</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a:t>Alessandra Caporale, a postdoctoral researcher in the Laboratory for Structural, Physiologic, and Functional Imaging at the University of Pennsylvania in Philadelphia. Study August 2019</a:t>
            </a:r>
            <a:endParaRPr sz="1100"/>
          </a:p>
          <a:p>
            <a:pPr indent="0" lvl="0" marL="0" rtl="0" algn="l">
              <a:spcBef>
                <a:spcPts val="0"/>
              </a:spcBef>
              <a:spcAft>
                <a:spcPts val="0"/>
              </a:spcAft>
              <a:buNone/>
            </a:pPr>
            <a:r>
              <a:rPr lang="cs" sz="1100" u="sng">
                <a:solidFill>
                  <a:schemeClr val="hlink"/>
                </a:solidFill>
                <a:hlinkClick r:id="rId2"/>
              </a:rPr>
              <a:t>https://press.rsna.org/timssnet/media/pressreleases/14_pr_target.cfm?ID=2104</a:t>
            </a:r>
            <a:endParaRPr sz="1100"/>
          </a:p>
          <a:p>
            <a:pPr indent="0" lvl="0" marL="0" rtl="0" algn="l">
              <a:spcBef>
                <a:spcPts val="0"/>
              </a:spcBef>
              <a:spcAft>
                <a:spcPts val="0"/>
              </a:spcAft>
              <a:buNone/>
            </a:pPr>
            <a:r>
              <a:rPr lang="cs" sz="1100" u="sng">
                <a:solidFill>
                  <a:schemeClr val="hlink"/>
                </a:solidFill>
                <a:hlinkClick r:id="rId3"/>
              </a:rPr>
              <a:t>https://pubs.rsna.org/doi/10.1148/radiol.2019190562</a:t>
            </a:r>
            <a:endParaRPr sz="1100"/>
          </a:p>
          <a:p>
            <a:pPr indent="0" lvl="0" marL="0" rtl="0" algn="l">
              <a:spcBef>
                <a:spcPts val="0"/>
              </a:spcBef>
              <a:spcAft>
                <a:spcPts val="0"/>
              </a:spcAft>
              <a:buNone/>
            </a:pPr>
            <a:r>
              <a:rPr lang="cs" sz="1100" u="sng">
                <a:solidFill>
                  <a:schemeClr val="hlink"/>
                </a:solidFill>
                <a:hlinkClick r:id="rId4"/>
              </a:rPr>
              <a:t>https://www.medicalnewstoday.com/articles/326123.php</a:t>
            </a:r>
            <a:endParaRPr sz="1100"/>
          </a:p>
          <a:p>
            <a:pPr indent="0" lvl="0" marL="0" rtl="0" algn="l">
              <a:spcBef>
                <a:spcPts val="0"/>
              </a:spcBef>
              <a:spcAft>
                <a:spcPts val="0"/>
              </a:spcAft>
              <a:buNone/>
            </a:pPr>
            <a:r>
              <a:rPr lang="cs" sz="1100" u="sng">
                <a:solidFill>
                  <a:schemeClr val="hlink"/>
                </a:solidFill>
                <a:hlinkClick r:id="rId5"/>
              </a:rPr>
              <a:t>https://www.cbsnews.com/news/vaping-and-blood-vessels-e-cigarettes-change-a-persons-blood-vessels-after-just-one-use-long-term-effects-unknown/</a:t>
            </a:r>
            <a:endParaRPr sz="1100"/>
          </a:p>
          <a:p>
            <a:pPr indent="0" lvl="0" marL="0" rtl="0" algn="l">
              <a:spcBef>
                <a:spcPts val="0"/>
              </a:spcBef>
              <a:spcAft>
                <a:spcPts val="0"/>
              </a:spcAft>
              <a:buNone/>
            </a:pPr>
            <a:r>
              <a:rPr lang="cs" sz="1100" u="sng">
                <a:solidFill>
                  <a:schemeClr val="hlink"/>
                </a:solidFill>
                <a:hlinkClick r:id="rId6"/>
              </a:rPr>
              <a:t>https://www.livescience.com/e-cigarettes-constrict-blood-vessels.html</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7"/>
              </a:rPr>
              <a:t>https://thorax.bmj.com/content/71/12/1119</a:t>
            </a:r>
            <a:endParaRPr sz="1100"/>
          </a:p>
        </p:txBody>
      </p:sp>
      <p:sp>
        <p:nvSpPr>
          <p:cNvPr id="548" name="Google Shape;548;g606fc2b1fc_1_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2a263fa74f2f3b96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a263fa74f2f3b96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Dr. Melodi Pirzada, chief pediatric pulmonologist at NYU Winthrop Hospital in Mineola, N.Y.</a:t>
            </a:r>
            <a:endParaRPr sz="1100"/>
          </a:p>
          <a:p>
            <a:pPr indent="0" lvl="0" marL="0" rtl="0" algn="l">
              <a:spcBef>
                <a:spcPts val="0"/>
              </a:spcBef>
              <a:spcAft>
                <a:spcPts val="0"/>
              </a:spcAft>
              <a:buNone/>
            </a:pPr>
            <a:r>
              <a:rPr lang="cs" sz="1100"/>
              <a:t>Source: Published Aug. 31, 2019 Updated Sept. 11, 2019</a:t>
            </a:r>
            <a:endParaRPr sz="1100"/>
          </a:p>
          <a:p>
            <a:pPr indent="0" lvl="0" marL="0" rtl="0" algn="l">
              <a:spcBef>
                <a:spcPts val="0"/>
              </a:spcBef>
              <a:spcAft>
                <a:spcPts val="0"/>
              </a:spcAft>
              <a:buNone/>
            </a:pPr>
            <a:r>
              <a:rPr lang="cs" sz="1100"/>
              <a:t>An 18-year-old:  Long Island emergency room.</a:t>
            </a:r>
            <a:endParaRPr sz="1100"/>
          </a:p>
          <a:p>
            <a:pPr indent="0" lvl="0" marL="0" rtl="0" algn="l">
              <a:spcBef>
                <a:spcPts val="0"/>
              </a:spcBef>
              <a:spcAft>
                <a:spcPts val="0"/>
              </a:spcAft>
              <a:buNone/>
            </a:pPr>
            <a:r>
              <a:rPr lang="cs" sz="1100"/>
              <a:t>-Gasping for breath</a:t>
            </a:r>
            <a:endParaRPr sz="1100"/>
          </a:p>
          <a:p>
            <a:pPr indent="0" lvl="0" marL="0" rtl="0" algn="l">
              <a:spcBef>
                <a:spcPts val="0"/>
              </a:spcBef>
              <a:spcAft>
                <a:spcPts val="0"/>
              </a:spcAft>
              <a:buNone/>
            </a:pPr>
            <a:r>
              <a:rPr lang="cs" sz="1100"/>
              <a:t>-Vomiting</a:t>
            </a:r>
            <a:endParaRPr sz="1100"/>
          </a:p>
          <a:p>
            <a:pPr indent="0" lvl="0" marL="0" rtl="0" algn="l">
              <a:spcBef>
                <a:spcPts val="0"/>
              </a:spcBef>
              <a:spcAft>
                <a:spcPts val="0"/>
              </a:spcAft>
              <a:buNone/>
            </a:pPr>
            <a:r>
              <a:rPr lang="cs" sz="1100"/>
              <a:t>-Dizzy.</a:t>
            </a:r>
            <a:endParaRPr sz="1100"/>
          </a:p>
          <a:p>
            <a:pPr indent="0" lvl="0" marL="0" rtl="0" algn="l">
              <a:spcBef>
                <a:spcPts val="0"/>
              </a:spcBef>
              <a:spcAft>
                <a:spcPts val="0"/>
              </a:spcAft>
              <a:buNone/>
            </a:pPr>
            <a:r>
              <a:rPr lang="cs" sz="1100"/>
              <a:t>-shortness of breath, </a:t>
            </a:r>
            <a:endParaRPr sz="1100"/>
          </a:p>
          <a:p>
            <a:pPr indent="0" lvl="0" marL="0" rtl="0" algn="l">
              <a:spcBef>
                <a:spcPts val="0"/>
              </a:spcBef>
              <a:spcAft>
                <a:spcPts val="0"/>
              </a:spcAft>
              <a:buNone/>
            </a:pPr>
            <a:r>
              <a:rPr lang="cs" sz="1100"/>
              <a:t>-several days with vomiting</a:t>
            </a:r>
            <a:endParaRPr sz="1100"/>
          </a:p>
          <a:p>
            <a:pPr indent="0" lvl="0" marL="0" rtl="0" algn="l">
              <a:spcBef>
                <a:spcPts val="0"/>
              </a:spcBef>
              <a:spcAft>
                <a:spcPts val="0"/>
              </a:spcAft>
              <a:buNone/>
            </a:pPr>
            <a:r>
              <a:rPr lang="cs" sz="1100"/>
              <a:t>-fever</a:t>
            </a:r>
            <a:endParaRPr sz="1100"/>
          </a:p>
          <a:p>
            <a:pPr indent="0" lvl="0" marL="0" rtl="0" algn="l">
              <a:spcBef>
                <a:spcPts val="0"/>
              </a:spcBef>
              <a:spcAft>
                <a:spcPts val="0"/>
              </a:spcAft>
              <a:buNone/>
            </a:pPr>
            <a:r>
              <a:rPr lang="cs" sz="1100"/>
              <a:t>-fatigue</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https://www.cdc.gov/tobacco/basic_information/e-cigarettes/severe-lung-disease.html</a:t>
            </a:r>
            <a:endParaRPr sz="1100"/>
          </a:p>
          <a:p>
            <a:pPr indent="0" lvl="0" marL="0" rtl="0" algn="l">
              <a:spcBef>
                <a:spcPts val="0"/>
              </a:spcBef>
              <a:spcAft>
                <a:spcPts val="0"/>
              </a:spcAft>
              <a:buNone/>
            </a:pPr>
            <a:r>
              <a:rPr lang="cs" sz="1100" u="sng">
                <a:solidFill>
                  <a:schemeClr val="hlink"/>
                </a:solidFill>
                <a:hlinkClick r:id="rId3"/>
              </a:rPr>
              <a:t>https://www.nytimes.com/2019/08/31/health/vaping-marijuana-ecigarettes-sickness.html#click=https://t.co/Qlc122Conk</a:t>
            </a:r>
            <a:endParaRPr sz="1100"/>
          </a:p>
          <a:p>
            <a:pPr indent="0" lvl="0" marL="0" rtl="0" algn="l">
              <a:spcBef>
                <a:spcPts val="0"/>
              </a:spcBef>
              <a:spcAft>
                <a:spcPts val="0"/>
              </a:spcAft>
              <a:buNone/>
            </a:pPr>
            <a:r>
              <a:rPr lang="cs" sz="1100" u="sng">
                <a:solidFill>
                  <a:schemeClr val="hlink"/>
                </a:solidFill>
                <a:hlinkClick r:id="rId4"/>
              </a:rPr>
              <a:t>https://emcrit.org/ibcc/vaping-associated-pulmonary-injury/</a:t>
            </a:r>
            <a:endParaRPr sz="11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0" name="Google Shape;560;g2a263fa74f2f3b96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45f03d082d_0_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45f03d082d_0_1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a:t>
            </a:r>
            <a:endParaRPr sz="1100"/>
          </a:p>
          <a:p>
            <a:pPr indent="0" lvl="0" marL="0" rtl="0" algn="l">
              <a:lnSpc>
                <a:spcPct val="100000"/>
              </a:lnSpc>
              <a:spcBef>
                <a:spcPts val="1200"/>
              </a:spcBef>
              <a:spcAft>
                <a:spcPts val="0"/>
              </a:spcAft>
              <a:buClr>
                <a:schemeClr val="dk1"/>
              </a:buClr>
              <a:buSzPts val="1100"/>
              <a:buFont typeface="Arial"/>
              <a:buNone/>
            </a:pPr>
            <a:r>
              <a:rPr lang="cs" sz="1100"/>
              <a:t>Ghosh, Arunava, et al. “Chronic E-Cigarette Exposure Alters the Human Bronchial Epithelial Proteome.” </a:t>
            </a:r>
            <a:r>
              <a:rPr i="1" lang="cs" sz="1100"/>
              <a:t>American Journal of Respiratory and Critical Care Medicine</a:t>
            </a:r>
            <a:r>
              <a:rPr lang="cs" sz="1100"/>
              <a:t>, American Thoracic Society, 1 July 2018, www.ncbi.nlm.nih.gov/pubmed/29481290.</a:t>
            </a:r>
            <a:endParaRPr sz="1100"/>
          </a:p>
          <a:p>
            <a:pPr indent="0" lvl="0" marL="0" rtl="0" algn="l">
              <a:spcBef>
                <a:spcPts val="1200"/>
              </a:spcBef>
              <a:spcAft>
                <a:spcPts val="0"/>
              </a:spcAft>
              <a:buClr>
                <a:schemeClr val="dk1"/>
              </a:buClr>
              <a:buSzPts val="1100"/>
              <a:buFont typeface="Arial"/>
              <a:buNone/>
            </a:pPr>
            <a:r>
              <a:t/>
            </a:r>
            <a:endParaRPr/>
          </a:p>
        </p:txBody>
      </p:sp>
      <p:sp>
        <p:nvSpPr>
          <p:cNvPr id="574" name="Google Shape;574;g45f03d082d_0_1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609a735bf9_4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609a735bf9_4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r>
              <a:rPr lang="cs" sz="1100" u="sng">
                <a:solidFill>
                  <a:schemeClr val="hlink"/>
                </a:solidFill>
                <a:hlinkClick r:id="rId2"/>
              </a:rPr>
              <a:t>https://youtu.be/xNrD8uPPf4w</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3"/>
              </a:rPr>
              <a:t>Code Scientia</a:t>
            </a:r>
            <a:endParaRPr sz="1100" u="sng">
              <a:solidFill>
                <a:schemeClr val="hlink"/>
              </a:solidFill>
            </a:endParaRPr>
          </a:p>
          <a:p>
            <a:pPr indent="0" lvl="0" marL="0" rtl="0" algn="l">
              <a:spcBef>
                <a:spcPts val="0"/>
              </a:spcBef>
              <a:spcAft>
                <a:spcPts val="0"/>
              </a:spcAft>
              <a:buClr>
                <a:schemeClr val="dk1"/>
              </a:buClr>
              <a:buSzPts val="1100"/>
              <a:buFont typeface="Arial"/>
              <a:buNone/>
            </a:pPr>
            <a:r>
              <a:rPr lang="cs" sz="1100"/>
              <a:t>Published on Sep 21, 2017</a:t>
            </a:r>
            <a:endParaRPr sz="1100"/>
          </a:p>
          <a:p>
            <a:pPr indent="0" lvl="0" marL="0" rtl="0" algn="l">
              <a:spcBef>
                <a:spcPts val="0"/>
              </a:spcBef>
              <a:spcAft>
                <a:spcPts val="0"/>
              </a:spcAft>
              <a:buNone/>
            </a:pPr>
            <a:r>
              <a:rPr lang="cs" sz="1100"/>
              <a:t>These immune cells are eating and destroying bacteria. They are called macrophages. Its job is to eliminate foreign entities that invade the human body. This process is called phagocytosis</a:t>
            </a:r>
            <a:endParaRPr sz="1100"/>
          </a:p>
        </p:txBody>
      </p:sp>
      <p:sp>
        <p:nvSpPr>
          <p:cNvPr id="585" name="Google Shape;585;g609a735bf9_4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2ed3a3fd706678fe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ed3a3fd706678fe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None/>
            </a:pPr>
            <a:r>
              <a:rPr lang="cs" sz="1100"/>
              <a:t>-Pulmonary inflammation or </a:t>
            </a:r>
            <a:r>
              <a:rPr lang="cs" sz="1100"/>
              <a:t>emphysema</a:t>
            </a:r>
            <a:r>
              <a:rPr lang="cs" sz="1100"/>
              <a:t> developed in mice (4 months)</a:t>
            </a:r>
            <a:endParaRPr sz="1100"/>
          </a:p>
          <a:p>
            <a:pPr indent="0" lvl="0" marL="0" rtl="0" algn="l">
              <a:lnSpc>
                <a:spcPct val="100000"/>
              </a:lnSpc>
              <a:spcBef>
                <a:spcPts val="0"/>
              </a:spcBef>
              <a:spcAft>
                <a:spcPts val="0"/>
              </a:spcAft>
              <a:buNone/>
            </a:pPr>
            <a:r>
              <a:rPr lang="cs" sz="1100"/>
              <a:t>-VAPING  exposure, independent of nicotine, altered lung lipid homeostasis (fat presence) in alveolar macrophages and epithelial cells.</a:t>
            </a:r>
            <a:endParaRPr sz="1100"/>
          </a:p>
          <a:p>
            <a:pPr indent="0" lvl="0" marL="0" rtl="0" algn="l">
              <a:lnSpc>
                <a:spcPct val="100000"/>
              </a:lnSpc>
              <a:spcBef>
                <a:spcPts val="0"/>
              </a:spcBef>
              <a:spcAft>
                <a:spcPts val="0"/>
              </a:spcAft>
              <a:buNone/>
            </a:pPr>
            <a:r>
              <a:rPr lang="cs" sz="1100"/>
              <a:t>-Lipid deposition in alveolus </a:t>
            </a:r>
            <a:endParaRPr sz="1100"/>
          </a:p>
          <a:p>
            <a:pPr indent="0" lvl="0" marL="0" rtl="0" algn="l">
              <a:lnSpc>
                <a:spcPct val="100000"/>
              </a:lnSpc>
              <a:spcBef>
                <a:spcPts val="0"/>
              </a:spcBef>
              <a:spcAft>
                <a:spcPts val="0"/>
              </a:spcAft>
              <a:buNone/>
            </a:pPr>
            <a:r>
              <a:rPr lang="cs" sz="1100"/>
              <a:t>-Vapor exposure downregulated innate immunity against viral pathogens in resident macrophages.</a:t>
            </a:r>
            <a:endParaRPr sz="1100"/>
          </a:p>
          <a:p>
            <a:pPr indent="0" lvl="0" marL="0" rtl="0" algn="l">
              <a:lnSpc>
                <a:spcPct val="100000"/>
              </a:lnSpc>
              <a:spcBef>
                <a:spcPts val="0"/>
              </a:spcBef>
              <a:spcAft>
                <a:spcPts val="0"/>
              </a:spcAft>
              <a:buNone/>
            </a:pPr>
            <a:r>
              <a:rPr lang="cs" sz="1100"/>
              <a:t>-Macrophages are large, specialized cells that recognize, engulf and destroy target cells.</a:t>
            </a:r>
            <a:endParaRPr sz="1100"/>
          </a:p>
          <a:p>
            <a:pPr indent="0" lvl="0" marL="0" rtl="0" algn="l">
              <a:lnSpc>
                <a:spcPct val="100000"/>
              </a:lnSpc>
              <a:spcBef>
                <a:spcPts val="0"/>
              </a:spcBef>
              <a:spcAft>
                <a:spcPts val="0"/>
              </a:spcAft>
              <a:buNone/>
            </a:pPr>
            <a:r>
              <a:rPr lang="cs" sz="1100"/>
              <a:t>-Independent of nicotine, ENDS-exposed mice infected with influenza demonstrated enhanced lung inflammation and tissue damage.</a:t>
            </a:r>
            <a:endParaRPr sz="1100"/>
          </a:p>
          <a:p>
            <a:pPr indent="0" lvl="0" marL="0" rtl="0" algn="l">
              <a:lnSpc>
                <a:spcPct val="100000"/>
              </a:lnSpc>
              <a:spcBef>
                <a:spcPts val="0"/>
              </a:spcBef>
              <a:spcAft>
                <a:spcPts val="0"/>
              </a:spcAft>
              <a:buNone/>
            </a:pPr>
            <a:r>
              <a:rPr lang="cs" sz="1100"/>
              <a:t>[lysosome -- a structure in your cells that breaks down substances such as proteins, carbohydrates, and old cell parts so the body can recycle them]</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rPr lang="cs" sz="1100"/>
              <a:t>Source: Link</a:t>
            </a:r>
            <a:endParaRPr sz="1100"/>
          </a:p>
          <a:p>
            <a:pPr indent="0" lvl="0" marL="0" rtl="0" algn="l">
              <a:lnSpc>
                <a:spcPct val="100000"/>
              </a:lnSpc>
              <a:spcBef>
                <a:spcPts val="0"/>
              </a:spcBef>
              <a:spcAft>
                <a:spcPts val="0"/>
              </a:spcAft>
              <a:buNone/>
            </a:pPr>
            <a:r>
              <a:rPr lang="cs" sz="1100" u="sng">
                <a:solidFill>
                  <a:schemeClr val="hlink"/>
                </a:solidFill>
                <a:hlinkClick r:id="rId2"/>
              </a:rPr>
              <a:t>https://www.inverse.com/amp/article/59009-vaping-lipoid-pneumonia-flu-risks?utm_campaign=organic&amp;utm_medium=inverse&amp;utm_source=twitter&amp;__twitter_impression=true</a:t>
            </a:r>
            <a:endParaRPr sz="1100"/>
          </a:p>
          <a:p>
            <a:pPr indent="0" lvl="0" marL="0" rtl="0" algn="l">
              <a:lnSpc>
                <a:spcPct val="100000"/>
              </a:lnSpc>
              <a:spcBef>
                <a:spcPts val="0"/>
              </a:spcBef>
              <a:spcAft>
                <a:spcPts val="0"/>
              </a:spcAft>
              <a:buNone/>
            </a:pPr>
            <a:r>
              <a:rPr lang="cs" sz="1100" u="sng">
                <a:solidFill>
                  <a:schemeClr val="hlink"/>
                </a:solidFill>
                <a:hlinkClick r:id="rId3"/>
              </a:rPr>
              <a:t>https://www.jci.org/articles/view/128531</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cs" sz="1100"/>
              <a:t>J Clin Invest. </a:t>
            </a:r>
            <a:r>
              <a:rPr lang="cs" sz="1100" u="sng">
                <a:solidFill>
                  <a:schemeClr val="hlink"/>
                </a:solidFill>
                <a:hlinkClick r:id="rId4"/>
              </a:rPr>
              <a:t>https://doi.org/10.1172/JCI128531</a:t>
            </a:r>
            <a:r>
              <a:rPr lang="cs" sz="1100"/>
              <a:t>. 2019 American Society for Clinical Investigation. First published September 4, 2019 - Version history. Received: March 6, 2019; Accepted: July 23, 2019</a:t>
            </a:r>
            <a:endParaRPr sz="1100"/>
          </a:p>
          <a:p>
            <a:pPr indent="0" lvl="0" marL="0" rtl="0" algn="l">
              <a:lnSpc>
                <a:spcPct val="100000"/>
              </a:lnSpc>
              <a:spcBef>
                <a:spcPts val="1200"/>
              </a:spcBef>
              <a:spcAft>
                <a:spcPts val="0"/>
              </a:spcAft>
              <a:buClr>
                <a:schemeClr val="dk1"/>
              </a:buClr>
              <a:buSzPts val="1100"/>
              <a:buFont typeface="Arial"/>
              <a:buNone/>
            </a:pPr>
            <a:r>
              <a:rPr lang="cs" sz="1100"/>
              <a:t>Clapp, P W, et al. “Cinnamaldehyde in Flavored e-Cigarette Liquids Temporarily Suppresses Bronchial Epithelial Cell Ciliary Motility by Dysregulation of Mitochondrial Function.” </a:t>
            </a:r>
            <a:r>
              <a:rPr i="1" lang="cs" sz="1100"/>
              <a:t>Am. J. Physiol. Lung Cell. Mol. Physiol. American Journal of Physiology - Lung Cellular and Molecular Physiology</a:t>
            </a:r>
            <a:r>
              <a:rPr lang="cs" sz="1100"/>
              <a:t>, vol. 316, no. 3, 2019, pp. L470–L486.</a:t>
            </a:r>
            <a:endParaRPr sz="1100"/>
          </a:p>
          <a:p>
            <a:pPr indent="0" lvl="0" marL="0" rtl="0" algn="l">
              <a:spcBef>
                <a:spcPts val="1200"/>
              </a:spcBef>
              <a:spcAft>
                <a:spcPts val="0"/>
              </a:spcAft>
              <a:buClr>
                <a:schemeClr val="dk1"/>
              </a:buClr>
              <a:buSzPts val="1100"/>
              <a:buFont typeface="Arial"/>
              <a:buNone/>
            </a:pPr>
            <a:r>
              <a:t/>
            </a:r>
            <a:endParaRPr sz="1400">
              <a:latin typeface="Arial"/>
              <a:ea typeface="Arial"/>
              <a:cs typeface="Arial"/>
              <a:sym typeface="Arial"/>
            </a:endParaRPr>
          </a:p>
        </p:txBody>
      </p:sp>
      <p:sp>
        <p:nvSpPr>
          <p:cNvPr id="592" name="Google Shape;592;g2ed3a3fd706678fe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36aab19063e8fac4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6aab19063e8fac4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-Reviewed lung biopsies from 17 patients (13 men; median age, 35 years [range, 19–67]), all of whom had a history of vaping (71% with marijuana or cannabis oils) and were clinically suspected to have vaping-associated lung injury. </a:t>
            </a:r>
            <a:endParaRPr sz="1100"/>
          </a:p>
          <a:p>
            <a:pPr indent="0" lvl="0" marL="0" rtl="0" algn="l">
              <a:spcBef>
                <a:spcPts val="0"/>
              </a:spcBef>
              <a:spcAft>
                <a:spcPts val="0"/>
              </a:spcAft>
              <a:buNone/>
            </a:pPr>
            <a:r>
              <a:rPr lang="cs" sz="1100"/>
              <a:t>-Histopathological findings showed patterns of:  acute lung injury, including acute fibrinous pneumonitis, diffuse alveolar damage, or organizing pneumonia, usually bronchiolocentric and accompanied by bronchiolitis (</a:t>
            </a:r>
            <a:r>
              <a:rPr lang="cs" sz="1100" u="sng">
                <a:solidFill>
                  <a:schemeClr val="hlink"/>
                </a:solidFill>
                <a:hlinkClick r:id="rId2"/>
              </a:rPr>
              <a:t>Figure 1</a:t>
            </a:r>
            <a:r>
              <a:rPr lang="cs" sz="1100"/>
              <a:t>; also see the</a:t>
            </a:r>
            <a:r>
              <a:rPr lang="cs" sz="1100">
                <a:uFill>
                  <a:noFill/>
                </a:uFill>
                <a:hlinkClick r:id="rId3"/>
              </a:rPr>
              <a:t> </a:t>
            </a:r>
            <a:r>
              <a:rPr lang="cs" sz="1100" u="sng">
                <a:solidFill>
                  <a:schemeClr val="hlink"/>
                </a:solidFill>
                <a:hlinkClick r:id="rId4"/>
              </a:rPr>
              <a:t>Supplementary Appendix</a:t>
            </a:r>
            <a:r>
              <a:rPr lang="cs" sz="1100"/>
              <a:t>, available with the full text of this letter at NEJM.org).</a:t>
            </a:r>
            <a:endParaRPr sz="1100"/>
          </a:p>
          <a:p>
            <a:pPr indent="0" lvl="0" marL="0" rtl="0" algn="l">
              <a:spcBef>
                <a:spcPts val="0"/>
              </a:spcBef>
              <a:spcAft>
                <a:spcPts val="0"/>
              </a:spcAft>
              <a:buNone/>
            </a:pPr>
            <a:r>
              <a:rPr lang="cs" sz="1100"/>
              <a:t>-Neutrophils were often prominent [PRESENT WHEN: bacteria, viruses, fungi</a:t>
            </a:r>
            <a:r>
              <a:rPr lang="cs" sz="1100">
                <a:solidFill>
                  <a:srgbClr val="000000"/>
                </a:solidFill>
              </a:rPr>
              <a:t>, p</a:t>
            </a:r>
            <a:r>
              <a:rPr lang="cs" sz="1100"/>
              <a:t>oisons ,cancer cells]</a:t>
            </a:r>
            <a:endParaRPr sz="1100"/>
          </a:p>
          <a:p>
            <a:pPr indent="0" lvl="0" marL="0" rtl="0" algn="l">
              <a:spcBef>
                <a:spcPts val="0"/>
              </a:spcBef>
              <a:spcAft>
                <a:spcPts val="0"/>
              </a:spcAft>
              <a:buNone/>
            </a:pPr>
            <a:r>
              <a:rPr lang="cs" sz="1100"/>
              <a:t>-Neutrophils are a type of white blood cell. In fact, most of the</a:t>
            </a:r>
            <a:r>
              <a:rPr lang="cs" sz="1100">
                <a:uFill>
                  <a:noFill/>
                </a:uFill>
                <a:hlinkClick r:id="rId5"/>
              </a:rPr>
              <a:t> </a:t>
            </a:r>
            <a:r>
              <a:rPr lang="cs" sz="1100" u="sng">
                <a:solidFill>
                  <a:schemeClr val="hlink"/>
                </a:solidFill>
                <a:hlinkClick r:id="rId6"/>
              </a:rPr>
              <a:t>white blood cells</a:t>
            </a:r>
            <a:r>
              <a:rPr lang="cs" sz="1100"/>
              <a:t> that lead the immune system’s response are neutrophils.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7"/>
              </a:rPr>
              <a:t>https://www.nejm.org/doi/full/10.1056/NEJMc1913069?query=featured_home</a:t>
            </a:r>
            <a:endParaRPr sz="1100"/>
          </a:p>
          <a:p>
            <a:pPr indent="0" lvl="0" marL="0" rtl="0" algn="l">
              <a:spcBef>
                <a:spcPts val="0"/>
              </a:spcBef>
              <a:spcAft>
                <a:spcPts val="0"/>
              </a:spcAft>
              <a:buNone/>
            </a:pPr>
            <a:r>
              <a:rPr lang="cs" sz="1100"/>
              <a:t>letter was published on October 2, 2019, at NEJM.org.</a:t>
            </a:r>
            <a:endParaRPr sz="1100"/>
          </a:p>
          <a:p>
            <a:pPr indent="0" lvl="0" marL="0" rtl="0" algn="l">
              <a:spcBef>
                <a:spcPts val="0"/>
              </a:spcBef>
              <a:spcAft>
                <a:spcPts val="0"/>
              </a:spcAft>
              <a:buNone/>
            </a:pPr>
            <a:r>
              <a:rPr lang="cs" sz="1100"/>
              <a:t>Brandon T. Larsen, M.D., Ph.D./ Mayo Clinic, Scottsdale, AZ. larsen.brandon@mayo.edu</a:t>
            </a:r>
            <a:endParaRPr sz="1100"/>
          </a:p>
        </p:txBody>
      </p:sp>
      <p:sp>
        <p:nvSpPr>
          <p:cNvPr id="610" name="Google Shape;610;g36aab19063e8fac4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15467d2ce_3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15467d2ce_3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a:t>
            </a:r>
            <a:endParaRPr sz="1100"/>
          </a:p>
          <a:p>
            <a:pPr indent="0" lvl="0" marL="0" rtl="0" algn="l">
              <a:spcBef>
                <a:spcPts val="0"/>
              </a:spcBef>
              <a:spcAft>
                <a:spcPts val="0"/>
              </a:spcAft>
              <a:buNone/>
            </a:pPr>
            <a:r>
              <a:rPr lang="cs" sz="1100" u="sng">
                <a:solidFill>
                  <a:schemeClr val="hlink"/>
                </a:solidFill>
                <a:hlinkClick r:id="rId2"/>
              </a:rPr>
              <a:t>https://www.cdc.gov/tobacco/basic_information/e-cigarettes/severe-lung-disease.html</a:t>
            </a:r>
            <a:endParaRPr sz="1100"/>
          </a:p>
          <a:p>
            <a:pPr indent="0" lvl="0" marL="0" rtl="0" algn="l">
              <a:spcBef>
                <a:spcPts val="0"/>
              </a:spcBef>
              <a:spcAft>
                <a:spcPts val="0"/>
              </a:spcAft>
              <a:buNone/>
            </a:pPr>
            <a:r>
              <a:t/>
            </a:r>
            <a:endParaRPr/>
          </a:p>
        </p:txBody>
      </p:sp>
      <p:sp>
        <p:nvSpPr>
          <p:cNvPr id="107" name="Google Shape;107;g615467d2ce_3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33ed2ee021_1_4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3ed2ee021_1_4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Image source: </a:t>
            </a:r>
            <a:r>
              <a:rPr lang="cs" sz="1100"/>
              <a:t>Source: </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2"/>
              </a:rPr>
              <a:t>https://youtu.be/TzxfC7CqbOQ</a:t>
            </a:r>
            <a:endParaRPr sz="1100"/>
          </a:p>
          <a:p>
            <a:pPr indent="0" lvl="0" marL="0" rtl="0" algn="l">
              <a:spcBef>
                <a:spcPts val="0"/>
              </a:spcBef>
              <a:spcAft>
                <a:spcPts val="0"/>
              </a:spcAft>
              <a:buClr>
                <a:schemeClr val="dk1"/>
              </a:buClr>
              <a:buSzPts val="1100"/>
              <a:buFont typeface="Arial"/>
              <a:buNone/>
            </a:pPr>
            <a:r>
              <a:rPr lang="cs" sz="1100"/>
              <a:t>ABC news. August 2019.</a:t>
            </a:r>
            <a:endParaRPr sz="1100"/>
          </a:p>
        </p:txBody>
      </p:sp>
      <p:sp>
        <p:nvSpPr>
          <p:cNvPr id="627" name="Google Shape;627;g33ed2ee021_1_49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60b513000d_0_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60b513000d_0_3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r>
              <a:rPr lang="cs" sz="1100" u="sng">
                <a:solidFill>
                  <a:schemeClr val="hlink"/>
                </a:solidFill>
                <a:hlinkClick r:id="rId2"/>
              </a:rPr>
              <a:t>https://youtu.be/9lGFlXrTwJU</a:t>
            </a:r>
            <a:endParaRPr sz="1100"/>
          </a:p>
          <a:p>
            <a:pPr indent="0" lvl="0" marL="0" rtl="0" algn="l">
              <a:spcBef>
                <a:spcPts val="0"/>
              </a:spcBef>
              <a:spcAft>
                <a:spcPts val="0"/>
              </a:spcAft>
              <a:buNone/>
            </a:pPr>
            <a:r>
              <a:rPr lang="cs" sz="1100"/>
              <a:t>“</a:t>
            </a:r>
            <a:r>
              <a:rPr lang="cs" sz="1100"/>
              <a:t>Irritability" :30 TV -  TobaccoFreeCA</a:t>
            </a:r>
            <a:endParaRPr sz="1100"/>
          </a:p>
        </p:txBody>
      </p:sp>
      <p:sp>
        <p:nvSpPr>
          <p:cNvPr id="635" name="Google Shape;635;g60b513000d_0_3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4724aa5206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4724aa5206_0_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cs" sz="1100">
                <a:solidFill>
                  <a:srgbClr val="000000"/>
                </a:solidFill>
              </a:rPr>
              <a:t>Genes: </a:t>
            </a:r>
            <a:r>
              <a:rPr lang="cs" sz="1100"/>
              <a:t>CHRNA5, CHRNA3, CHRNAB4, CHNRB3</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Nicotine </a:t>
            </a:r>
            <a:r>
              <a:rPr lang="cs" sz="1100">
                <a:solidFill>
                  <a:srgbClr val="000000"/>
                </a:solidFill>
              </a:rPr>
              <a:t>Acetylcholine Receptors</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Cholinergic neurons participate in the release of dopamine</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Nicotine activate ion-channels in the neuron and keep them desensitized for several seconds</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Increases glutamate activity in the brain</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Reduces  monoamine oxidase (MOA-A, MOA-B) </a:t>
            </a:r>
            <a:r>
              <a:rPr lang="cs" sz="1100">
                <a:solidFill>
                  <a:srgbClr val="000000"/>
                </a:solidFill>
              </a:rPr>
              <a:t>enzimes </a:t>
            </a:r>
            <a:r>
              <a:rPr lang="cs" sz="1100">
                <a:solidFill>
                  <a:srgbClr val="000000"/>
                </a:solidFill>
              </a:rPr>
              <a:t>activity</a:t>
            </a:r>
            <a:endParaRPr sz="1100"/>
          </a:p>
          <a:p>
            <a:pPr indent="0" lvl="0" marL="0" rtl="0" algn="l">
              <a:lnSpc>
                <a:spcPct val="100000"/>
              </a:lnSpc>
              <a:spcBef>
                <a:spcPts val="0"/>
              </a:spcBef>
              <a:spcAft>
                <a:spcPts val="0"/>
              </a:spcAft>
              <a:buClr>
                <a:schemeClr val="dk1"/>
              </a:buClr>
              <a:buSzPts val="1100"/>
              <a:buFont typeface="Arial"/>
              <a:buNone/>
            </a:pPr>
            <a:r>
              <a:rPr lang="cs" sz="1100"/>
              <a:t>Source: Herron, Abigail J., and Timothy Brennan. The ASAM Essentials of Addiction Medicine. 2nd ed., Wolters Kluwer, 2015. pg 79-83  </a:t>
            </a:r>
            <a:endParaRPr sz="1100"/>
          </a:p>
          <a:p>
            <a:pPr indent="0" lvl="0" marL="0" rtl="0" algn="l">
              <a:lnSpc>
                <a:spcPct val="100000"/>
              </a:lnSpc>
              <a:spcBef>
                <a:spcPts val="0"/>
              </a:spcBef>
              <a:spcAft>
                <a:spcPts val="0"/>
              </a:spcAft>
              <a:buNone/>
            </a:pPr>
            <a:r>
              <a:rPr lang="cs" sz="1100"/>
              <a:t>Website TitleWolters Kluwer. The ASAM Essentials of Addiction Medicine. Date Accessed November 18, 2018</a:t>
            </a:r>
            <a:endParaRPr sz="1100"/>
          </a:p>
          <a:p>
            <a:pPr indent="0" lvl="0" marL="0" rtl="0" algn="l">
              <a:lnSpc>
                <a:spcPct val="100000"/>
              </a:lnSpc>
              <a:spcBef>
                <a:spcPts val="0"/>
              </a:spcBef>
              <a:spcAft>
                <a:spcPts val="0"/>
              </a:spcAft>
              <a:buNone/>
            </a:pPr>
            <a:r>
              <a:rPr lang="cs" sz="1100" u="sng">
                <a:solidFill>
                  <a:schemeClr val="hlink"/>
                </a:solidFill>
                <a:hlinkClick r:id="rId2"/>
              </a:rPr>
              <a:t>https://www.asam.org/resources/publications/essentials-of-addiction-medicine</a:t>
            </a:r>
            <a:endParaRPr sz="1100"/>
          </a:p>
          <a:p>
            <a:pPr indent="0" lvl="0" marL="0" rtl="0" algn="l">
              <a:lnSpc>
                <a:spcPct val="100000"/>
              </a:lnSpc>
              <a:spcBef>
                <a:spcPts val="0"/>
              </a:spcBef>
              <a:spcAft>
                <a:spcPts val="0"/>
              </a:spcAft>
              <a:buClr>
                <a:schemeClr val="dk1"/>
              </a:buClr>
              <a:buSzPts val="1100"/>
              <a:buFont typeface="Arial"/>
              <a:buNone/>
            </a:pPr>
            <a:r>
              <a:rPr lang="cs" sz="1100"/>
              <a:t>PHYSICAL </a:t>
            </a:r>
            <a:endParaRPr sz="1100"/>
          </a:p>
          <a:p>
            <a:pPr indent="-298450" lvl="0" marL="457200" rtl="0" algn="l">
              <a:lnSpc>
                <a:spcPct val="100000"/>
              </a:lnSpc>
              <a:spcBef>
                <a:spcPts val="0"/>
              </a:spcBef>
              <a:spcAft>
                <a:spcPts val="0"/>
              </a:spcAft>
              <a:buSzPts val="1100"/>
              <a:buChar char="●"/>
            </a:pPr>
            <a:r>
              <a:rPr lang="cs" sz="1100"/>
              <a:t>Sleep changes</a:t>
            </a:r>
            <a:endParaRPr sz="1100"/>
          </a:p>
          <a:p>
            <a:pPr indent="-298450" lvl="0" marL="457200" rtl="0" algn="l">
              <a:lnSpc>
                <a:spcPct val="100000"/>
              </a:lnSpc>
              <a:spcBef>
                <a:spcPts val="0"/>
              </a:spcBef>
              <a:spcAft>
                <a:spcPts val="0"/>
              </a:spcAft>
              <a:buSzPts val="1100"/>
              <a:buChar char="●"/>
            </a:pPr>
            <a:r>
              <a:rPr lang="cs" sz="1100"/>
              <a:t>insomnia</a:t>
            </a:r>
            <a:endParaRPr sz="1100"/>
          </a:p>
          <a:p>
            <a:pPr indent="-298450" lvl="0" marL="457200" rtl="0" algn="l">
              <a:lnSpc>
                <a:spcPct val="100000"/>
              </a:lnSpc>
              <a:spcBef>
                <a:spcPts val="0"/>
              </a:spcBef>
              <a:spcAft>
                <a:spcPts val="0"/>
              </a:spcAft>
              <a:buSzPts val="1100"/>
              <a:buChar char="●"/>
            </a:pPr>
            <a:r>
              <a:rPr lang="cs" sz="1100"/>
              <a:t>vivid dreams</a:t>
            </a:r>
            <a:endParaRPr sz="1100"/>
          </a:p>
          <a:p>
            <a:pPr indent="-298450" lvl="0" marL="457200" rtl="0" algn="l">
              <a:lnSpc>
                <a:spcPct val="100000"/>
              </a:lnSpc>
              <a:spcBef>
                <a:spcPts val="0"/>
              </a:spcBef>
              <a:spcAft>
                <a:spcPts val="0"/>
              </a:spcAft>
              <a:buSzPts val="1100"/>
              <a:buChar char="●"/>
            </a:pPr>
            <a:r>
              <a:rPr lang="cs" sz="1100"/>
              <a:t>fatigue</a:t>
            </a:r>
            <a:endParaRPr sz="1100"/>
          </a:p>
          <a:p>
            <a:pPr indent="-298450" lvl="0" marL="457200" rtl="0" algn="l">
              <a:lnSpc>
                <a:spcPct val="100000"/>
              </a:lnSpc>
              <a:spcBef>
                <a:spcPts val="0"/>
              </a:spcBef>
              <a:spcAft>
                <a:spcPts val="0"/>
              </a:spcAft>
              <a:buSzPts val="1100"/>
              <a:buChar char="●"/>
            </a:pPr>
            <a:r>
              <a:rPr lang="cs" sz="1100"/>
              <a:t>drowsiness</a:t>
            </a:r>
            <a:endParaRPr sz="1100"/>
          </a:p>
          <a:p>
            <a:pPr indent="-298450" lvl="0" marL="457200" rtl="0" algn="l">
              <a:lnSpc>
                <a:spcPct val="100000"/>
              </a:lnSpc>
              <a:spcBef>
                <a:spcPts val="0"/>
              </a:spcBef>
              <a:spcAft>
                <a:spcPts val="0"/>
              </a:spcAft>
              <a:buSzPts val="1100"/>
              <a:buChar char="●"/>
            </a:pPr>
            <a:r>
              <a:rPr lang="cs" sz="1100"/>
              <a:t>skin changes</a:t>
            </a:r>
            <a:endParaRPr sz="1100"/>
          </a:p>
          <a:p>
            <a:pPr indent="-298450" lvl="0" marL="457200" rtl="0" algn="l">
              <a:lnSpc>
                <a:spcPct val="100000"/>
              </a:lnSpc>
              <a:spcBef>
                <a:spcPts val="0"/>
              </a:spcBef>
              <a:spcAft>
                <a:spcPts val="0"/>
              </a:spcAft>
              <a:buSzPts val="1100"/>
              <a:buChar char="●"/>
            </a:pPr>
            <a:r>
              <a:rPr lang="cs" sz="1100"/>
              <a:t>Blemishes</a:t>
            </a:r>
            <a:endParaRPr sz="1100"/>
          </a:p>
          <a:p>
            <a:pPr indent="-298450" lvl="0" marL="457200" rtl="0" algn="l">
              <a:lnSpc>
                <a:spcPct val="100000"/>
              </a:lnSpc>
              <a:spcBef>
                <a:spcPts val="0"/>
              </a:spcBef>
              <a:spcAft>
                <a:spcPts val="0"/>
              </a:spcAft>
              <a:buSzPts val="1100"/>
              <a:buChar char="●"/>
            </a:pPr>
            <a:r>
              <a:rPr lang="cs" sz="1100"/>
              <a:t>Itchiness</a:t>
            </a:r>
            <a:endParaRPr sz="1100"/>
          </a:p>
          <a:p>
            <a:pPr indent="-298450" lvl="0" marL="457200" rtl="0" algn="l">
              <a:lnSpc>
                <a:spcPct val="100000"/>
              </a:lnSpc>
              <a:spcBef>
                <a:spcPts val="0"/>
              </a:spcBef>
              <a:spcAft>
                <a:spcPts val="0"/>
              </a:spcAft>
              <a:buSzPts val="1100"/>
              <a:buChar char="●"/>
            </a:pPr>
            <a:r>
              <a:rPr lang="cs" sz="1100"/>
              <a:t>Hives</a:t>
            </a:r>
            <a:endParaRPr sz="1100"/>
          </a:p>
          <a:p>
            <a:pPr indent="-298450" lvl="0" marL="457200" rtl="0" algn="l">
              <a:lnSpc>
                <a:spcPct val="100000"/>
              </a:lnSpc>
              <a:spcBef>
                <a:spcPts val="0"/>
              </a:spcBef>
              <a:spcAft>
                <a:spcPts val="0"/>
              </a:spcAft>
              <a:buSzPts val="1100"/>
              <a:buChar char="●"/>
            </a:pPr>
            <a:r>
              <a:rPr lang="cs" sz="1100"/>
              <a:t>Circulation</a:t>
            </a:r>
            <a:endParaRPr sz="1100"/>
          </a:p>
          <a:p>
            <a:pPr indent="-298450" lvl="0" marL="457200" rtl="0" algn="l">
              <a:lnSpc>
                <a:spcPct val="100000"/>
              </a:lnSpc>
              <a:spcBef>
                <a:spcPts val="0"/>
              </a:spcBef>
              <a:spcAft>
                <a:spcPts val="0"/>
              </a:spcAft>
              <a:buSzPts val="1100"/>
              <a:buChar char="●"/>
            </a:pPr>
            <a:r>
              <a:rPr lang="cs" sz="1100"/>
              <a:t>Diziness</a:t>
            </a:r>
            <a:endParaRPr sz="1100"/>
          </a:p>
          <a:p>
            <a:pPr indent="-298450" lvl="0" marL="457200" rtl="0" algn="l">
              <a:lnSpc>
                <a:spcPct val="100000"/>
              </a:lnSpc>
              <a:spcBef>
                <a:spcPts val="0"/>
              </a:spcBef>
              <a:spcAft>
                <a:spcPts val="0"/>
              </a:spcAft>
              <a:buSzPts val="1100"/>
              <a:buChar char="●"/>
            </a:pPr>
            <a:r>
              <a:rPr lang="cs" sz="1100"/>
              <a:t>Stiffness/Pain</a:t>
            </a:r>
            <a:endParaRPr sz="1100"/>
          </a:p>
          <a:p>
            <a:pPr indent="-298450" lvl="0" marL="457200" rtl="0" algn="l">
              <a:lnSpc>
                <a:spcPct val="100000"/>
              </a:lnSpc>
              <a:spcBef>
                <a:spcPts val="0"/>
              </a:spcBef>
              <a:spcAft>
                <a:spcPts val="0"/>
              </a:spcAft>
              <a:buSzPts val="1100"/>
              <a:buChar char="●"/>
            </a:pPr>
            <a:r>
              <a:rPr lang="cs" sz="1100"/>
              <a:t>Tingly fingers </a:t>
            </a:r>
            <a:endParaRPr sz="1100"/>
          </a:p>
          <a:p>
            <a:pPr indent="-298450" lvl="0" marL="457200" rtl="0" algn="l">
              <a:lnSpc>
                <a:spcPct val="100000"/>
              </a:lnSpc>
              <a:spcBef>
                <a:spcPts val="0"/>
              </a:spcBef>
              <a:spcAft>
                <a:spcPts val="0"/>
              </a:spcAft>
              <a:buSzPts val="1100"/>
              <a:buChar char="●"/>
            </a:pPr>
            <a:r>
              <a:rPr lang="cs" sz="1100"/>
              <a:t>Tingly toes</a:t>
            </a:r>
            <a:endParaRPr sz="1100"/>
          </a:p>
          <a:p>
            <a:pPr indent="-298450" lvl="0" marL="457200" rtl="0" algn="l">
              <a:lnSpc>
                <a:spcPct val="100000"/>
              </a:lnSpc>
              <a:spcBef>
                <a:spcPts val="0"/>
              </a:spcBef>
              <a:spcAft>
                <a:spcPts val="0"/>
              </a:spcAft>
              <a:buSzPts val="1100"/>
              <a:buChar char="●"/>
            </a:pPr>
            <a:r>
              <a:rPr lang="cs" sz="1100"/>
              <a:t>Bloating</a:t>
            </a:r>
            <a:endParaRPr sz="1100"/>
          </a:p>
          <a:p>
            <a:pPr indent="-298450" lvl="0" marL="457200" rtl="0" algn="l">
              <a:lnSpc>
                <a:spcPct val="100000"/>
              </a:lnSpc>
              <a:spcBef>
                <a:spcPts val="0"/>
              </a:spcBef>
              <a:spcAft>
                <a:spcPts val="0"/>
              </a:spcAft>
              <a:buSzPts val="1100"/>
              <a:buChar char="●"/>
            </a:pPr>
            <a:r>
              <a:rPr lang="cs" sz="1100"/>
              <a:t>Water weight gain</a:t>
            </a:r>
            <a:endParaRPr sz="1100"/>
          </a:p>
          <a:p>
            <a:pPr indent="-298450" lvl="0" marL="457200" rtl="0" algn="l">
              <a:lnSpc>
                <a:spcPct val="100000"/>
              </a:lnSpc>
              <a:spcBef>
                <a:spcPts val="0"/>
              </a:spcBef>
              <a:spcAft>
                <a:spcPts val="0"/>
              </a:spcAft>
              <a:buSzPts val="1100"/>
              <a:buChar char="●"/>
            </a:pPr>
            <a:r>
              <a:rPr lang="cs" sz="1100"/>
              <a:t>Mouth</a:t>
            </a:r>
            <a:endParaRPr sz="1100"/>
          </a:p>
          <a:p>
            <a:pPr indent="-298450" lvl="0" marL="457200" rtl="0" algn="l">
              <a:lnSpc>
                <a:spcPct val="100000"/>
              </a:lnSpc>
              <a:spcBef>
                <a:spcPts val="0"/>
              </a:spcBef>
              <a:spcAft>
                <a:spcPts val="0"/>
              </a:spcAft>
              <a:buSzPts val="1100"/>
              <a:buChar char="●"/>
            </a:pPr>
            <a:r>
              <a:rPr lang="cs" sz="1100"/>
              <a:t>Soreness </a:t>
            </a:r>
            <a:endParaRPr sz="1100"/>
          </a:p>
          <a:p>
            <a:pPr indent="-298450" lvl="0" marL="457200" rtl="0" algn="l">
              <a:lnSpc>
                <a:spcPct val="100000"/>
              </a:lnSpc>
              <a:spcBef>
                <a:spcPts val="0"/>
              </a:spcBef>
              <a:spcAft>
                <a:spcPts val="0"/>
              </a:spcAft>
              <a:buSzPts val="1100"/>
              <a:buChar char="●"/>
            </a:pPr>
            <a:r>
              <a:rPr lang="cs" sz="1100"/>
              <a:t>Bleeding gums</a:t>
            </a:r>
            <a:endParaRPr sz="1100"/>
          </a:p>
          <a:p>
            <a:pPr indent="-298450" lvl="0" marL="457200" rtl="0" algn="l">
              <a:lnSpc>
                <a:spcPct val="100000"/>
              </a:lnSpc>
              <a:spcBef>
                <a:spcPts val="0"/>
              </a:spcBef>
              <a:spcAft>
                <a:spcPts val="0"/>
              </a:spcAft>
              <a:buSzPts val="1100"/>
              <a:buChar char="●"/>
            </a:pPr>
            <a:r>
              <a:rPr lang="cs" sz="1100"/>
              <a:t>Respiratory issues</a:t>
            </a:r>
            <a:endParaRPr sz="1100"/>
          </a:p>
          <a:p>
            <a:pPr indent="-298450" lvl="0" marL="457200" rtl="0" algn="l">
              <a:lnSpc>
                <a:spcPct val="100000"/>
              </a:lnSpc>
              <a:spcBef>
                <a:spcPts val="0"/>
              </a:spcBef>
              <a:spcAft>
                <a:spcPts val="0"/>
              </a:spcAft>
              <a:buSzPts val="1100"/>
              <a:buChar char="●"/>
            </a:pPr>
            <a:r>
              <a:rPr lang="cs" sz="1100"/>
              <a:t>Congestion</a:t>
            </a:r>
            <a:endParaRPr sz="1100"/>
          </a:p>
          <a:p>
            <a:pPr indent="-298450" lvl="0" marL="457200" rtl="0" algn="l">
              <a:lnSpc>
                <a:spcPct val="100000"/>
              </a:lnSpc>
              <a:spcBef>
                <a:spcPts val="0"/>
              </a:spcBef>
              <a:spcAft>
                <a:spcPts val="0"/>
              </a:spcAft>
              <a:buSzPts val="1100"/>
              <a:buChar char="●"/>
            </a:pPr>
            <a:r>
              <a:rPr lang="cs" sz="1100"/>
              <a:t>Cough</a:t>
            </a:r>
            <a:endParaRPr sz="1100"/>
          </a:p>
          <a:p>
            <a:pPr indent="-298450" lvl="0" marL="457200" rtl="0" algn="l">
              <a:lnSpc>
                <a:spcPct val="100000"/>
              </a:lnSpc>
              <a:spcBef>
                <a:spcPts val="0"/>
              </a:spcBef>
              <a:spcAft>
                <a:spcPts val="0"/>
              </a:spcAft>
              <a:buSzPts val="1100"/>
              <a:buChar char="●"/>
            </a:pPr>
            <a:r>
              <a:rPr lang="cs" sz="1100"/>
              <a:t>Phlegm</a:t>
            </a:r>
            <a:endParaRPr sz="1100"/>
          </a:p>
          <a:p>
            <a:pPr indent="-298450" lvl="0" marL="457200" rtl="0" algn="l">
              <a:lnSpc>
                <a:spcPct val="100000"/>
              </a:lnSpc>
              <a:spcBef>
                <a:spcPts val="0"/>
              </a:spcBef>
              <a:spcAft>
                <a:spcPts val="0"/>
              </a:spcAft>
              <a:buSzPts val="1100"/>
              <a:buChar char="●"/>
            </a:pPr>
            <a:r>
              <a:rPr lang="cs" sz="1100"/>
              <a:t>Hoarseness</a:t>
            </a:r>
            <a:endParaRPr sz="1100"/>
          </a:p>
          <a:p>
            <a:pPr indent="-298450" lvl="0" marL="457200" rtl="0" algn="l">
              <a:lnSpc>
                <a:spcPct val="100000"/>
              </a:lnSpc>
              <a:spcBef>
                <a:spcPts val="0"/>
              </a:spcBef>
              <a:spcAft>
                <a:spcPts val="0"/>
              </a:spcAft>
              <a:buSzPts val="1100"/>
              <a:buChar char="●"/>
            </a:pPr>
            <a:r>
              <a:rPr lang="cs" sz="1100"/>
              <a:t>Breathlessness</a:t>
            </a:r>
            <a:endParaRPr sz="1100"/>
          </a:p>
          <a:p>
            <a:pPr indent="-298450" lvl="0" marL="457200" rtl="0" algn="l">
              <a:lnSpc>
                <a:spcPct val="100000"/>
              </a:lnSpc>
              <a:spcBef>
                <a:spcPts val="0"/>
              </a:spcBef>
              <a:spcAft>
                <a:spcPts val="0"/>
              </a:spcAft>
              <a:buSzPts val="1100"/>
              <a:buChar char="●"/>
            </a:pPr>
            <a:r>
              <a:t/>
            </a:r>
            <a:endParaRPr sz="1100"/>
          </a:p>
          <a:p>
            <a:pPr indent="-298450" lvl="0" marL="457200" rtl="0" algn="l">
              <a:lnSpc>
                <a:spcPct val="100000"/>
              </a:lnSpc>
              <a:spcBef>
                <a:spcPts val="0"/>
              </a:spcBef>
              <a:spcAft>
                <a:spcPts val="0"/>
              </a:spcAft>
              <a:buSzPts val="1100"/>
              <a:buChar char="●"/>
            </a:pPr>
            <a:r>
              <a:rPr lang="cs" sz="1100"/>
              <a:t>Digestion</a:t>
            </a:r>
            <a:endParaRPr sz="1100"/>
          </a:p>
          <a:p>
            <a:pPr indent="-298450" lvl="0" marL="457200" rtl="0" algn="l">
              <a:lnSpc>
                <a:spcPct val="100000"/>
              </a:lnSpc>
              <a:spcBef>
                <a:spcPts val="0"/>
              </a:spcBef>
              <a:spcAft>
                <a:spcPts val="0"/>
              </a:spcAft>
              <a:buSzPts val="1100"/>
              <a:buChar char="●"/>
            </a:pPr>
            <a:r>
              <a:rPr lang="cs" sz="1100"/>
              <a:t>Heartburn</a:t>
            </a:r>
            <a:endParaRPr sz="1100"/>
          </a:p>
          <a:p>
            <a:pPr indent="-298450" lvl="0" marL="457200" rtl="0" algn="l">
              <a:lnSpc>
                <a:spcPct val="100000"/>
              </a:lnSpc>
              <a:spcBef>
                <a:spcPts val="0"/>
              </a:spcBef>
              <a:spcAft>
                <a:spcPts val="0"/>
              </a:spcAft>
              <a:buSzPts val="1100"/>
              <a:buChar char="●"/>
            </a:pPr>
            <a:r>
              <a:rPr lang="cs" sz="1100"/>
              <a:t>Gas</a:t>
            </a:r>
            <a:endParaRPr sz="1100"/>
          </a:p>
          <a:p>
            <a:pPr indent="-298450" lvl="0" marL="457200" rtl="0" algn="l">
              <a:lnSpc>
                <a:spcPct val="100000"/>
              </a:lnSpc>
              <a:spcBef>
                <a:spcPts val="0"/>
              </a:spcBef>
              <a:spcAft>
                <a:spcPts val="0"/>
              </a:spcAft>
              <a:buSzPts val="1100"/>
              <a:buChar char="●"/>
            </a:pPr>
            <a:r>
              <a:rPr lang="cs" sz="1100"/>
              <a:t>Flatulence</a:t>
            </a:r>
            <a:endParaRPr sz="1100"/>
          </a:p>
          <a:p>
            <a:pPr indent="-298450" lvl="0" marL="457200" rtl="0" algn="l">
              <a:lnSpc>
                <a:spcPct val="100000"/>
              </a:lnSpc>
              <a:spcBef>
                <a:spcPts val="0"/>
              </a:spcBef>
              <a:spcAft>
                <a:spcPts val="0"/>
              </a:spcAft>
              <a:buSzPts val="1100"/>
              <a:buChar char="●"/>
            </a:pPr>
            <a:r>
              <a:rPr lang="cs" sz="1100"/>
              <a:t>Nausea</a:t>
            </a:r>
            <a:endParaRPr sz="1100"/>
          </a:p>
          <a:p>
            <a:pPr indent="-298450" lvl="0" marL="457200" rtl="0" algn="l">
              <a:lnSpc>
                <a:spcPct val="100000"/>
              </a:lnSpc>
              <a:spcBef>
                <a:spcPts val="0"/>
              </a:spcBef>
              <a:spcAft>
                <a:spcPts val="0"/>
              </a:spcAft>
              <a:buSzPts val="1100"/>
              <a:buChar char="●"/>
            </a:pPr>
            <a:r>
              <a:rPr lang="cs" sz="1100"/>
              <a:t>Headache </a:t>
            </a:r>
            <a:endParaRPr sz="1100"/>
          </a:p>
          <a:p>
            <a:pPr indent="-298450" lvl="0" marL="457200" rtl="0" algn="l">
              <a:lnSpc>
                <a:spcPct val="100000"/>
              </a:lnSpc>
              <a:spcBef>
                <a:spcPts val="0"/>
              </a:spcBef>
              <a:spcAft>
                <a:spcPts val="0"/>
              </a:spcAft>
              <a:buSzPts val="1100"/>
              <a:buChar char="●"/>
            </a:pPr>
            <a:r>
              <a:rPr lang="cs" sz="1100"/>
              <a:t>Weight gain</a:t>
            </a:r>
            <a:endParaRPr sz="1100"/>
          </a:p>
          <a:p>
            <a:pPr indent="-298450" lvl="0" marL="457200" rtl="0" algn="l">
              <a:lnSpc>
                <a:spcPct val="100000"/>
              </a:lnSpc>
              <a:spcBef>
                <a:spcPts val="0"/>
              </a:spcBef>
              <a:spcAft>
                <a:spcPts val="0"/>
              </a:spcAft>
              <a:buSzPts val="1100"/>
              <a:buChar char="●"/>
            </a:pPr>
            <a:r>
              <a:rPr lang="cs" sz="1100"/>
              <a:t>Hormone changes</a:t>
            </a:r>
            <a:endParaRPr sz="1100"/>
          </a:p>
          <a:p>
            <a:pPr indent="0" lvl="0" marL="0" rtl="0" algn="l">
              <a:lnSpc>
                <a:spcPct val="100000"/>
              </a:lnSpc>
              <a:spcBef>
                <a:spcPts val="0"/>
              </a:spcBef>
              <a:spcAft>
                <a:spcPts val="0"/>
              </a:spcAft>
              <a:buClr>
                <a:schemeClr val="dk1"/>
              </a:buClr>
              <a:buSzPts val="1100"/>
              <a:buFont typeface="Arial"/>
              <a:buNone/>
            </a:pPr>
            <a:r>
              <a:rPr lang="cs" sz="1100"/>
              <a:t>EMOTIONAL</a:t>
            </a:r>
            <a:endParaRPr sz="1100"/>
          </a:p>
          <a:p>
            <a:pPr indent="-298450" lvl="0" marL="457200" rtl="0" algn="l">
              <a:lnSpc>
                <a:spcPct val="100000"/>
              </a:lnSpc>
              <a:spcBef>
                <a:spcPts val="0"/>
              </a:spcBef>
              <a:spcAft>
                <a:spcPts val="0"/>
              </a:spcAft>
              <a:buSzPts val="1100"/>
              <a:buChar char="●"/>
            </a:pPr>
            <a:r>
              <a:rPr lang="cs" sz="1100"/>
              <a:t>Restlessness</a:t>
            </a:r>
            <a:endParaRPr sz="1100"/>
          </a:p>
          <a:p>
            <a:pPr indent="-298450" lvl="0" marL="457200" rtl="0" algn="l">
              <a:lnSpc>
                <a:spcPct val="100000"/>
              </a:lnSpc>
              <a:spcBef>
                <a:spcPts val="0"/>
              </a:spcBef>
              <a:spcAft>
                <a:spcPts val="0"/>
              </a:spcAft>
              <a:buSzPts val="1100"/>
              <a:buChar char="●"/>
            </a:pPr>
            <a:r>
              <a:rPr lang="cs" sz="1100"/>
              <a:t>Depression</a:t>
            </a:r>
            <a:endParaRPr sz="1100"/>
          </a:p>
          <a:p>
            <a:pPr indent="-298450" lvl="0" marL="457200" rtl="0" algn="l">
              <a:lnSpc>
                <a:spcPct val="100000"/>
              </a:lnSpc>
              <a:spcBef>
                <a:spcPts val="0"/>
              </a:spcBef>
              <a:spcAft>
                <a:spcPts val="0"/>
              </a:spcAft>
              <a:buSzPts val="1100"/>
              <a:buChar char="●"/>
            </a:pPr>
            <a:r>
              <a:rPr lang="cs" sz="1100"/>
              <a:t>Irritability</a:t>
            </a:r>
            <a:endParaRPr sz="1100"/>
          </a:p>
          <a:p>
            <a:pPr indent="-298450" lvl="0" marL="457200" rtl="0" algn="l">
              <a:lnSpc>
                <a:spcPct val="100000"/>
              </a:lnSpc>
              <a:spcBef>
                <a:spcPts val="0"/>
              </a:spcBef>
              <a:spcAft>
                <a:spcPts val="0"/>
              </a:spcAft>
              <a:buSzPts val="1100"/>
              <a:buChar char="●"/>
            </a:pPr>
            <a:r>
              <a:rPr lang="cs" sz="1100"/>
              <a:t>Crankiness</a:t>
            </a:r>
            <a:endParaRPr sz="1100"/>
          </a:p>
          <a:p>
            <a:pPr indent="-298450" lvl="0" marL="457200" rtl="0" algn="l">
              <a:lnSpc>
                <a:spcPct val="100000"/>
              </a:lnSpc>
              <a:spcBef>
                <a:spcPts val="0"/>
              </a:spcBef>
              <a:spcAft>
                <a:spcPts val="0"/>
              </a:spcAft>
              <a:buSzPts val="1100"/>
              <a:buChar char="●"/>
            </a:pPr>
            <a:r>
              <a:rPr lang="cs" sz="1100"/>
              <a:t>Difficulty concentrating</a:t>
            </a:r>
            <a:endParaRPr sz="1100"/>
          </a:p>
          <a:p>
            <a:pPr indent="-298450" lvl="0" marL="457200" rtl="0" algn="l">
              <a:lnSpc>
                <a:spcPct val="100000"/>
              </a:lnSpc>
              <a:spcBef>
                <a:spcPts val="0"/>
              </a:spcBef>
              <a:spcAft>
                <a:spcPts val="0"/>
              </a:spcAft>
              <a:buSzPts val="1100"/>
              <a:buChar char="●"/>
            </a:pPr>
            <a:r>
              <a:rPr lang="cs" sz="1100"/>
              <a:t>Anxiety</a:t>
            </a:r>
            <a:endParaRPr sz="1100"/>
          </a:p>
          <a:p>
            <a:pPr indent="-298450" lvl="0" marL="457200" rtl="0" algn="l">
              <a:lnSpc>
                <a:spcPct val="100000"/>
              </a:lnSpc>
              <a:spcBef>
                <a:spcPts val="0"/>
              </a:spcBef>
              <a:spcAft>
                <a:spcPts val="0"/>
              </a:spcAft>
              <a:buSzPts val="1100"/>
              <a:buChar char="●"/>
            </a:pPr>
            <a:r>
              <a:rPr lang="cs" sz="1100"/>
              <a:t>Mood Swings</a:t>
            </a:r>
            <a:endParaRPr sz="1100"/>
          </a:p>
          <a:p>
            <a:pPr indent="-298450" lvl="0" marL="457200" rtl="0" algn="l">
              <a:lnSpc>
                <a:spcPct val="100000"/>
              </a:lnSpc>
              <a:spcBef>
                <a:spcPts val="0"/>
              </a:spcBef>
              <a:spcAft>
                <a:spcPts val="0"/>
              </a:spcAft>
              <a:buSzPts val="1100"/>
              <a:buChar char="●"/>
            </a:pPr>
            <a:r>
              <a:rPr lang="cs" sz="1100"/>
              <a:t>Excitability</a:t>
            </a:r>
            <a:endParaRPr sz="1100"/>
          </a:p>
          <a:p>
            <a:pPr indent="0" lvl="0" marL="0" rtl="0" algn="l">
              <a:lnSpc>
                <a:spcPct val="115000"/>
              </a:lnSpc>
              <a:spcBef>
                <a:spcPts val="0"/>
              </a:spcBef>
              <a:spcAft>
                <a:spcPts val="0"/>
              </a:spcAft>
              <a:buClr>
                <a:schemeClr val="dk1"/>
              </a:buClr>
              <a:buSzPts val="1100"/>
              <a:buFont typeface="Arial"/>
              <a:buNone/>
            </a:pPr>
            <a:r>
              <a:t/>
            </a:r>
            <a:endParaRPr sz="1100"/>
          </a:p>
        </p:txBody>
      </p:sp>
      <p:sp>
        <p:nvSpPr>
          <p:cNvPr id="643" name="Google Shape;643;g4724aa5206_0_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Talking Points:</a:t>
            </a:r>
            <a:endParaRPr sz="1100">
              <a:solidFill>
                <a:srgbClr val="000000"/>
              </a:solidFill>
            </a:endParaRPr>
          </a:p>
          <a:p>
            <a:pPr indent="-298450" lvl="0" marL="457200" rtl="0" algn="l">
              <a:lnSpc>
                <a:spcPct val="100000"/>
              </a:lnSpc>
              <a:spcBef>
                <a:spcPts val="0"/>
              </a:spcBef>
              <a:spcAft>
                <a:spcPts val="0"/>
              </a:spcAft>
              <a:buClr>
                <a:srgbClr val="000000"/>
              </a:buClr>
              <a:buSzPts val="1100"/>
              <a:buFont typeface="Calibri"/>
              <a:buChar char="•"/>
            </a:pPr>
            <a:r>
              <a:rPr lang="cs" sz="1100">
                <a:solidFill>
                  <a:srgbClr val="000000"/>
                </a:solidFill>
              </a:rPr>
              <a:t>Tobacco addiction is similar to heroin and cocaine addiction</a:t>
            </a:r>
            <a:endParaRPr sz="1100">
              <a:solidFill>
                <a:srgbClr val="000000"/>
              </a:solidFill>
            </a:endParaRPr>
          </a:p>
          <a:p>
            <a:pPr indent="-298450" lvl="0" marL="457200" rtl="0" algn="l">
              <a:lnSpc>
                <a:spcPct val="100000"/>
              </a:lnSpc>
              <a:spcBef>
                <a:spcPts val="0"/>
              </a:spcBef>
              <a:spcAft>
                <a:spcPts val="0"/>
              </a:spcAft>
              <a:buClr>
                <a:srgbClr val="000000"/>
              </a:buClr>
              <a:buSzPts val="1100"/>
              <a:buFont typeface="Calibri"/>
              <a:buChar char="•"/>
            </a:pPr>
            <a:r>
              <a:rPr lang="cs" sz="1100">
                <a:solidFill>
                  <a:srgbClr val="000000"/>
                </a:solidFill>
              </a:rPr>
              <a:t>Genes such as CYP2A6 contributes to the differing patterns of smoking behavior and smoking cessation.</a:t>
            </a:r>
            <a:endParaRPr sz="1100">
              <a:solidFill>
                <a:srgbClr val="000000"/>
              </a:solidFill>
            </a:endParaRPr>
          </a:p>
          <a:p>
            <a:pPr indent="-298450" lvl="0" marL="457200" rtl="0" algn="l">
              <a:lnSpc>
                <a:spcPct val="100000"/>
              </a:lnSpc>
              <a:spcBef>
                <a:spcPts val="0"/>
              </a:spcBef>
              <a:spcAft>
                <a:spcPts val="0"/>
              </a:spcAft>
              <a:buClr>
                <a:srgbClr val="000000"/>
              </a:buClr>
              <a:buSzPts val="1100"/>
              <a:buFont typeface="Calibri"/>
              <a:buChar char="•"/>
            </a:pPr>
            <a:r>
              <a:rPr lang="cs" sz="1100">
                <a:solidFill>
                  <a:srgbClr val="000000"/>
                </a:solidFill>
              </a:rPr>
              <a:t>Accelerates the development of chronic diseases across the full life course.</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Source: Benowitz, N. (2016, November 17). </a:t>
            </a:r>
            <a:r>
              <a:rPr i="1" lang="cs" sz="1100">
                <a:solidFill>
                  <a:srgbClr val="000000"/>
                </a:solidFill>
              </a:rPr>
              <a:t>Resources.</a:t>
            </a:r>
            <a:r>
              <a:rPr lang="cs" sz="1100">
                <a:solidFill>
                  <a:srgbClr val="000000"/>
                </a:solidFill>
              </a:rPr>
              <a:t> Retrieved from E-Cigarette Summit 2016: </a:t>
            </a:r>
            <a:endParaRPr sz="1100">
              <a:solidFill>
                <a:srgbClr val="000000"/>
              </a:solidFill>
            </a:endParaRPr>
          </a:p>
          <a:p>
            <a:pPr indent="0" lvl="0" marL="0" rtl="0" algn="l">
              <a:lnSpc>
                <a:spcPct val="100000"/>
              </a:lnSpc>
              <a:spcBef>
                <a:spcPts val="0"/>
              </a:spcBef>
              <a:spcAft>
                <a:spcPts val="0"/>
              </a:spcAft>
              <a:buNone/>
            </a:pPr>
            <a:r>
              <a:rPr lang="cs" sz="1100" u="sng">
                <a:solidFill>
                  <a:srgbClr val="000000"/>
                </a:solidFill>
                <a:hlinkClick r:id="rId2"/>
              </a:rPr>
              <a:t>https://www.e-cigarette-summit.com/resources/</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Source: Herron, Abigail J., and Timothy Brennan. </a:t>
            </a:r>
            <a:r>
              <a:rPr i="1" lang="cs" sz="1100">
                <a:solidFill>
                  <a:srgbClr val="000000"/>
                </a:solidFill>
              </a:rPr>
              <a:t>The ASAM Essentials of Addiction Medicine</a:t>
            </a:r>
            <a:r>
              <a:rPr lang="cs" sz="1100">
                <a:solidFill>
                  <a:srgbClr val="000000"/>
                </a:solidFill>
              </a:rPr>
              <a:t>. 2nd ed., Wolters Kluwer, 2015. pg 79-83  </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Website Title Wolters Kluwer. The ASAM Essentials of Addiction Medicine. Date Accessed November 18, 2018</a:t>
            </a:r>
            <a:endParaRPr sz="1100">
              <a:solidFill>
                <a:srgbClr val="000000"/>
              </a:solidFill>
            </a:endParaRPr>
          </a:p>
          <a:p>
            <a:pPr indent="0" lvl="0" marL="0" rtl="0" algn="l">
              <a:lnSpc>
                <a:spcPct val="100000"/>
              </a:lnSpc>
              <a:spcBef>
                <a:spcPts val="0"/>
              </a:spcBef>
              <a:spcAft>
                <a:spcPts val="0"/>
              </a:spcAft>
              <a:buNone/>
            </a:pPr>
            <a:r>
              <a:rPr lang="cs" sz="1100" u="sng">
                <a:solidFill>
                  <a:srgbClr val="000000"/>
                </a:solidFill>
                <a:hlinkClick r:id="rId3"/>
              </a:rPr>
              <a:t>https://www.asam.org/resources/publications/essentials-of-addiction-medicine</a:t>
            </a:r>
            <a:endParaRPr sz="1100">
              <a:solidFill>
                <a:srgbClr val="000000"/>
              </a:solidFill>
            </a:endParaRPr>
          </a:p>
          <a:p>
            <a:pPr indent="0" lvl="0" marL="0" rtl="0" algn="l">
              <a:lnSpc>
                <a:spcPct val="100000"/>
              </a:lnSpc>
              <a:spcBef>
                <a:spcPts val="0"/>
              </a:spcBef>
              <a:spcAft>
                <a:spcPts val="0"/>
              </a:spcAft>
              <a:buClr>
                <a:schemeClr val="dk1"/>
              </a:buClr>
              <a:buFont typeface="Arial"/>
              <a:buNone/>
            </a:pPr>
            <a:r>
              <a:rPr lang="cs" sz="1100">
                <a:solidFill>
                  <a:srgbClr val="000000"/>
                </a:solidFill>
              </a:rPr>
              <a:t>Benowitz, N. (2016, November 17). </a:t>
            </a:r>
            <a:r>
              <a:rPr i="1" lang="cs" sz="1100">
                <a:solidFill>
                  <a:srgbClr val="000000"/>
                </a:solidFill>
              </a:rPr>
              <a:t>Resources.</a:t>
            </a:r>
            <a:r>
              <a:rPr lang="cs" sz="1100">
                <a:solidFill>
                  <a:srgbClr val="000000"/>
                </a:solidFill>
              </a:rPr>
              <a:t> Retrieved from E-Cigarette Summit 2016: https://www.e-cigarette-summit.com/resources/</a:t>
            </a:r>
            <a:endParaRPr sz="1100">
              <a:solidFill>
                <a:srgbClr val="000000"/>
              </a:solidFill>
            </a:endParaRPr>
          </a:p>
          <a:p>
            <a:pPr indent="0" lvl="0" marL="0" rtl="0" algn="l">
              <a:lnSpc>
                <a:spcPct val="115000"/>
              </a:lnSpc>
              <a:spcBef>
                <a:spcPts val="0"/>
              </a:spcBef>
              <a:spcAft>
                <a:spcPts val="0"/>
              </a:spcAft>
              <a:buClr>
                <a:schemeClr val="dk1"/>
              </a:buClr>
              <a:buSzPts val="1100"/>
              <a:buFont typeface="Arial"/>
              <a:buNone/>
            </a:pPr>
            <a:r>
              <a:t/>
            </a:r>
            <a:endParaRPr sz="1100"/>
          </a:p>
        </p:txBody>
      </p:sp>
      <p:sp>
        <p:nvSpPr>
          <p:cNvPr id="660" name="Google Shape;660;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45e1d7b936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45e1d7b936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None/>
            </a:pPr>
            <a:r>
              <a:rPr lang="cs" sz="1100"/>
              <a:t>Proteine CYP2A6 metabolized </a:t>
            </a:r>
            <a:r>
              <a:rPr b="1" lang="cs" sz="1100"/>
              <a:t>nicotine</a:t>
            </a:r>
            <a:r>
              <a:rPr lang="cs" sz="1100"/>
              <a:t> into </a:t>
            </a:r>
            <a:r>
              <a:rPr b="1" lang="cs" sz="1100"/>
              <a:t>cotinine</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Source: </a:t>
            </a:r>
            <a:r>
              <a:rPr lang="cs" sz="1100"/>
              <a:t>Herron, Abigail J., and Timothy Brennan. The ASAM Essentials of Addiction Medicine. 2nd ed., Wolters Kluwer, 2015. pg 79-83</a:t>
            </a:r>
            <a:r>
              <a:rPr lang="cs" sz="1100">
                <a:solidFill>
                  <a:srgbClr val="000000"/>
                </a:solidFill>
              </a:rPr>
              <a:t>  </a:t>
            </a:r>
            <a:endParaRPr sz="1100">
              <a:solidFill>
                <a:srgbClr val="000000"/>
              </a:solidFill>
            </a:endParaRPr>
          </a:p>
          <a:p>
            <a:pPr indent="0" lvl="0" marL="0" rtl="0" algn="l">
              <a:lnSpc>
                <a:spcPct val="100000"/>
              </a:lnSpc>
              <a:spcBef>
                <a:spcPts val="0"/>
              </a:spcBef>
              <a:spcAft>
                <a:spcPts val="0"/>
              </a:spcAft>
              <a:buNone/>
            </a:pPr>
            <a:r>
              <a:rPr lang="cs" sz="1100">
                <a:solidFill>
                  <a:srgbClr val="000000"/>
                </a:solidFill>
              </a:rPr>
              <a:t>Website TitleWolters Kluwer. The ASAM Essentials of Addiction Medicine. Date Accessed November 18, 2018</a:t>
            </a:r>
            <a:endParaRPr sz="1100">
              <a:solidFill>
                <a:srgbClr val="000000"/>
              </a:solidFill>
            </a:endParaRPr>
          </a:p>
          <a:p>
            <a:pPr indent="0" lvl="0" marL="0" rtl="0" algn="l">
              <a:lnSpc>
                <a:spcPct val="100000"/>
              </a:lnSpc>
              <a:spcBef>
                <a:spcPts val="0"/>
              </a:spcBef>
              <a:spcAft>
                <a:spcPts val="0"/>
              </a:spcAft>
              <a:buNone/>
            </a:pPr>
            <a:r>
              <a:rPr lang="cs" sz="1100" u="sng">
                <a:solidFill>
                  <a:schemeClr val="hlink"/>
                </a:solidFill>
                <a:hlinkClick r:id="rId2"/>
              </a:rPr>
              <a:t>https://www.asam.org/resources/publications/essentials-of-addiction-medicine</a:t>
            </a:r>
            <a:endParaRPr sz="1100">
              <a:solidFill>
                <a:srgbClr val="000000"/>
              </a:solidFill>
            </a:endParaRPr>
          </a:p>
          <a:p>
            <a:pPr indent="0" lvl="0" marL="0" rtl="0" algn="r">
              <a:spcBef>
                <a:spcPts val="0"/>
              </a:spcBef>
              <a:spcAft>
                <a:spcPts val="0"/>
              </a:spcAft>
              <a:buNone/>
            </a:pPr>
            <a:r>
              <a:rPr lang="cs" sz="800">
                <a:solidFill>
                  <a:srgbClr val="3D85C6"/>
                </a:solidFill>
                <a:latin typeface="Cambria"/>
                <a:ea typeface="Cambria"/>
                <a:cs typeface="Cambria"/>
                <a:sym typeface="Cambria"/>
              </a:rPr>
              <a:t>F</a:t>
            </a:r>
            <a:endParaRPr/>
          </a:p>
        </p:txBody>
      </p:sp>
      <p:sp>
        <p:nvSpPr>
          <p:cNvPr id="669" name="Google Shape;669;g45e1d7b936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60b513000d_0_2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60b513000d_0_2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cs" sz="1100"/>
              <a:t>Talking Points: it is proven so far, that </a:t>
            </a:r>
            <a:r>
              <a:rPr lang="cs" sz="1100"/>
              <a:t>smoking nicotine causes addiction to the youth brain. Diminishes cognitions, enhance impulsivity, and refuse attention span.</a:t>
            </a:r>
            <a:endParaRPr sz="1100"/>
          </a:p>
          <a:p>
            <a:pPr indent="0" lvl="0" marL="0" rtl="0" algn="l">
              <a:lnSpc>
                <a:spcPct val="100000"/>
              </a:lnSpc>
              <a:spcBef>
                <a:spcPts val="0"/>
              </a:spcBef>
              <a:spcAft>
                <a:spcPts val="0"/>
              </a:spcAft>
              <a:buClr>
                <a:schemeClr val="dk1"/>
              </a:buClr>
              <a:buSzPts val="1100"/>
              <a:buFont typeface="Arial"/>
              <a:buNone/>
            </a:pPr>
            <a:r>
              <a:rPr lang="cs" sz="1100"/>
              <a:t>source: Nida.gov</a:t>
            </a:r>
            <a:endParaRPr sz="1100"/>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678" name="Google Shape;678;g60b513000d_0_2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5f03d082d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5f03d082d_0_1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solidFill>
                  <a:srgbClr val="000000"/>
                </a:solidFill>
              </a:rPr>
              <a:t>Source: </a:t>
            </a:r>
            <a:r>
              <a:rPr lang="cs" sz="1100">
                <a:solidFill>
                  <a:srgbClr val="000000"/>
                </a:solidFill>
              </a:rPr>
              <a:t>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a:t>
            </a:r>
            <a:endParaRPr sz="1100">
              <a:solidFill>
                <a:srgbClr val="000000"/>
              </a:solidFill>
            </a:endParaRPr>
          </a:p>
          <a:p>
            <a:pPr indent="0" lvl="0" marL="0" rtl="0" algn="l">
              <a:spcBef>
                <a:spcPts val="0"/>
              </a:spcBef>
              <a:spcAft>
                <a:spcPts val="0"/>
              </a:spcAft>
              <a:buNone/>
            </a:pPr>
            <a:r>
              <a:rPr lang="cs" sz="1100">
                <a:solidFill>
                  <a:srgbClr val="000000"/>
                </a:solidFill>
              </a:rPr>
              <a:t>NIDA. (2018, August 2). E-Cigarettes Promote Smoking Progression in Youth and Depress Quitting Among Adults. Retrieved from https://www.drugabuse.gov/news-events/nida-notes/2018/08/e-cigarettes-promote-smoking-progression-in-youth-depress-quitting-among-adults on 2018, November 18</a:t>
            </a:r>
            <a:endParaRPr sz="1100">
              <a:solidFill>
                <a:srgbClr val="000000"/>
              </a:solidFill>
            </a:endParaRPr>
          </a:p>
          <a:p>
            <a:pPr indent="0" lvl="0" marL="0" rtl="0" algn="l">
              <a:spcBef>
                <a:spcPts val="0"/>
              </a:spcBef>
              <a:spcAft>
                <a:spcPts val="0"/>
              </a:spcAft>
              <a:buNone/>
            </a:pPr>
            <a:r>
              <a:rPr lang="cs" sz="1100">
                <a:solidFill>
                  <a:srgbClr val="333333"/>
                </a:solidFill>
              </a:rPr>
              <a:t>Soneji, S., Barrington-Trimis, J. L., Wills, T. A., Leventhal, A. M., Unger, J. B., Gibson, L. A., Yang, J., Primack, B. A., Andrews, J. A., Miech, R. A., Spindle, T. R., Dick, D. M., Eissenberg, T., Hornik, R. C., Dang, R., Sargent, J. D. (in press). Association between initial use of e-cigarettes and subsequent cigarette smoking among adolescents and young adults: A systematic review and meta-analysis. </a:t>
            </a:r>
            <a:r>
              <a:rPr i="1" lang="cs" sz="1100">
                <a:solidFill>
                  <a:srgbClr val="333333"/>
                </a:solidFill>
              </a:rPr>
              <a:t>JAMA Pediatrics</a:t>
            </a:r>
            <a:r>
              <a:rPr lang="cs" sz="1100">
                <a:solidFill>
                  <a:srgbClr val="333333"/>
                </a:solidFill>
              </a:rPr>
              <a:t>.</a:t>
            </a:r>
            <a:endParaRPr sz="1100">
              <a:solidFill>
                <a:srgbClr val="000000"/>
              </a:solidFill>
            </a:endParaRPr>
          </a:p>
        </p:txBody>
      </p:sp>
      <p:sp>
        <p:nvSpPr>
          <p:cNvPr id="687" name="Google Shape;687;g45f03d082d_0_1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606fc2b1fc_1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606fc2b1fc_1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solidFill>
                  <a:srgbClr val="000000"/>
                </a:solidFill>
                <a:highlight>
                  <a:srgbClr val="FFFFFF"/>
                </a:highlight>
              </a:rPr>
              <a:t>-case study described a 17-year-old Nevada teenager who showed up in the emergency room after a VGOD e-cigarette exploded in his mouth “He had a circular puncture to the chin, extensive lacerations in his mouth, multiple disrupted lower incisors, and bony incongruity of the left mandible,” the doctors who treated the boy wrote in their report.</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solidFill>
                  <a:srgbClr val="000000"/>
                </a:solidFill>
                <a:highlight>
                  <a:srgbClr val="FFFFFF"/>
                </a:highlight>
              </a:rPr>
              <a:t>Micah G. Katz, M.D.</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solidFill>
                  <a:srgbClr val="000000"/>
                </a:solidFill>
                <a:highlight>
                  <a:srgbClr val="FFFFFF"/>
                </a:highlight>
              </a:rPr>
              <a:t>Katie W. Russell, M.D.</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solidFill>
                  <a:srgbClr val="000000"/>
                </a:solidFill>
                <a:highlight>
                  <a:srgbClr val="FFFFFF"/>
                </a:highlight>
              </a:rPr>
              <a:t>University of Utah Health Care, Salt Lake City, UT </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solidFill>
                  <a:srgbClr val="000000"/>
                </a:solidFill>
                <a:highlight>
                  <a:srgbClr val="FFFFFF"/>
                </a:highlight>
              </a:rPr>
              <a:t>katie.russell@hsc.utah.edu</a:t>
            </a:r>
            <a:endParaRPr sz="1100">
              <a:solidFill>
                <a:srgbClr val="000000"/>
              </a:solidFill>
              <a:highlight>
                <a:srgbClr val="FFFFFF"/>
              </a:highlight>
            </a:endParaRPr>
          </a:p>
          <a:p>
            <a:pPr indent="0" lvl="0" marL="0" rtl="0" algn="l">
              <a:lnSpc>
                <a:spcPct val="100000"/>
              </a:lnSpc>
              <a:spcBef>
                <a:spcPts val="0"/>
              </a:spcBef>
              <a:spcAft>
                <a:spcPts val="0"/>
              </a:spcAft>
              <a:buNone/>
            </a:pPr>
            <a:r>
              <a:rPr lang="cs" sz="1100"/>
              <a:t>Source: </a:t>
            </a:r>
            <a:endParaRPr sz="1100"/>
          </a:p>
          <a:p>
            <a:pPr indent="0" lvl="0" marL="0" rtl="0" algn="l">
              <a:lnSpc>
                <a:spcPct val="100000"/>
              </a:lnSpc>
              <a:spcBef>
                <a:spcPts val="0"/>
              </a:spcBef>
              <a:spcAft>
                <a:spcPts val="0"/>
              </a:spcAft>
              <a:buNone/>
            </a:pPr>
            <a:r>
              <a:rPr lang="cs" sz="1100" u="sng">
                <a:solidFill>
                  <a:schemeClr val="hlink"/>
                </a:solidFill>
                <a:hlinkClick r:id="rId2"/>
              </a:rPr>
              <a:t>https://www.nejm.org/doi/full/10.1056/NEJMicm1813769</a:t>
            </a:r>
            <a:endParaRPr sz="1100"/>
          </a:p>
          <a:p>
            <a:pPr indent="0" lvl="0" marL="0" rtl="0" algn="l">
              <a:lnSpc>
                <a:spcPct val="100000"/>
              </a:lnSpc>
              <a:spcBef>
                <a:spcPts val="0"/>
              </a:spcBef>
              <a:spcAft>
                <a:spcPts val="0"/>
              </a:spcAft>
              <a:buNone/>
            </a:pPr>
            <a:r>
              <a:rPr lang="cs" sz="1100" u="sng">
                <a:solidFill>
                  <a:schemeClr val="hlink"/>
                </a:solidFill>
                <a:hlinkClick r:id="rId3"/>
              </a:rPr>
              <a:t>https://www.vox.com/science-and-health/2019/3/28/18277658/vaping-health-effects-vs-smoking</a:t>
            </a:r>
            <a:endParaRPr sz="1100"/>
          </a:p>
          <a:p>
            <a:pPr indent="0" lvl="0" marL="0" rtl="0" algn="l">
              <a:spcBef>
                <a:spcPts val="0"/>
              </a:spcBef>
              <a:spcAft>
                <a:spcPts val="0"/>
              </a:spcAft>
              <a:buNone/>
            </a:pPr>
            <a:r>
              <a:t/>
            </a:r>
            <a:endParaRPr sz="1100"/>
          </a:p>
        </p:txBody>
      </p:sp>
      <p:sp>
        <p:nvSpPr>
          <p:cNvPr id="694" name="Google Shape;694;g606fc2b1fc_1_1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724aa5206_0_4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724aa5206_0_4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“While standing in a California electronics store, a customer’s e-cigarette exploded in his pocket, leaving him with severe burns. A study shows 62 percent of explosions happen while the e-cigarette is in someone’s pocket or while it’s being used”.</a:t>
            </a:r>
            <a:endParaRPr sz="1100"/>
          </a:p>
          <a:p>
            <a:pPr indent="0" lvl="0" marL="0" rtl="0" algn="l">
              <a:spcBef>
                <a:spcPts val="0"/>
              </a:spcBef>
              <a:spcAft>
                <a:spcPts val="0"/>
              </a:spcAft>
              <a:buNone/>
            </a:pPr>
            <a:r>
              <a:rPr lang="cs" sz="1100"/>
              <a:t>Source: </a:t>
            </a:r>
            <a:endParaRPr sz="1100"/>
          </a:p>
          <a:p>
            <a:pPr indent="0" lvl="0" marL="0" rtl="0" algn="l">
              <a:spcBef>
                <a:spcPts val="0"/>
              </a:spcBef>
              <a:spcAft>
                <a:spcPts val="0"/>
              </a:spcAft>
              <a:buNone/>
            </a:pPr>
            <a:r>
              <a:rPr lang="cs" sz="1100" u="sng">
                <a:solidFill>
                  <a:schemeClr val="hlink"/>
                </a:solidFill>
                <a:hlinkClick r:id="rId2"/>
              </a:rPr>
              <a:t>https://youtu.be/XeKLMcM8_V0</a:t>
            </a:r>
            <a:endParaRPr sz="1100"/>
          </a:p>
          <a:p>
            <a:pPr indent="0" lvl="0" marL="0" rtl="0" algn="l">
              <a:spcBef>
                <a:spcPts val="0"/>
              </a:spcBef>
              <a:spcAft>
                <a:spcPts val="0"/>
              </a:spcAft>
              <a:buNone/>
            </a:pPr>
            <a:r>
              <a:rPr lang="cs" sz="1100"/>
              <a:t>NBC News. Aug 28, 2018</a:t>
            </a:r>
            <a:endParaRPr sz="1100"/>
          </a:p>
          <a:p>
            <a:pPr indent="0" lvl="0" marL="0" rtl="0" algn="l">
              <a:spcBef>
                <a:spcPts val="0"/>
              </a:spcBef>
              <a:spcAft>
                <a:spcPts val="0"/>
              </a:spcAft>
              <a:buNone/>
            </a:pPr>
            <a:r>
              <a:t/>
            </a:r>
            <a:endParaRPr/>
          </a:p>
        </p:txBody>
      </p:sp>
      <p:sp>
        <p:nvSpPr>
          <p:cNvPr id="705" name="Google Shape;705;g4724aa5206_0_4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724aa5206_0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4724aa5206_0_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Image source: </a:t>
            </a:r>
            <a:r>
              <a:rPr lang="cs" sz="1100" u="sng">
                <a:solidFill>
                  <a:schemeClr val="hlink"/>
                </a:solidFill>
                <a:hlinkClick r:id="rId2"/>
              </a:rPr>
              <a:t>https://www.wweek.com/news/state/2019/10/04/flavored-vaping-ban-includes-all-non-cannabis-derived-flavors-in-thc-vapes/</a:t>
            </a:r>
            <a:endParaRPr sz="1100"/>
          </a:p>
          <a:p>
            <a:pPr indent="0" lvl="0" marL="0" rtl="0" algn="l">
              <a:spcBef>
                <a:spcPts val="0"/>
              </a:spcBef>
              <a:spcAft>
                <a:spcPts val="0"/>
              </a:spcAft>
              <a:buNone/>
            </a:pPr>
            <a:r>
              <a:t/>
            </a:r>
            <a:endParaRPr sz="1100"/>
          </a:p>
        </p:txBody>
      </p:sp>
      <p:sp>
        <p:nvSpPr>
          <p:cNvPr id="713" name="Google Shape;713;g4724aa5206_0_2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33ed2ee021_1_4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3ed2ee021_1_4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spcBef>
                <a:spcPts val="0"/>
              </a:spcBef>
              <a:spcAft>
                <a:spcPts val="0"/>
              </a:spcAft>
              <a:buNone/>
            </a:pPr>
            <a:r>
              <a:rPr lang="cs" sz="1100"/>
              <a:t>The National Youth Tobacco Survey (NYTS) is a correlational study</a:t>
            </a:r>
            <a:endParaRPr sz="1100"/>
          </a:p>
          <a:p>
            <a:pPr indent="0" lvl="0" marL="0" rtl="0" algn="l">
              <a:spcBef>
                <a:spcPts val="0"/>
              </a:spcBef>
              <a:spcAft>
                <a:spcPts val="0"/>
              </a:spcAft>
              <a:buNone/>
            </a:pPr>
            <a:r>
              <a:rPr lang="cs" sz="1100"/>
              <a:t>-Current e-cigs self-report use in Middle school jumped 48%</a:t>
            </a:r>
            <a:endParaRPr sz="1100"/>
          </a:p>
          <a:p>
            <a:pPr indent="0" lvl="0" marL="0" rtl="0" algn="l">
              <a:spcBef>
                <a:spcPts val="0"/>
              </a:spcBef>
              <a:spcAft>
                <a:spcPts val="0"/>
              </a:spcAft>
              <a:buNone/>
            </a:pPr>
            <a:r>
              <a:rPr lang="cs" sz="1100"/>
              <a:t>-C</a:t>
            </a:r>
            <a:r>
              <a:rPr lang="cs" sz="1100"/>
              <a:t>urrent e-cigs self-report use in </a:t>
            </a:r>
            <a:r>
              <a:rPr lang="cs" sz="1100"/>
              <a:t>High school jumped 78%</a:t>
            </a:r>
            <a:endParaRPr sz="1100"/>
          </a:p>
          <a:p>
            <a:pPr indent="0" lvl="0" marL="0" rtl="0" algn="l">
              <a:spcBef>
                <a:spcPts val="0"/>
              </a:spcBef>
              <a:spcAft>
                <a:spcPts val="0"/>
              </a:spcAft>
              <a:buNone/>
            </a:pPr>
            <a:r>
              <a:rPr lang="cs" sz="1100"/>
              <a:t>-E-cigarette users reported using the product more frequently than regular </a:t>
            </a:r>
            <a:r>
              <a:rPr lang="cs" sz="1100"/>
              <a:t>cigarettes</a:t>
            </a:r>
            <a:r>
              <a:rPr lang="cs" sz="1100"/>
              <a:t>.</a:t>
            </a:r>
            <a:endParaRPr sz="1100"/>
          </a:p>
          <a:p>
            <a:pPr indent="0" lvl="0" marL="0" rtl="0" algn="l">
              <a:spcBef>
                <a:spcPts val="0"/>
              </a:spcBef>
              <a:spcAft>
                <a:spcPts val="0"/>
              </a:spcAft>
              <a:buNone/>
            </a:pPr>
            <a:r>
              <a:rPr lang="cs" sz="1100"/>
              <a:t>Consist questions/self-report. </a:t>
            </a:r>
            <a:endParaRPr sz="1100"/>
          </a:p>
          <a:p>
            <a:pPr indent="0" lvl="0" marL="0" rtl="0" algn="l">
              <a:spcBef>
                <a:spcPts val="0"/>
              </a:spcBef>
              <a:spcAft>
                <a:spcPts val="0"/>
              </a:spcAft>
              <a:buNone/>
            </a:pPr>
            <a:r>
              <a:rPr lang="cs" sz="1100"/>
              <a:t>78% increase among high school students from 2017 to 2018</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a:t>
            </a:r>
            <a:endParaRPr sz="1100"/>
          </a:p>
          <a:p>
            <a:pPr indent="0" lvl="0" marL="0" rtl="0" algn="l">
              <a:spcBef>
                <a:spcPts val="0"/>
              </a:spcBef>
              <a:spcAft>
                <a:spcPts val="0"/>
              </a:spcAft>
              <a:buNone/>
            </a:pPr>
            <a:r>
              <a:rPr lang="cs" sz="1100" u="sng">
                <a:solidFill>
                  <a:schemeClr val="hlink"/>
                </a:solidFill>
                <a:hlinkClick r:id="rId2"/>
              </a:rPr>
              <a:t>https://www.fda.gov/tobacco-products/youth-and-tobacco/youth-tobacco-use-results-national-youth-tobacco-survey</a:t>
            </a:r>
            <a:endParaRPr sz="1100"/>
          </a:p>
          <a:p>
            <a:pPr indent="0" lvl="0" marL="0" rtl="0" algn="l">
              <a:spcBef>
                <a:spcPts val="0"/>
              </a:spcBef>
              <a:spcAft>
                <a:spcPts val="0"/>
              </a:spcAft>
              <a:buNone/>
            </a:pPr>
            <a:r>
              <a:rPr lang="cs" sz="1100" u="sng">
                <a:solidFill>
                  <a:schemeClr val="hlink"/>
                </a:solidFill>
                <a:hlinkClick r:id="rId3"/>
              </a:rPr>
              <a:t>https://www.drugabuse.gov/related-topics/trends-statistics/infographics/monitoring-future-2018-survey-results</a:t>
            </a:r>
            <a:endParaRPr sz="1100"/>
          </a:p>
          <a:p>
            <a:pPr indent="0" lvl="0" marL="0" rtl="0" algn="l">
              <a:spcBef>
                <a:spcPts val="0"/>
              </a:spcBef>
              <a:spcAft>
                <a:spcPts val="0"/>
              </a:spcAft>
              <a:buNone/>
            </a:pPr>
            <a:r>
              <a:rPr lang="cs" sz="1100" u="sng">
                <a:solidFill>
                  <a:schemeClr val="hlink"/>
                </a:solidFill>
                <a:hlinkClick r:id="rId4"/>
              </a:rPr>
              <a:t>https://www.flavorshookkids.org/#do-something</a:t>
            </a:r>
            <a:endParaRPr sz="1100"/>
          </a:p>
          <a:p>
            <a:pPr indent="0" lvl="0" marL="0" rtl="0" algn="l">
              <a:spcBef>
                <a:spcPts val="0"/>
              </a:spcBef>
              <a:spcAft>
                <a:spcPts val="0"/>
              </a:spcAft>
              <a:buNone/>
            </a:pPr>
            <a:r>
              <a:rPr lang="cs" sz="1100" u="sng">
                <a:solidFill>
                  <a:schemeClr val="hlink"/>
                </a:solidFill>
                <a:hlinkClick r:id="rId5"/>
              </a:rPr>
              <a:t>https://www.ncbi.nlm.nih.gov/pmc/articles/PMC5522636/</a:t>
            </a:r>
            <a:endParaRPr sz="1100"/>
          </a:p>
          <a:p>
            <a:pPr indent="0" lvl="0" marL="0" rtl="0" algn="l">
              <a:spcBef>
                <a:spcPts val="0"/>
              </a:spcBef>
              <a:spcAft>
                <a:spcPts val="0"/>
              </a:spcAft>
              <a:buNone/>
            </a:pPr>
            <a:r>
              <a:rPr lang="cs" sz="1100"/>
              <a:t>So</a:t>
            </a:r>
            <a:r>
              <a:rPr lang="cs" sz="1100">
                <a:solidFill>
                  <a:srgbClr val="000000"/>
                </a:solidFill>
              </a:rPr>
              <a:t>urce: </a:t>
            </a:r>
            <a:endParaRPr sz="1100">
              <a:solidFill>
                <a:srgbClr val="000000"/>
              </a:solidFill>
            </a:endParaRPr>
          </a:p>
          <a:p>
            <a:pPr indent="0" lvl="0" marL="0" rtl="0" algn="l">
              <a:spcBef>
                <a:spcPts val="0"/>
              </a:spcBef>
              <a:spcAft>
                <a:spcPts val="0"/>
              </a:spcAft>
              <a:buNone/>
            </a:pPr>
            <a:r>
              <a:rPr lang="cs" sz="1100">
                <a:solidFill>
                  <a:srgbClr val="000000"/>
                </a:solidFill>
                <a:highlight>
                  <a:srgbClr val="FFFFFF"/>
                </a:highlight>
              </a:rPr>
              <a:t>The Flavor Trap Report. American Academy of Pediatrics. March 15, 2017. </a:t>
            </a:r>
            <a:endParaRPr sz="1100">
              <a:solidFill>
                <a:srgbClr val="000000"/>
              </a:solidFill>
              <a:highlight>
                <a:srgbClr val="FFFFFF"/>
              </a:highlight>
            </a:endParaRPr>
          </a:p>
          <a:p>
            <a:pPr indent="0" lvl="0" marL="0" rtl="0" algn="l">
              <a:spcBef>
                <a:spcPts val="0"/>
              </a:spcBef>
              <a:spcAft>
                <a:spcPts val="0"/>
              </a:spcAft>
              <a:buNone/>
            </a:pPr>
            <a:r>
              <a:rPr lang="cs" sz="1100">
                <a:solidFill>
                  <a:srgbClr val="000000"/>
                </a:solidFill>
              </a:rPr>
              <a:t>Ambrose, BK, et al., “Flavored Tobacco. Product Use Among US Youth Aged 12-17. Years, 2013-2014,” Journal of the American Medical Association, published online. October 26, 2015.</a:t>
            </a:r>
            <a:endParaRPr sz="1100">
              <a:solidFill>
                <a:srgbClr val="000000"/>
              </a:solidFill>
            </a:endParaRPr>
          </a:p>
          <a:p>
            <a:pPr indent="0" lvl="0" marL="0" rtl="0" algn="l">
              <a:spcBef>
                <a:spcPts val="0"/>
              </a:spcBef>
              <a:spcAft>
                <a:spcPts val="0"/>
              </a:spcAft>
              <a:buNone/>
            </a:pPr>
            <a:r>
              <a:rPr lang="cs" sz="1100">
                <a:solidFill>
                  <a:srgbClr val="000000"/>
                </a:solidFill>
                <a:highlight>
                  <a:srgbClr val="FFFFFF"/>
                </a:highlight>
              </a:rPr>
              <a:t>Villanti, A. C., Johnson, A. L., Ambrose, B. K., Cummings, K. M., Stanton, C. A., Rose, S. W., … Hyland, A. (2017). Flavored Tobacco Product Use in Youth and Adults: Findings From the First Wave of the PATH Study (2013-2014). </a:t>
            </a:r>
            <a:r>
              <a:rPr i="1" lang="cs" sz="1100">
                <a:solidFill>
                  <a:srgbClr val="000000"/>
                </a:solidFill>
                <a:highlight>
                  <a:srgbClr val="FFFFFF"/>
                </a:highlight>
              </a:rPr>
              <a:t>American journal of preventive medicine</a:t>
            </a:r>
            <a:r>
              <a:rPr lang="cs" sz="1100">
                <a:solidFill>
                  <a:srgbClr val="000000"/>
                </a:solidFill>
                <a:highlight>
                  <a:srgbClr val="FFFFFF"/>
                </a:highlight>
              </a:rPr>
              <a:t>, </a:t>
            </a:r>
            <a:r>
              <a:rPr i="1" lang="cs" sz="1100">
                <a:solidFill>
                  <a:srgbClr val="000000"/>
                </a:solidFill>
                <a:highlight>
                  <a:srgbClr val="FFFFFF"/>
                </a:highlight>
              </a:rPr>
              <a:t>53</a:t>
            </a:r>
            <a:r>
              <a:rPr lang="cs" sz="1100">
                <a:solidFill>
                  <a:srgbClr val="000000"/>
                </a:solidFill>
                <a:highlight>
                  <a:srgbClr val="FFFFFF"/>
                </a:highlight>
              </a:rPr>
              <a:t>(2), 139–151. doi:10.1016/j.amepre.2017.01.026</a:t>
            </a:r>
            <a:endParaRPr sz="1100">
              <a:solidFill>
                <a:srgbClr val="000000"/>
              </a:solidFill>
              <a:highlight>
                <a:srgbClr val="FFFFFF"/>
              </a:highlight>
            </a:endParaRPr>
          </a:p>
          <a:p>
            <a:pPr indent="0" lvl="0" marL="0" rtl="0" algn="l">
              <a:spcBef>
                <a:spcPts val="0"/>
              </a:spcBef>
              <a:spcAft>
                <a:spcPts val="0"/>
              </a:spcAft>
              <a:buNone/>
            </a:pPr>
            <a:r>
              <a:t/>
            </a:r>
            <a:endParaRPr sz="1100">
              <a:solidFill>
                <a:srgbClr val="000000"/>
              </a:solidFill>
              <a:highlight>
                <a:srgbClr val="FFFFFF"/>
              </a:highlight>
            </a:endParaRPr>
          </a:p>
        </p:txBody>
      </p:sp>
      <p:sp>
        <p:nvSpPr>
          <p:cNvPr id="115" name="Google Shape;115;g33ed2ee021_1_4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61594487146bc74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61594487146bc74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Image source: </a:t>
            </a:r>
            <a:endParaRPr sz="1100"/>
          </a:p>
          <a:p>
            <a:pPr indent="0" lvl="0" marL="0" rtl="0" algn="l">
              <a:spcBef>
                <a:spcPts val="0"/>
              </a:spcBef>
              <a:spcAft>
                <a:spcPts val="0"/>
              </a:spcAft>
              <a:buNone/>
            </a:pPr>
            <a:r>
              <a:rPr lang="cs" sz="1100" u="sng">
                <a:solidFill>
                  <a:schemeClr val="hlink"/>
                </a:solidFill>
                <a:hlinkClick r:id="rId2"/>
              </a:rPr>
              <a:t>http://aeroinhaler.com/</a:t>
            </a:r>
            <a:endParaRPr sz="1100"/>
          </a:p>
          <a:p>
            <a:pPr indent="0" lvl="0" marL="0" rtl="0" algn="l">
              <a:spcBef>
                <a:spcPts val="0"/>
              </a:spcBef>
              <a:spcAft>
                <a:spcPts val="0"/>
              </a:spcAft>
              <a:buNone/>
            </a:pPr>
            <a:r>
              <a:rPr lang="cs" sz="1100" u="sng">
                <a:solidFill>
                  <a:schemeClr val="hlink"/>
                </a:solidFill>
                <a:hlinkClick r:id="rId3"/>
              </a:rPr>
              <a:t>https://vapordna.com/products/uwell-amulet-pod-system-vape-watch</a:t>
            </a:r>
            <a:endParaRPr sz="1100"/>
          </a:p>
          <a:p>
            <a:pPr indent="0" lvl="0" marL="0" rtl="0" algn="l">
              <a:spcBef>
                <a:spcPts val="0"/>
              </a:spcBef>
              <a:spcAft>
                <a:spcPts val="0"/>
              </a:spcAft>
              <a:buNone/>
            </a:pPr>
            <a:r>
              <a:t/>
            </a:r>
            <a:endParaRPr/>
          </a:p>
        </p:txBody>
      </p:sp>
      <p:sp>
        <p:nvSpPr>
          <p:cNvPr id="723" name="Google Shape;723;g61594487146bc74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g45e1d7b936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45e1d7b936_0_2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sz="1100"/>
              <a:t>Source: </a:t>
            </a:r>
            <a:r>
              <a:rPr lang="cs" sz="1100" u="sng">
                <a:solidFill>
                  <a:schemeClr val="hlink"/>
                </a:solidFill>
                <a:hlinkClick r:id="rId2"/>
              </a:rPr>
              <a:t>https://www.cdc.gov/tobacco/data_statistics/sgr/e-cigarettes/pdfs/2016_SGR_Chapter_3_non-508.pdf</a:t>
            </a:r>
            <a:endParaRPr sz="1100"/>
          </a:p>
          <a:p>
            <a:pPr indent="0" lvl="0" marL="0" rtl="0" algn="l">
              <a:spcBef>
                <a:spcPts val="0"/>
              </a:spcBef>
              <a:spcAft>
                <a:spcPts val="0"/>
              </a:spcAft>
              <a:buNone/>
            </a:pPr>
            <a:r>
              <a:t/>
            </a:r>
            <a:endParaRPr/>
          </a:p>
        </p:txBody>
      </p:sp>
      <p:sp>
        <p:nvSpPr>
          <p:cNvPr id="729" name="Google Shape;729;g45e1d7b936_0_2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606ff15201_0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606ff15201_0_5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606ff15201_0_5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6186ea3228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6186ea3228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6186ea3228_0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g622f4b3c5e_0_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622f4b3c5e_0_1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g622f4b3c5e_0_1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4724aa5206_0_3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4724aa5206_0_3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latin typeface="Arial"/>
              <a:ea typeface="Arial"/>
              <a:cs typeface="Arial"/>
              <a:sym typeface="Arial"/>
            </a:endParaRPr>
          </a:p>
        </p:txBody>
      </p:sp>
      <p:sp>
        <p:nvSpPr>
          <p:cNvPr id="757" name="Google Shape;757;g4724aa5206_0_3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622f4b3c5e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622f4b3c5e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g622f4b3c5e_0_1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622f4b3c5e_0_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622f4b3c5e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622f4b3c5e_0_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622f4b3c5e_0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622f4b3c5e_0_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622f4b3c5e_0_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solidFill>
                <a:srgbClr val="282828"/>
              </a:solidFill>
            </a:endParaRPr>
          </a:p>
          <a:p>
            <a:pPr indent="0" lvl="0" marL="0" rtl="0" algn="l">
              <a:spcBef>
                <a:spcPts val="0"/>
              </a:spcBef>
              <a:spcAft>
                <a:spcPts val="0"/>
              </a:spcAft>
              <a:buNone/>
            </a:pPr>
            <a:r>
              <a:rPr lang="cs" sz="1100">
                <a:solidFill>
                  <a:srgbClr val="000000"/>
                </a:solidFill>
              </a:rPr>
              <a:t>Solid state (tobacco/fuel)+oxygen+energy= Combustion/Oxidation = Smoke</a:t>
            </a:r>
            <a:endParaRPr sz="1100">
              <a:solidFill>
                <a:srgbClr val="000000"/>
              </a:solidFill>
            </a:endParaRPr>
          </a:p>
          <a:p>
            <a:pPr indent="0" lvl="0" marL="0" rtl="0" algn="l">
              <a:spcBef>
                <a:spcPts val="0"/>
              </a:spcBef>
              <a:spcAft>
                <a:spcPts val="0"/>
              </a:spcAft>
              <a:buClr>
                <a:schemeClr val="dk1"/>
              </a:buClr>
              <a:buSzPts val="1200"/>
              <a:buFont typeface="Arial"/>
              <a:buNone/>
            </a:pPr>
            <a:r>
              <a:rPr lang="cs" sz="1100"/>
              <a:t>“When a cigarette is </a:t>
            </a:r>
            <a:r>
              <a:rPr lang="cs" sz="1100">
                <a:solidFill>
                  <a:srgbClr val="FF0000"/>
                </a:solidFill>
              </a:rPr>
              <a:t>lit</a:t>
            </a:r>
            <a:r>
              <a:rPr lang="cs" sz="1100"/>
              <a:t>, the combination of</a:t>
            </a:r>
            <a:r>
              <a:rPr lang="cs" sz="1100">
                <a:solidFill>
                  <a:srgbClr val="FF0000"/>
                </a:solidFill>
              </a:rPr>
              <a:t> tobacco (fuel)</a:t>
            </a:r>
            <a:r>
              <a:rPr lang="cs" sz="1100"/>
              <a:t> and </a:t>
            </a:r>
            <a:r>
              <a:rPr lang="cs" sz="1100">
                <a:solidFill>
                  <a:srgbClr val="FF0000"/>
                </a:solidFill>
              </a:rPr>
              <a:t>oxygen </a:t>
            </a:r>
            <a:r>
              <a:rPr lang="cs" sz="1100"/>
              <a:t>in the air generates a self-sustaining </a:t>
            </a:r>
            <a:r>
              <a:rPr lang="cs" sz="1100">
                <a:solidFill>
                  <a:srgbClr val="FF0000"/>
                </a:solidFill>
              </a:rPr>
              <a:t>combustion </a:t>
            </a:r>
            <a:r>
              <a:rPr lang="cs" sz="1100"/>
              <a:t>process that consumes the tobacco. The combustion of tobacco results in the formation of </a:t>
            </a:r>
            <a:r>
              <a:rPr lang="cs" sz="1100">
                <a:solidFill>
                  <a:srgbClr val="FF0000"/>
                </a:solidFill>
              </a:rPr>
              <a:t>smoke </a:t>
            </a:r>
            <a:r>
              <a:rPr lang="cs" sz="1100"/>
              <a:t>(that contains a range of </a:t>
            </a:r>
            <a:r>
              <a:rPr lang="cs" sz="1100">
                <a:solidFill>
                  <a:srgbClr val="FF0000"/>
                </a:solidFill>
              </a:rPr>
              <a:t>chemical constituents</a:t>
            </a:r>
            <a:r>
              <a:rPr lang="cs" sz="1100"/>
              <a:t>), heat, and ash. The high heat associated with combustion leads to the thermal breakdown of the tobacco when it is burned, resulting in the production of many of the toxicants found in cigarette smoke.”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200"/>
              <a:buFont typeface="Arial"/>
              <a:buNone/>
            </a:pPr>
            <a:r>
              <a:rPr lang="cs" sz="1100">
                <a:solidFill>
                  <a:srgbClr val="282828"/>
                </a:solidFill>
              </a:rPr>
              <a:t>“A</a:t>
            </a:r>
            <a:r>
              <a:rPr lang="cs" sz="1100">
                <a:solidFill>
                  <a:srgbClr val="282828"/>
                </a:solidFill>
                <a:uFill>
                  <a:noFill/>
                </a:uFill>
                <a:hlinkClick r:id="rId2"/>
              </a:rPr>
              <a:t> </a:t>
            </a:r>
            <a:r>
              <a:rPr lang="cs" sz="1100">
                <a:solidFill>
                  <a:srgbClr val="0086A6"/>
                </a:solidFill>
                <a:uFill>
                  <a:noFill/>
                </a:uFill>
                <a:hlinkClick r:id="rId3"/>
              </a:rPr>
              <a:t>combustion reaction</a:t>
            </a:r>
            <a:r>
              <a:rPr lang="cs" sz="1100">
                <a:solidFill>
                  <a:srgbClr val="282828"/>
                </a:solidFill>
              </a:rPr>
              <a:t> is a major class of chemical reactions, commonly referred to as "burning." Combustion usually occurs when a </a:t>
            </a:r>
            <a:r>
              <a:rPr lang="cs" sz="1100">
                <a:solidFill>
                  <a:srgbClr val="FF0000"/>
                </a:solidFill>
              </a:rPr>
              <a:t>hydrocarbon </a:t>
            </a:r>
            <a:r>
              <a:rPr lang="cs" sz="1100">
                <a:solidFill>
                  <a:srgbClr val="282828"/>
                </a:solidFill>
              </a:rPr>
              <a:t>reacts with </a:t>
            </a:r>
            <a:r>
              <a:rPr lang="cs" sz="1100">
                <a:solidFill>
                  <a:srgbClr val="FF0000"/>
                </a:solidFill>
              </a:rPr>
              <a:t>oxygen </a:t>
            </a:r>
            <a:r>
              <a:rPr lang="cs" sz="1100">
                <a:solidFill>
                  <a:srgbClr val="282828"/>
                </a:solidFill>
              </a:rPr>
              <a:t>to produce</a:t>
            </a:r>
            <a:r>
              <a:rPr lang="cs" sz="1100">
                <a:solidFill>
                  <a:srgbClr val="FF0000"/>
                </a:solidFill>
              </a:rPr>
              <a:t> carbon dioxide</a:t>
            </a:r>
            <a:r>
              <a:rPr lang="cs" sz="1100">
                <a:solidFill>
                  <a:srgbClr val="282828"/>
                </a:solidFill>
              </a:rPr>
              <a:t> and </a:t>
            </a:r>
            <a:r>
              <a:rPr lang="cs" sz="1100">
                <a:solidFill>
                  <a:srgbClr val="FF0000"/>
                </a:solidFill>
              </a:rPr>
              <a:t>water</a:t>
            </a:r>
            <a:r>
              <a:rPr lang="cs" sz="1100">
                <a:solidFill>
                  <a:srgbClr val="282828"/>
                </a:solidFill>
              </a:rPr>
              <a:t>. In the more general sense,</a:t>
            </a:r>
            <a:r>
              <a:rPr lang="cs" sz="1100">
                <a:solidFill>
                  <a:srgbClr val="282828"/>
                </a:solidFill>
                <a:uFill>
                  <a:noFill/>
                </a:uFill>
                <a:hlinkClick r:id="rId4"/>
              </a:rPr>
              <a:t> </a:t>
            </a:r>
            <a:r>
              <a:rPr lang="cs" sz="1100">
                <a:solidFill>
                  <a:srgbClr val="0086A6"/>
                </a:solidFill>
                <a:uFill>
                  <a:noFill/>
                </a:uFill>
                <a:hlinkClick r:id="rId5"/>
              </a:rPr>
              <a:t>combustion</a:t>
            </a:r>
            <a:r>
              <a:rPr lang="cs" sz="1100">
                <a:solidFill>
                  <a:srgbClr val="282828"/>
                </a:solidFill>
              </a:rPr>
              <a:t> involves a reaction between any combustible material and an </a:t>
            </a:r>
            <a:r>
              <a:rPr lang="cs" sz="1100">
                <a:solidFill>
                  <a:srgbClr val="FF0000"/>
                </a:solidFill>
              </a:rPr>
              <a:t>oxidizer </a:t>
            </a:r>
            <a:r>
              <a:rPr lang="cs" sz="1100">
                <a:solidFill>
                  <a:srgbClr val="282828"/>
                </a:solidFill>
              </a:rPr>
              <a:t>to form an </a:t>
            </a:r>
            <a:r>
              <a:rPr lang="cs" sz="1100">
                <a:solidFill>
                  <a:srgbClr val="FF0000"/>
                </a:solidFill>
              </a:rPr>
              <a:t>oxidized </a:t>
            </a:r>
            <a:r>
              <a:rPr lang="cs" sz="1100">
                <a:solidFill>
                  <a:srgbClr val="282828"/>
                </a:solidFill>
              </a:rPr>
              <a:t>product. Combustion is an</a:t>
            </a:r>
            <a:r>
              <a:rPr lang="cs" sz="1100">
                <a:solidFill>
                  <a:srgbClr val="282828"/>
                </a:solidFill>
                <a:uFill>
                  <a:noFill/>
                </a:uFill>
                <a:hlinkClick r:id="rId6"/>
              </a:rPr>
              <a:t> </a:t>
            </a:r>
            <a:r>
              <a:rPr lang="cs" sz="1100">
                <a:solidFill>
                  <a:srgbClr val="0086A6"/>
                </a:solidFill>
                <a:uFill>
                  <a:noFill/>
                </a:uFill>
                <a:hlinkClick r:id="rId7"/>
              </a:rPr>
              <a:t>exothermic reaction</a:t>
            </a:r>
            <a:r>
              <a:rPr lang="cs" sz="1100">
                <a:solidFill>
                  <a:srgbClr val="282828"/>
                </a:solidFill>
              </a:rPr>
              <a:t>, so it</a:t>
            </a:r>
            <a:r>
              <a:rPr lang="cs" sz="1100">
                <a:solidFill>
                  <a:srgbClr val="FF0000"/>
                </a:solidFill>
              </a:rPr>
              <a:t> releases heat,</a:t>
            </a:r>
            <a:r>
              <a:rPr lang="cs" sz="1100">
                <a:solidFill>
                  <a:srgbClr val="282828"/>
                </a:solidFill>
              </a:rPr>
              <a:t> but sometimes the reaction proceeds so slowly that a temperature change is not noticeable.”</a:t>
            </a:r>
            <a:endParaRPr sz="1100">
              <a:solidFill>
                <a:srgbClr val="282828"/>
              </a:solidFill>
            </a:endParaRPr>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cs" sz="1100"/>
              <a:t>Cigarette combustion produces approx. 7000 chemicals out of which 70 chemicals are known carcinogens (substances that produce cancer)</a:t>
            </a:r>
            <a:endParaRPr sz="1100"/>
          </a:p>
          <a:p>
            <a:pPr indent="0" lvl="0" marL="0" rtl="0" algn="l">
              <a:spcBef>
                <a:spcPts val="0"/>
              </a:spcBef>
              <a:spcAft>
                <a:spcPts val="0"/>
              </a:spcAft>
              <a:buClr>
                <a:schemeClr val="dk1"/>
              </a:buClr>
              <a:buSzPts val="1100"/>
              <a:buFont typeface="Arial"/>
              <a:buNone/>
            </a:pPr>
            <a:r>
              <a:rPr lang="cs" sz="1100"/>
              <a:t>Here is a list of chemicals found in regular cigarettes.</a:t>
            </a:r>
            <a:endParaRPr sz="1100"/>
          </a:p>
          <a:p>
            <a:pPr indent="0" lvl="0" marL="0" rtl="0" algn="l">
              <a:spcBef>
                <a:spcPts val="0"/>
              </a:spcBef>
              <a:spcAft>
                <a:spcPts val="0"/>
              </a:spcAft>
              <a:buClr>
                <a:schemeClr val="dk1"/>
              </a:buClr>
              <a:buSzPts val="1100"/>
              <a:buFont typeface="Arial"/>
              <a:buNone/>
            </a:pPr>
            <a:r>
              <a:rPr lang="cs" sz="1100" u="sng">
                <a:solidFill>
                  <a:schemeClr val="hlink"/>
                </a:solidFill>
                <a:hlinkClick r:id="rId8"/>
              </a:rPr>
              <a:t>https://med.stanford.edu/tobaccopreventiontoolkit/E-Cigs/ECigUnit1.html</a:t>
            </a:r>
            <a:endParaRPr sz="1100"/>
          </a:p>
          <a:p>
            <a:pPr indent="0" lvl="0" marL="0" rtl="0" algn="l">
              <a:spcBef>
                <a:spcPts val="0"/>
              </a:spcBef>
              <a:spcAft>
                <a:spcPts val="0"/>
              </a:spcAft>
              <a:buClr>
                <a:schemeClr val="dk1"/>
              </a:buClr>
              <a:buSzPts val="1200"/>
              <a:buFont typeface="Arial"/>
              <a:buNone/>
            </a:pPr>
            <a:r>
              <a:t/>
            </a:r>
            <a:endParaRPr sz="1100"/>
          </a:p>
          <a:p>
            <a:pPr indent="0" lvl="0" marL="0" rtl="0" algn="l">
              <a:spcBef>
                <a:spcPts val="0"/>
              </a:spcBef>
              <a:spcAft>
                <a:spcPts val="0"/>
              </a:spcAft>
              <a:buClr>
                <a:schemeClr val="dk1"/>
              </a:buClr>
              <a:buSzPts val="1200"/>
              <a:buFont typeface="Arial"/>
              <a:buNone/>
            </a:pPr>
            <a:r>
              <a:rPr lang="cs" sz="1100"/>
              <a:t>Smoking : reduces </a:t>
            </a:r>
            <a:r>
              <a:rPr lang="cs" sz="1100"/>
              <a:t>oxygen</a:t>
            </a:r>
            <a:r>
              <a:rPr lang="cs" sz="1100"/>
              <a:t> delivery to the heart</a:t>
            </a:r>
            <a:endParaRPr sz="1100"/>
          </a:p>
          <a:p>
            <a:pPr indent="0" lvl="0" marL="0" rtl="0" algn="l">
              <a:spcBef>
                <a:spcPts val="0"/>
              </a:spcBef>
              <a:spcAft>
                <a:spcPts val="0"/>
              </a:spcAft>
              <a:buClr>
                <a:schemeClr val="dk1"/>
              </a:buClr>
              <a:buSzPts val="1200"/>
              <a:buFont typeface="Arial"/>
              <a:buNone/>
            </a:pPr>
            <a:r>
              <a:rPr lang="cs" sz="1100"/>
              <a:t>Source: </a:t>
            </a:r>
            <a:endParaRPr sz="1100"/>
          </a:p>
          <a:p>
            <a:pPr indent="0" lvl="0" marL="0" rtl="0" algn="l">
              <a:spcBef>
                <a:spcPts val="0"/>
              </a:spcBef>
              <a:spcAft>
                <a:spcPts val="0"/>
              </a:spcAft>
              <a:buClr>
                <a:schemeClr val="dk1"/>
              </a:buClr>
              <a:buSzPts val="1200"/>
              <a:buFont typeface="Arial"/>
              <a:buNone/>
            </a:pPr>
            <a:r>
              <a:rPr lang="cs" sz="1100" u="sng">
                <a:solidFill>
                  <a:schemeClr val="hlink"/>
                </a:solidFill>
                <a:hlinkClick r:id="rId9"/>
              </a:rPr>
              <a:t>https://www.thoughtco.com/combustion-reactions-604030</a:t>
            </a:r>
            <a:endParaRPr sz="1100"/>
          </a:p>
          <a:p>
            <a:pPr indent="0" lvl="0" marL="0" rtl="0" algn="l">
              <a:spcBef>
                <a:spcPts val="0"/>
              </a:spcBef>
              <a:spcAft>
                <a:spcPts val="0"/>
              </a:spcAft>
              <a:buClr>
                <a:schemeClr val="dk1"/>
              </a:buClr>
              <a:buFont typeface="Arial"/>
              <a:buNone/>
            </a:pPr>
            <a:r>
              <a:rPr lang="cs" sz="1100" u="sng">
                <a:solidFill>
                  <a:schemeClr val="hlink"/>
                </a:solidFill>
                <a:hlinkClick r:id="rId10"/>
              </a:rPr>
              <a:t>http://www.bat-science.com/groupms/sites/BAT_9GVJXS.nsf/vwPagesWebLive/DO858KZ6</a:t>
            </a:r>
            <a:endParaRPr sz="1100">
              <a:solidFill>
                <a:srgbClr val="A5A5A5"/>
              </a:solidFill>
            </a:endParaRPr>
          </a:p>
          <a:p>
            <a:pPr indent="0" lvl="0" marL="0" rtl="0" algn="l">
              <a:spcBef>
                <a:spcPts val="0"/>
              </a:spcBef>
              <a:spcAft>
                <a:spcPts val="0"/>
              </a:spcAft>
              <a:buClr>
                <a:schemeClr val="dk1"/>
              </a:buClr>
              <a:buFont typeface="Arial"/>
              <a:buNone/>
            </a:pPr>
            <a:r>
              <a:rPr lang="cs" sz="1100" u="sng">
                <a:solidFill>
                  <a:schemeClr val="hlink"/>
                </a:solidFill>
                <a:hlinkClick r:id="rId11"/>
              </a:rPr>
              <a:t>Image: https://commons.wikimedia.org/wiki/File:Cigarette_ash.jpg</a:t>
            </a:r>
            <a:endParaRPr sz="1100">
              <a:solidFill>
                <a:srgbClr val="282828"/>
              </a:solidFill>
            </a:endParaRPr>
          </a:p>
          <a:p>
            <a:pPr indent="0" lvl="0" marL="0" rtl="0" algn="l">
              <a:spcBef>
                <a:spcPts val="0"/>
              </a:spcBef>
              <a:spcAft>
                <a:spcPts val="0"/>
              </a:spcAft>
              <a:buClr>
                <a:schemeClr val="dk1"/>
              </a:buClr>
              <a:buFont typeface="Arial"/>
              <a:buNone/>
            </a:pPr>
            <a:r>
              <a:rPr lang="cs" sz="1100" u="sng">
                <a:solidFill>
                  <a:schemeClr val="hlink"/>
                </a:solidFill>
                <a:hlinkClick r:id="rId12"/>
              </a:rPr>
              <a:t>https://en.wikipedia.org/wiki/Smoke</a:t>
            </a:r>
            <a:endParaRPr sz="1100">
              <a:solidFill>
                <a:srgbClr val="282828"/>
              </a:solidFill>
            </a:endParaRPr>
          </a:p>
          <a:p>
            <a:pPr indent="0" lvl="0" marL="0" rtl="0" algn="l">
              <a:spcBef>
                <a:spcPts val="0"/>
              </a:spcBef>
              <a:spcAft>
                <a:spcPts val="0"/>
              </a:spcAft>
              <a:buClr>
                <a:schemeClr val="dk1"/>
              </a:buClr>
              <a:buFont typeface="Arial"/>
              <a:buNone/>
            </a:pPr>
            <a:r>
              <a:t/>
            </a:r>
            <a:endParaRPr sz="1100">
              <a:solidFill>
                <a:srgbClr val="282828"/>
              </a:solidFill>
            </a:endParaRPr>
          </a:p>
          <a:p>
            <a:pPr indent="0" lvl="0" marL="0" rtl="0" algn="l">
              <a:spcBef>
                <a:spcPts val="0"/>
              </a:spcBef>
              <a:spcAft>
                <a:spcPts val="0"/>
              </a:spcAft>
              <a:buClr>
                <a:schemeClr val="dk1"/>
              </a:buClr>
              <a:buSzPts val="1200"/>
              <a:buFont typeface="Arial"/>
              <a:buNone/>
            </a:pPr>
            <a:r>
              <a:t/>
            </a:r>
            <a:endParaRPr sz="1100">
              <a:solidFill>
                <a:srgbClr val="282828"/>
              </a:solidFill>
            </a:endParaRPr>
          </a:p>
          <a:p>
            <a:pPr indent="0" lvl="0" marL="0" rtl="0" algn="l">
              <a:spcBef>
                <a:spcPts val="0"/>
              </a:spcBef>
              <a:spcAft>
                <a:spcPts val="0"/>
              </a:spcAft>
              <a:buClr>
                <a:schemeClr val="dk1"/>
              </a:buClr>
              <a:buSzPts val="1200"/>
              <a:buFont typeface="Arial"/>
              <a:buNone/>
            </a:pPr>
            <a:r>
              <a:t/>
            </a:r>
            <a:endParaRPr sz="1100"/>
          </a:p>
          <a:p>
            <a:pPr indent="0" lvl="0" marL="0" rtl="0" algn="l">
              <a:spcBef>
                <a:spcPts val="0"/>
              </a:spcBef>
              <a:spcAft>
                <a:spcPts val="0"/>
              </a:spcAft>
              <a:buClr>
                <a:schemeClr val="dk1"/>
              </a:buClr>
              <a:buSzPts val="1200"/>
              <a:buFont typeface="Arial"/>
              <a:buNone/>
            </a:pPr>
            <a:r>
              <a:t/>
            </a:r>
            <a:endParaRPr sz="1100"/>
          </a:p>
        </p:txBody>
      </p:sp>
      <p:sp>
        <p:nvSpPr>
          <p:cNvPr id="131" name="Google Shape;13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622f4b3c5e_0_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622f4b3c5e_0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622f4b3c5e_0_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622f4b3c5e_0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622f4b3c5e_0_9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622f4b3c5e_0_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622f4b3c5e_0_9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622f4b3c5e_0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622f4b3c5e_0_1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622f4b3c5e_0_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g622f4b3c5e_0_1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622f4b3c5e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0b513000d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0b513000d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lnSpc>
                <a:spcPct val="100000"/>
              </a:lnSpc>
              <a:spcBef>
                <a:spcPts val="0"/>
              </a:spcBef>
              <a:spcAft>
                <a:spcPts val="0"/>
              </a:spcAft>
              <a:buClr>
                <a:schemeClr val="dk1"/>
              </a:buClr>
              <a:buSzPts val="1100"/>
              <a:buFont typeface="Arial"/>
              <a:buNone/>
            </a:pPr>
            <a:r>
              <a:rPr lang="cs" sz="1100"/>
              <a:t>This is the list of chemicals in regular cigarettes. </a:t>
            </a:r>
            <a:r>
              <a:rPr lang="cs" sz="1100"/>
              <a:t>Scientist</a:t>
            </a:r>
            <a:r>
              <a:rPr lang="cs" sz="1100"/>
              <a:t> assess at least 4 cancer causing chemicals in regular cigarettes.</a:t>
            </a:r>
            <a:endParaRPr sz="1100"/>
          </a:p>
          <a:p>
            <a:pPr indent="0" lvl="0" marL="0" rtl="0" algn="l">
              <a:lnSpc>
                <a:spcPct val="100000"/>
              </a:lnSpc>
              <a:spcBef>
                <a:spcPts val="0"/>
              </a:spcBef>
              <a:spcAft>
                <a:spcPts val="0"/>
              </a:spcAft>
              <a:buClr>
                <a:schemeClr val="dk1"/>
              </a:buClr>
              <a:buSzPts val="1100"/>
              <a:buFont typeface="Arial"/>
              <a:buNone/>
            </a:pPr>
            <a:r>
              <a:rPr lang="cs" sz="1100"/>
              <a:t>Source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rgbClr val="0000FF"/>
                </a:solidFill>
                <a:hlinkClick r:id="rId2"/>
              </a:rPr>
              <a:t>https://www.cancer.org/cancer/cancer-causes/tobacco-and-cancer/carcinogens-found-in-tobacco-products.html</a:t>
            </a:r>
            <a:r>
              <a:rPr lang="cs" sz="1100"/>
              <a:t> </a:t>
            </a:r>
            <a:endParaRPr sz="1100"/>
          </a:p>
          <a:p>
            <a:pPr indent="0" lvl="0" marL="0" rtl="0" algn="l">
              <a:lnSpc>
                <a:spcPct val="100000"/>
              </a:lnSpc>
              <a:spcBef>
                <a:spcPts val="0"/>
              </a:spcBef>
              <a:spcAft>
                <a:spcPts val="0"/>
              </a:spcAft>
              <a:buClr>
                <a:schemeClr val="dk1"/>
              </a:buClr>
              <a:buSzPts val="1100"/>
              <a:buFont typeface="Arial"/>
              <a:buNone/>
            </a:pPr>
            <a:r>
              <a:rPr lang="cs" sz="1100" u="sng">
                <a:solidFill>
                  <a:schemeClr val="hlink"/>
                </a:solidFill>
                <a:hlinkClick r:id="rId3"/>
              </a:rPr>
              <a:t>https://med.stanford.edu/tobaccopreventiontoolkit/E-Cigs/ECigUnit1.html</a:t>
            </a:r>
            <a:endParaRPr sz="1100"/>
          </a:p>
          <a:p>
            <a:pPr indent="0" lvl="0" marL="0" rtl="0" algn="l">
              <a:lnSpc>
                <a:spcPct val="100000"/>
              </a:lnSpc>
              <a:spcBef>
                <a:spcPts val="0"/>
              </a:spcBef>
              <a:spcAft>
                <a:spcPts val="0"/>
              </a:spcAft>
              <a:buClr>
                <a:schemeClr val="dk1"/>
              </a:buClr>
              <a:buSzPts val="1100"/>
              <a:buFont typeface="Arial"/>
              <a:buNone/>
            </a:pPr>
            <a:r>
              <a:t/>
            </a:r>
            <a:endParaRPr sz="1100"/>
          </a:p>
        </p:txBody>
      </p:sp>
      <p:sp>
        <p:nvSpPr>
          <p:cNvPr id="143" name="Google Shape;143;g60b513000d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60b513000d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0b513000d_0_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1100"/>
              <a:t>Talking Points:</a:t>
            </a:r>
            <a:endParaRPr sz="1100"/>
          </a:p>
          <a:p>
            <a:pPr indent="0" lvl="0" marL="0" rtl="0" algn="l">
              <a:lnSpc>
                <a:spcPct val="120000"/>
              </a:lnSpc>
              <a:spcBef>
                <a:spcPts val="0"/>
              </a:spcBef>
              <a:spcAft>
                <a:spcPts val="0"/>
              </a:spcAft>
              <a:buClr>
                <a:schemeClr val="dk1"/>
              </a:buClr>
              <a:buSzPts val="1100"/>
              <a:buFont typeface="Arial"/>
              <a:buNone/>
            </a:pPr>
            <a:r>
              <a:rPr lang="cs" sz="1100"/>
              <a:t>-“Numbers of E-cigs droplets deposited in pulmonary and </a:t>
            </a:r>
            <a:r>
              <a:rPr lang="cs" sz="1100">
                <a:solidFill>
                  <a:srgbClr val="FF0000"/>
                </a:solidFill>
              </a:rPr>
              <a:t>tracheobronchial </a:t>
            </a:r>
            <a:r>
              <a:rPr lang="cs" sz="1100"/>
              <a:t>regions were approximately 2x (two-fold) higher than the numbers</a:t>
            </a:r>
            <a:endParaRPr sz="1100"/>
          </a:p>
          <a:p>
            <a:pPr indent="0" lvl="0" marL="0" rtl="0" algn="l">
              <a:lnSpc>
                <a:spcPct val="120000"/>
              </a:lnSpc>
              <a:spcBef>
                <a:spcPts val="0"/>
              </a:spcBef>
              <a:spcAft>
                <a:spcPts val="0"/>
              </a:spcAft>
              <a:buClr>
                <a:schemeClr val="dk1"/>
              </a:buClr>
              <a:buSzPts val="1100"/>
              <a:buFont typeface="Arial"/>
              <a:buNone/>
            </a:pPr>
            <a:r>
              <a:rPr lang="cs" sz="1100"/>
              <a:t>of deposited cigarette particles in these regions”. [Manigrasso et al. (2015), Pichelstorfer et al. (2016)]”</a:t>
            </a:r>
            <a:endParaRPr sz="1100"/>
          </a:p>
          <a:p>
            <a:pPr indent="0" lvl="0" marL="0" rtl="0" algn="l">
              <a:lnSpc>
                <a:spcPct val="120000"/>
              </a:lnSpc>
              <a:spcBef>
                <a:spcPts val="0"/>
              </a:spcBef>
              <a:spcAft>
                <a:spcPts val="0"/>
              </a:spcAft>
              <a:buClr>
                <a:schemeClr val="dk1"/>
              </a:buClr>
              <a:buSzPts val="1100"/>
              <a:buFont typeface="Arial"/>
              <a:buNone/>
            </a:pPr>
            <a:r>
              <a:rPr lang="cs" sz="1100"/>
              <a:t>-“Nicotine is primarily absorbed from gaseous/vapor phase, not from deposited particles or droplets”. [Pichelstorfer et al. (2016)]</a:t>
            </a:r>
            <a:endParaRPr sz="1100"/>
          </a:p>
          <a:p>
            <a:pPr indent="0" lvl="0" marL="0" rtl="0" algn="l">
              <a:lnSpc>
                <a:spcPct val="120000"/>
              </a:lnSpc>
              <a:spcBef>
                <a:spcPts val="0"/>
              </a:spcBef>
              <a:spcAft>
                <a:spcPts val="0"/>
              </a:spcAft>
              <a:buClr>
                <a:schemeClr val="dk1"/>
              </a:buClr>
              <a:buSzPts val="1100"/>
              <a:buFont typeface="Arial"/>
              <a:buNone/>
            </a:pPr>
            <a:r>
              <a:rPr lang="cs" sz="1100"/>
              <a:t>-“Deeper and slower inhalation with a breath-hold enhances droplet deposition in the pulmonary region..” [Sosnowski and Kramek-</a:t>
            </a:r>
            <a:endParaRPr sz="1100"/>
          </a:p>
          <a:p>
            <a:pPr indent="0" lvl="0" marL="0" rtl="0" algn="l">
              <a:lnSpc>
                <a:spcPct val="120000"/>
              </a:lnSpc>
              <a:spcBef>
                <a:spcPts val="0"/>
              </a:spcBef>
              <a:spcAft>
                <a:spcPts val="0"/>
              </a:spcAft>
              <a:buClr>
                <a:schemeClr val="dk1"/>
              </a:buClr>
              <a:buSzPts val="1100"/>
              <a:buFont typeface="Arial"/>
              <a:buNone/>
            </a:pPr>
            <a:r>
              <a:rPr lang="cs" sz="1100"/>
              <a:t>Romanowska (2016)]</a:t>
            </a:r>
            <a:endParaRPr sz="1100"/>
          </a:p>
          <a:p>
            <a:pPr indent="0" lvl="0" marL="0" rtl="0" algn="l">
              <a:lnSpc>
                <a:spcPct val="120000"/>
              </a:lnSpc>
              <a:spcBef>
                <a:spcPts val="0"/>
              </a:spcBef>
              <a:spcAft>
                <a:spcPts val="0"/>
              </a:spcAft>
              <a:buClr>
                <a:schemeClr val="dk1"/>
              </a:buClr>
              <a:buSzPts val="1100"/>
              <a:buFont typeface="Arial"/>
              <a:buNone/>
            </a:pPr>
            <a:r>
              <a:rPr lang="cs" sz="1100"/>
              <a:t>-Internal resistance to the airflow : smoking requires less respiratory effort than vaping.</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cs" sz="1100"/>
              <a:t>Source: Image comparison. Two lungs, one impacted by regular smoke and the other lung in normal conditions.</a:t>
            </a:r>
            <a:endParaRPr sz="1100"/>
          </a:p>
          <a:p>
            <a:pPr indent="0" lvl="0" marL="0" rtl="0" algn="l">
              <a:spcBef>
                <a:spcPts val="0"/>
              </a:spcBef>
              <a:spcAft>
                <a:spcPts val="0"/>
              </a:spcAft>
              <a:buNone/>
            </a:pPr>
            <a:r>
              <a:rPr lang="cs" sz="1100"/>
              <a:t>Video source: </a:t>
            </a:r>
            <a:r>
              <a:rPr lang="cs" sz="1100" u="sng">
                <a:solidFill>
                  <a:schemeClr val="hlink"/>
                </a:solidFill>
                <a:hlinkClick r:id="rId2"/>
              </a:rPr>
              <a:t>https://youtu.be/eI2rXveqhBI</a:t>
            </a:r>
            <a:endParaRPr sz="1100"/>
          </a:p>
          <a:p>
            <a:pPr indent="0" lvl="0" marL="0" rtl="0" algn="l">
              <a:spcBef>
                <a:spcPts val="0"/>
              </a:spcBef>
              <a:spcAft>
                <a:spcPts val="0"/>
              </a:spcAft>
              <a:buNone/>
            </a:pPr>
            <a:r>
              <a:rPr lang="cs" sz="1100"/>
              <a:t>-Sosnowski, Tomasz R, and Marcin Odziomek. “Particle Size Dynamics: Toward a Better Understanding of Electronic Cigarette Aerosol Interactions With the Respiratory System.” </a:t>
            </a:r>
            <a:r>
              <a:rPr i="1" lang="cs" sz="1100"/>
              <a:t>Frontiers in physiology</a:t>
            </a:r>
            <a:r>
              <a:rPr lang="cs" sz="1100"/>
              <a:t> vol. 9 853. 9 Jul. 2018, doi:10.3389/fphys.2018.00853</a:t>
            </a:r>
            <a:endParaRPr sz="1100"/>
          </a:p>
          <a:p>
            <a:pPr indent="0" lvl="0" marL="0" rtl="0" algn="l">
              <a:spcBef>
                <a:spcPts val="0"/>
              </a:spcBef>
              <a:spcAft>
                <a:spcPts val="0"/>
              </a:spcAft>
              <a:buNone/>
            </a:pPr>
            <a:r>
              <a:rPr lang="cs" sz="1100" u="sng">
                <a:solidFill>
                  <a:schemeClr val="hlink"/>
                </a:solidFill>
                <a:hlinkClick r:id="rId3"/>
              </a:rPr>
              <a:t>https://www.ncbi.nlm.nih.gov/pmc/articles/PMC6046408/</a:t>
            </a:r>
            <a:endParaRPr sz="1100"/>
          </a:p>
          <a:p>
            <a:pPr indent="0" lvl="0" marL="0" rtl="0" algn="l">
              <a:spcBef>
                <a:spcPts val="0"/>
              </a:spcBef>
              <a:spcAft>
                <a:spcPts val="0"/>
              </a:spcAft>
              <a:buNone/>
            </a:pPr>
            <a:r>
              <a:t/>
            </a:r>
            <a:endParaRPr/>
          </a:p>
        </p:txBody>
      </p:sp>
      <p:sp>
        <p:nvSpPr>
          <p:cNvPr id="156" name="Google Shape;156;g60b513000d_0_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sp>
        <p:nvSpPr>
          <p:cNvPr id="13" name="Google Shape;13;p2"/>
          <p:cNvSpPr txBox="1"/>
          <p:nvPr>
            <p:ph idx="1" type="subTitle"/>
          </p:nvPr>
        </p:nvSpPr>
        <p:spPr>
          <a:xfrm>
            <a:off x="1371600" y="2365375"/>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Google Shape;14;p2"/>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orbel"/>
              <a:buNone/>
              <a:defRPr b="1"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2" name="Shape 62"/>
        <p:cNvGrpSpPr/>
        <p:nvPr/>
      </p:nvGrpSpPr>
      <p:grpSpPr>
        <a:xfrm>
          <a:off x="0" y="0"/>
          <a:ext cx="0" cy="0"/>
          <a:chOff x="0" y="0"/>
          <a:chExt cx="0" cy="0"/>
        </a:xfrm>
      </p:grpSpPr>
      <p:pic>
        <p:nvPicPr>
          <p:cNvPr descr="PowerPointBg2019-2.png" id="63" name="Google Shape;63;p11"/>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64" name="Google Shape;64;p11"/>
          <p:cNvSpPr txBox="1"/>
          <p:nvPr>
            <p:ph type="title"/>
          </p:nvPr>
        </p:nvSpPr>
        <p:spPr>
          <a:xfrm>
            <a:off x="1792288" y="4568825"/>
            <a:ext cx="5486400" cy="566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orbel"/>
              <a:buNone/>
              <a:defRPr b="1" i="0" sz="20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11"/>
          <p:cNvSpPr/>
          <p:nvPr>
            <p:ph idx="2" type="pic"/>
          </p:nvPr>
        </p:nvSpPr>
        <p:spPr>
          <a:xfrm>
            <a:off x="1792288" y="381000"/>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1"/>
          <p:cNvSpPr txBox="1"/>
          <p:nvPr>
            <p:ph idx="1" type="body"/>
          </p:nvPr>
        </p:nvSpPr>
        <p:spPr>
          <a:xfrm>
            <a:off x="1792288" y="5135563"/>
            <a:ext cx="5486400" cy="731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7" name="Google Shape;67;p11"/>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68" name="Shape 68"/>
        <p:cNvGrpSpPr/>
        <p:nvPr/>
      </p:nvGrpSpPr>
      <p:grpSpPr>
        <a:xfrm>
          <a:off x="0" y="0"/>
          <a:ext cx="0" cy="0"/>
          <a:chOff x="0" y="0"/>
          <a:chExt cx="0" cy="0"/>
        </a:xfrm>
      </p:grpSpPr>
      <p:sp>
        <p:nvSpPr>
          <p:cNvPr id="69" name="Google Shape;69;p12"/>
          <p:cNvSpPr/>
          <p:nvPr/>
        </p:nvSpPr>
        <p:spPr>
          <a:xfrm>
            <a:off x="0" y="0"/>
            <a:ext cx="91440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txBox="1"/>
          <p:nvPr>
            <p:ph idx="1" type="body"/>
          </p:nvPr>
        </p:nvSpPr>
        <p:spPr>
          <a:xfrm>
            <a:off x="810900" y="1029733"/>
            <a:ext cx="7537500" cy="5416500"/>
          </a:xfrm>
          <a:prstGeom prst="rect">
            <a:avLst/>
          </a:prstGeom>
          <a:noFill/>
          <a:ln>
            <a:noFill/>
          </a:ln>
        </p:spPr>
        <p:txBody>
          <a:bodyPr anchorCtr="0" anchor="b" bIns="91425" lIns="91425" spcFirstLastPara="1" rIns="91425" wrap="square" tIns="91425">
            <a:noAutofit/>
          </a:bodyPr>
          <a:lstStyle>
            <a:lvl1pPr indent="-381000" lvl="0" marL="457200" rtl="0" algn="l">
              <a:lnSpc>
                <a:spcPct val="115000"/>
              </a:lnSpc>
              <a:spcBef>
                <a:spcPts val="0"/>
              </a:spcBef>
              <a:spcAft>
                <a:spcPts val="0"/>
              </a:spcAft>
              <a:buClr>
                <a:srgbClr val="FFFFFF"/>
              </a:buClr>
              <a:buSzPts val="2400"/>
              <a:buChar char="●"/>
              <a:defRPr sz="2400">
                <a:solidFill>
                  <a:srgbClr val="FFFFFF"/>
                </a:solidFill>
              </a:defRPr>
            </a:lvl1pPr>
            <a:lvl2pPr indent="-355600" lvl="1" marL="914400" rtl="0" algn="l">
              <a:lnSpc>
                <a:spcPct val="115000"/>
              </a:lnSpc>
              <a:spcBef>
                <a:spcPts val="0"/>
              </a:spcBef>
              <a:spcAft>
                <a:spcPts val="0"/>
              </a:spcAft>
              <a:buClr>
                <a:srgbClr val="FFFFFF"/>
              </a:buClr>
              <a:buSzPts val="2000"/>
              <a:buChar char="○"/>
              <a:defRPr sz="2000">
                <a:solidFill>
                  <a:srgbClr val="FFFFFF"/>
                </a:solidFill>
              </a:defRPr>
            </a:lvl2pPr>
            <a:lvl3pPr indent="-355600" lvl="2" marL="1371600" rtl="0" algn="l">
              <a:lnSpc>
                <a:spcPct val="115000"/>
              </a:lnSpc>
              <a:spcBef>
                <a:spcPts val="0"/>
              </a:spcBef>
              <a:spcAft>
                <a:spcPts val="0"/>
              </a:spcAft>
              <a:buClr>
                <a:srgbClr val="FFFFFF"/>
              </a:buClr>
              <a:buSzPts val="2000"/>
              <a:buChar char="■"/>
              <a:defRPr sz="2000">
                <a:solidFill>
                  <a:srgbClr val="FFFFFF"/>
                </a:solidFill>
              </a:defRPr>
            </a:lvl3pPr>
            <a:lvl4pPr indent="-355600" lvl="3" marL="1828800" rtl="0" algn="l">
              <a:lnSpc>
                <a:spcPct val="115000"/>
              </a:lnSpc>
              <a:spcBef>
                <a:spcPts val="0"/>
              </a:spcBef>
              <a:spcAft>
                <a:spcPts val="0"/>
              </a:spcAft>
              <a:buClr>
                <a:srgbClr val="FFFFFF"/>
              </a:buClr>
              <a:buSzPts val="2000"/>
              <a:buChar char="●"/>
              <a:defRPr sz="2000">
                <a:solidFill>
                  <a:srgbClr val="FFFFFF"/>
                </a:solidFill>
              </a:defRPr>
            </a:lvl4pPr>
            <a:lvl5pPr indent="-355600" lvl="4" marL="2286000" rtl="0" algn="l">
              <a:lnSpc>
                <a:spcPct val="115000"/>
              </a:lnSpc>
              <a:spcBef>
                <a:spcPts val="0"/>
              </a:spcBef>
              <a:spcAft>
                <a:spcPts val="0"/>
              </a:spcAft>
              <a:buClr>
                <a:srgbClr val="FFFFFF"/>
              </a:buClr>
              <a:buSzPts val="2000"/>
              <a:buChar char="○"/>
              <a:defRPr sz="2000">
                <a:solidFill>
                  <a:srgbClr val="FFFFFF"/>
                </a:solidFill>
              </a:defRPr>
            </a:lvl5pPr>
            <a:lvl6pPr indent="-355600" lvl="5" marL="2743200" rtl="0" algn="l">
              <a:lnSpc>
                <a:spcPct val="115000"/>
              </a:lnSpc>
              <a:spcBef>
                <a:spcPts val="0"/>
              </a:spcBef>
              <a:spcAft>
                <a:spcPts val="0"/>
              </a:spcAft>
              <a:buClr>
                <a:srgbClr val="FFFFFF"/>
              </a:buClr>
              <a:buSzPts val="2000"/>
              <a:buChar char="■"/>
              <a:defRPr sz="2000">
                <a:solidFill>
                  <a:srgbClr val="FFFFFF"/>
                </a:solidFill>
              </a:defRPr>
            </a:lvl6pPr>
            <a:lvl7pPr indent="-355600" lvl="6" marL="3200400" rtl="0" algn="l">
              <a:lnSpc>
                <a:spcPct val="115000"/>
              </a:lnSpc>
              <a:spcBef>
                <a:spcPts val="0"/>
              </a:spcBef>
              <a:spcAft>
                <a:spcPts val="0"/>
              </a:spcAft>
              <a:buClr>
                <a:srgbClr val="FFFFFF"/>
              </a:buClr>
              <a:buSzPts val="2000"/>
              <a:buChar char="●"/>
              <a:defRPr sz="2000">
                <a:solidFill>
                  <a:srgbClr val="FFFFFF"/>
                </a:solidFill>
              </a:defRPr>
            </a:lvl7pPr>
            <a:lvl8pPr indent="-355600" lvl="7" marL="3657600" rtl="0" algn="l">
              <a:lnSpc>
                <a:spcPct val="115000"/>
              </a:lnSpc>
              <a:spcBef>
                <a:spcPts val="0"/>
              </a:spcBef>
              <a:spcAft>
                <a:spcPts val="0"/>
              </a:spcAft>
              <a:buClr>
                <a:srgbClr val="FFFFFF"/>
              </a:buClr>
              <a:buSzPts val="2000"/>
              <a:buChar char="○"/>
              <a:defRPr sz="2000">
                <a:solidFill>
                  <a:srgbClr val="FFFFFF"/>
                </a:solidFill>
              </a:defRPr>
            </a:lvl8pPr>
            <a:lvl9pPr indent="-355600" lvl="8" marL="4114800" rtl="0" algn="l">
              <a:lnSpc>
                <a:spcPct val="115000"/>
              </a:lnSpc>
              <a:spcBef>
                <a:spcPts val="0"/>
              </a:spcBef>
              <a:spcAft>
                <a:spcPts val="0"/>
              </a:spcAft>
              <a:buClr>
                <a:srgbClr val="FFFFFF"/>
              </a:buClr>
              <a:buSzPts val="2000"/>
              <a:buChar char="■"/>
              <a:defRPr sz="2000">
                <a:solidFill>
                  <a:srgbClr val="FFFFFF"/>
                </a:solidFill>
              </a:defRPr>
            </a:lvl9pPr>
          </a:lstStyle>
          <a:p/>
        </p:txBody>
      </p:sp>
      <p:sp>
        <p:nvSpPr>
          <p:cNvPr id="71" name="Google Shape;71;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pic>
        <p:nvPicPr>
          <p:cNvPr descr="PowerPointBg2019-2.png" id="16" name="Google Shape;16;p3"/>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17" name="Google Shape;17;p3"/>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orbel"/>
              <a:buNone/>
              <a:defRPr b="1"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3"/>
          <p:cNvSpPr txBox="1"/>
          <p:nvPr>
            <p:ph idx="1" type="body"/>
          </p:nvPr>
        </p:nvSpPr>
        <p:spPr>
          <a:xfrm>
            <a:off x="457200" y="1600201"/>
            <a:ext cx="82296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Google Shape;19;p3"/>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inal Slide">
  <p:cSld name="Final Slide">
    <p:spTree>
      <p:nvGrpSpPr>
        <p:cNvPr id="20" name="Shape 20"/>
        <p:cNvGrpSpPr/>
        <p:nvPr/>
      </p:nvGrpSpPr>
      <p:grpSpPr>
        <a:xfrm>
          <a:off x="0" y="0"/>
          <a:ext cx="0" cy="0"/>
          <a:chOff x="0" y="0"/>
          <a:chExt cx="0" cy="0"/>
        </a:xfrm>
      </p:grpSpPr>
      <p:pic>
        <p:nvPicPr>
          <p:cNvPr descr="PowerPointBg2019-3.png" id="21" name="Google Shape;21;p4"/>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22" name="Google Shape;22;p4"/>
          <p:cNvSpPr txBox="1"/>
          <p:nvPr/>
        </p:nvSpPr>
        <p:spPr>
          <a:xfrm>
            <a:off x="2257122" y="6078168"/>
            <a:ext cx="11097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cs" sz="1000">
                <a:solidFill>
                  <a:schemeClr val="lt1"/>
                </a:solidFill>
                <a:latin typeface="Calibri"/>
                <a:ea typeface="Calibri"/>
                <a:cs typeface="Calibri"/>
                <a:sym typeface="Calibri"/>
              </a:rPr>
              <a:t>Superintendent</a:t>
            </a:r>
            <a:endParaRPr/>
          </a:p>
        </p:txBody>
      </p:sp>
      <p:sp>
        <p:nvSpPr>
          <p:cNvPr id="23" name="Google Shape;23;p4"/>
          <p:cNvSpPr txBox="1"/>
          <p:nvPr/>
        </p:nvSpPr>
        <p:spPr>
          <a:xfrm>
            <a:off x="4171949" y="6078168"/>
            <a:ext cx="1086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cs" sz="1000">
                <a:solidFill>
                  <a:schemeClr val="lt1"/>
                </a:solidFill>
                <a:latin typeface="Calibri"/>
                <a:ea typeface="Calibri"/>
                <a:cs typeface="Calibri"/>
                <a:sym typeface="Calibri"/>
              </a:rPr>
              <a:t>School Board</a:t>
            </a:r>
            <a:endParaRPr/>
          </a:p>
        </p:txBody>
      </p:sp>
      <p:sp>
        <p:nvSpPr>
          <p:cNvPr id="24" name="Google Shape;24;p4"/>
          <p:cNvSpPr/>
          <p:nvPr/>
        </p:nvSpPr>
        <p:spPr>
          <a:xfrm>
            <a:off x="4171950" y="6230568"/>
            <a:ext cx="17718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Calibri"/>
              <a:buNone/>
            </a:pPr>
            <a:r>
              <a:rPr lang="cs" sz="1000">
                <a:solidFill>
                  <a:schemeClr val="lt1"/>
                </a:solidFill>
                <a:latin typeface="Calibri"/>
                <a:ea typeface="Calibri"/>
                <a:cs typeface="Calibri"/>
                <a:sym typeface="Calibri"/>
              </a:rPr>
              <a:t>Cindy Anderson,</a:t>
            </a:r>
            <a:r>
              <a:rPr lang="cs" sz="1000">
                <a:solidFill>
                  <a:schemeClr val="lt1"/>
                </a:solidFill>
                <a:latin typeface="Calibri"/>
                <a:ea typeface="Calibri"/>
                <a:cs typeface="Calibri"/>
                <a:sym typeface="Calibri"/>
              </a:rPr>
              <a:t> </a:t>
            </a:r>
            <a:r>
              <a:rPr i="1" lang="cs" sz="1000">
                <a:solidFill>
                  <a:schemeClr val="lt1"/>
                </a:solidFill>
                <a:latin typeface="Calibri"/>
                <a:ea typeface="Calibri"/>
                <a:cs typeface="Calibri"/>
                <a:sym typeface="Calibri"/>
              </a:rPr>
              <a:t>Chair</a:t>
            </a:r>
            <a:endParaRPr/>
          </a:p>
          <a:p>
            <a:pPr indent="0" lvl="0" marL="0" marR="0" rtl="0" algn="l">
              <a:lnSpc>
                <a:spcPct val="100000"/>
              </a:lnSpc>
              <a:spcBef>
                <a:spcPts val="0"/>
              </a:spcBef>
              <a:spcAft>
                <a:spcPts val="0"/>
              </a:spcAft>
              <a:buClr>
                <a:schemeClr val="lt1"/>
              </a:buClr>
              <a:buSzPts val="1000"/>
              <a:buFont typeface="Calibri"/>
              <a:buNone/>
            </a:pPr>
            <a:r>
              <a:rPr lang="cs" sz="1000">
                <a:solidFill>
                  <a:schemeClr val="lt1"/>
                </a:solidFill>
                <a:latin typeface="Calibri"/>
                <a:ea typeface="Calibri"/>
                <a:cs typeface="Calibri"/>
                <a:sym typeface="Calibri"/>
              </a:rPr>
              <a:t>Veronica Nolan,</a:t>
            </a:r>
            <a:r>
              <a:rPr lang="cs" sz="1000">
                <a:solidFill>
                  <a:schemeClr val="lt1"/>
                </a:solidFill>
                <a:latin typeface="Calibri"/>
                <a:ea typeface="Calibri"/>
                <a:cs typeface="Calibri"/>
                <a:sym typeface="Calibri"/>
              </a:rPr>
              <a:t> </a:t>
            </a:r>
            <a:r>
              <a:rPr i="1" lang="cs" sz="1000">
                <a:solidFill>
                  <a:schemeClr val="lt1"/>
                </a:solidFill>
                <a:latin typeface="Calibri"/>
                <a:ea typeface="Calibri"/>
                <a:cs typeface="Calibri"/>
                <a:sym typeface="Calibri"/>
              </a:rPr>
              <a:t>Vice Chair</a:t>
            </a:r>
            <a:endParaRPr sz="1000">
              <a:solidFill>
                <a:schemeClr val="lt1"/>
              </a:solidFill>
              <a:latin typeface="Calibri"/>
              <a:ea typeface="Calibri"/>
              <a:cs typeface="Calibri"/>
              <a:sym typeface="Calibri"/>
            </a:endParaRPr>
          </a:p>
        </p:txBody>
      </p:sp>
      <p:sp>
        <p:nvSpPr>
          <p:cNvPr id="25" name="Google Shape;25;p4"/>
          <p:cNvSpPr/>
          <p:nvPr/>
        </p:nvSpPr>
        <p:spPr>
          <a:xfrm>
            <a:off x="5980360" y="6078168"/>
            <a:ext cx="2834700" cy="73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Meagan L. Alderton</a:t>
            </a:r>
            <a:br>
              <a:rPr lang="cs" sz="1000">
                <a:solidFill>
                  <a:schemeClr val="lt1"/>
                </a:solidFill>
                <a:latin typeface="Calibri"/>
                <a:ea typeface="Calibri"/>
                <a:cs typeface="Calibri"/>
                <a:sym typeface="Calibri"/>
              </a:rPr>
            </a:br>
            <a:r>
              <a:rPr lang="cs" sz="1000">
                <a:solidFill>
                  <a:schemeClr val="lt1"/>
                </a:solidFill>
                <a:latin typeface="Calibri"/>
                <a:ea typeface="Calibri"/>
                <a:cs typeface="Calibri"/>
                <a:sym typeface="Calibri"/>
              </a:rPr>
              <a:t>Ramee A. Gentry</a:t>
            </a:r>
            <a:endParaRPr/>
          </a:p>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Jacinta Greene</a:t>
            </a:r>
            <a:endParaRPr/>
          </a:p>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Margaret Lorber</a:t>
            </a:r>
            <a:endParaRPr/>
          </a:p>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Michelle Rief</a:t>
            </a:r>
            <a:endParaRPr/>
          </a:p>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Christopher A. Suarez</a:t>
            </a:r>
            <a:endParaRPr/>
          </a:p>
          <a:p>
            <a:pPr indent="0" lvl="0" marL="0" marR="0" rtl="0" algn="l">
              <a:lnSpc>
                <a:spcPct val="100000"/>
              </a:lnSpc>
              <a:spcBef>
                <a:spcPts val="0"/>
              </a:spcBef>
              <a:spcAft>
                <a:spcPts val="0"/>
              </a:spcAft>
              <a:buNone/>
            </a:pPr>
            <a:r>
              <a:rPr lang="cs" sz="1000">
                <a:solidFill>
                  <a:schemeClr val="lt1"/>
                </a:solidFill>
                <a:latin typeface="Calibri"/>
                <a:ea typeface="Calibri"/>
                <a:cs typeface="Calibri"/>
                <a:sym typeface="Calibri"/>
              </a:rPr>
              <a:t>Heather Thornton</a:t>
            </a:r>
            <a:endParaRPr/>
          </a:p>
        </p:txBody>
      </p:sp>
      <p:sp>
        <p:nvSpPr>
          <p:cNvPr id="26" name="Google Shape;26;p4"/>
          <p:cNvSpPr/>
          <p:nvPr/>
        </p:nvSpPr>
        <p:spPr>
          <a:xfrm>
            <a:off x="4171950" y="6363512"/>
            <a:ext cx="1678200" cy="24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Calibri"/>
              <a:buNone/>
            </a:pPr>
            <a:r>
              <a:t/>
            </a:r>
            <a:endParaRPr i="1" sz="1000">
              <a:solidFill>
                <a:schemeClr val="lt1"/>
              </a:solidFill>
              <a:latin typeface="Calibri"/>
              <a:ea typeface="Calibri"/>
              <a:cs typeface="Calibri"/>
              <a:sym typeface="Calibri"/>
            </a:endParaRPr>
          </a:p>
        </p:txBody>
      </p:sp>
      <p:sp>
        <p:nvSpPr>
          <p:cNvPr id="27" name="Google Shape;27;p4"/>
          <p:cNvSpPr/>
          <p:nvPr/>
        </p:nvSpPr>
        <p:spPr>
          <a:xfrm>
            <a:off x="2257122" y="6230568"/>
            <a:ext cx="1703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1000">
                <a:solidFill>
                  <a:schemeClr val="lt1"/>
                </a:solidFill>
                <a:latin typeface="Calibri"/>
                <a:ea typeface="Calibri"/>
                <a:cs typeface="Calibri"/>
                <a:sym typeface="Calibri"/>
              </a:rPr>
              <a:t>Dr. Gregory C. Hutchings, Jr.</a:t>
            </a:r>
            <a:endParaRPr sz="1000">
              <a:solidFill>
                <a:schemeClr val="lt1"/>
              </a:solidFill>
              <a:latin typeface="Calibri"/>
              <a:ea typeface="Calibri"/>
              <a:cs typeface="Calibri"/>
              <a:sym typeface="Calibri"/>
            </a:endParaRPr>
          </a:p>
        </p:txBody>
      </p:sp>
      <p:sp>
        <p:nvSpPr>
          <p:cNvPr id="28" name="Google Shape;28;p4"/>
          <p:cNvSpPr txBox="1"/>
          <p:nvPr>
            <p:ph idx="1" type="body"/>
          </p:nvPr>
        </p:nvSpPr>
        <p:spPr>
          <a:xfrm>
            <a:off x="533400" y="381000"/>
            <a:ext cx="8077200" cy="9906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640"/>
              </a:spcBef>
              <a:spcAft>
                <a:spcPts val="0"/>
              </a:spcAft>
              <a:buClr>
                <a:schemeClr val="dk1"/>
              </a:buClr>
              <a:buSzPts val="3200"/>
              <a:buFont typeface="Arial"/>
              <a:buNone/>
              <a:defRPr b="1" i="0" sz="3200" u="none" cap="none" strike="noStrike">
                <a:solidFill>
                  <a:schemeClr val="dk1"/>
                </a:solidFill>
                <a:latin typeface="Corbel"/>
                <a:ea typeface="Corbel"/>
                <a:cs typeface="Corbel"/>
                <a:sym typeface="Corbe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3716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 name="Google Shape;29;p4"/>
          <p:cNvSpPr txBox="1"/>
          <p:nvPr>
            <p:ph idx="2" type="body"/>
          </p:nvPr>
        </p:nvSpPr>
        <p:spPr>
          <a:xfrm>
            <a:off x="533400" y="1752600"/>
            <a:ext cx="8077200" cy="2209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 name="Google Shape;30;p4"/>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1" name="Shape 31"/>
        <p:cNvGrpSpPr/>
        <p:nvPr/>
      </p:nvGrpSpPr>
      <p:grpSpPr>
        <a:xfrm>
          <a:off x="0" y="0"/>
          <a:ext cx="0" cy="0"/>
          <a:chOff x="0" y="0"/>
          <a:chExt cx="0" cy="0"/>
        </a:xfrm>
      </p:grpSpPr>
      <p:pic>
        <p:nvPicPr>
          <p:cNvPr descr="PowerPointBg2019-2.png" id="32" name="Google Shape;32;p5"/>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33" name="Google Shape;33;p5"/>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orbel"/>
              <a:buNone/>
              <a:defRPr b="1"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5"/>
          <p:cNvSpPr txBox="1"/>
          <p:nvPr>
            <p:ph idx="1" type="body"/>
          </p:nvPr>
        </p:nvSpPr>
        <p:spPr>
          <a:xfrm>
            <a:off x="457200" y="1600201"/>
            <a:ext cx="4038600" cy="41910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2" type="body"/>
          </p:nvPr>
        </p:nvSpPr>
        <p:spPr>
          <a:xfrm>
            <a:off x="4648200" y="1600201"/>
            <a:ext cx="4038600" cy="41910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7" name="Shape 37"/>
        <p:cNvGrpSpPr/>
        <p:nvPr/>
      </p:nvGrpSpPr>
      <p:grpSpPr>
        <a:xfrm>
          <a:off x="0" y="0"/>
          <a:ext cx="0" cy="0"/>
          <a:chOff x="0" y="0"/>
          <a:chExt cx="0" cy="0"/>
        </a:xfrm>
      </p:grpSpPr>
      <p:pic>
        <p:nvPicPr>
          <p:cNvPr descr="PowerPointBg2019-2.png" id="38" name="Google Shape;38;p6"/>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39" name="Google Shape;39;p6"/>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orbel"/>
              <a:buNone/>
              <a:defRPr b="1"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 name="Google Shape;40;p6"/>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2" type="body"/>
          </p:nvPr>
        </p:nvSpPr>
        <p:spPr>
          <a:xfrm>
            <a:off x="457200" y="2174875"/>
            <a:ext cx="4040100" cy="36924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Google Shape;42;p6"/>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4" type="body"/>
          </p:nvPr>
        </p:nvSpPr>
        <p:spPr>
          <a:xfrm>
            <a:off x="4645025" y="2174875"/>
            <a:ext cx="4041900" cy="36924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Google Shape;44;p6"/>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pic>
        <p:nvPicPr>
          <p:cNvPr descr="PowerPointBg2019-2.png" id="46" name="Google Shape;46;p7"/>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47" name="Google Shape;47;p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orbel"/>
              <a:buNone/>
              <a:defRPr b="1"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7"/>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pic>
        <p:nvPicPr>
          <p:cNvPr descr="PowerPointBg2019-2.png" id="50" name="Google Shape;50;p8"/>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51" name="Google Shape;51;p8"/>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ithout Footer">
  <p:cSld name="Blank without Footer">
    <p:spTree>
      <p:nvGrpSpPr>
        <p:cNvPr id="52" name="Shape 52"/>
        <p:cNvGrpSpPr/>
        <p:nvPr/>
      </p:nvGrpSpPr>
      <p:grpSpPr>
        <a:xfrm>
          <a:off x="0" y="0"/>
          <a:ext cx="0" cy="0"/>
          <a:chOff x="0" y="0"/>
          <a:chExt cx="0" cy="0"/>
        </a:xfrm>
      </p:grpSpPr>
      <p:sp>
        <p:nvSpPr>
          <p:cNvPr id="53" name="Google Shape;53;p9"/>
          <p:cNvSpPr txBox="1"/>
          <p:nvPr/>
        </p:nvSpPr>
        <p:spPr>
          <a:xfrm>
            <a:off x="3490361" y="6336268"/>
            <a:ext cx="2169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1800">
                <a:solidFill>
                  <a:schemeClr val="lt1"/>
                </a:solidFill>
                <a:latin typeface="Calibri"/>
                <a:ea typeface="Calibri"/>
                <a:cs typeface="Calibri"/>
                <a:sym typeface="Calibri"/>
              </a:rPr>
              <a:t>www.acps.k12.va.us</a:t>
            </a:r>
            <a:endParaRPr sz="1800">
              <a:solidFill>
                <a:schemeClr val="lt1"/>
              </a:solidFill>
              <a:latin typeface="Calibri"/>
              <a:ea typeface="Calibri"/>
              <a:cs typeface="Calibri"/>
              <a:sym typeface="Calibri"/>
            </a:endParaRPr>
          </a:p>
        </p:txBody>
      </p:sp>
      <p:sp>
        <p:nvSpPr>
          <p:cNvPr id="54" name="Google Shape;54;p9"/>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7F7F7F"/>
                </a:solidFill>
                <a:latin typeface="Calibri"/>
                <a:ea typeface="Calibri"/>
                <a:cs typeface="Calibri"/>
                <a:sym typeface="Calibri"/>
              </a:rPr>
              <a:t>‹#›</a:t>
            </a:fld>
            <a:endParaRPr sz="1200">
              <a:solidFill>
                <a:srgbClr val="7F7F7F"/>
              </a:solidFill>
              <a:latin typeface="Calibri"/>
              <a:ea typeface="Calibri"/>
              <a:cs typeface="Calibri"/>
              <a:sym typeface="Calibri"/>
            </a:endParaRPr>
          </a:p>
        </p:txBody>
      </p:sp>
      <p:sp>
        <p:nvSpPr>
          <p:cNvPr id="55" name="Google Shape;55;p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 name="Shape 56"/>
        <p:cNvGrpSpPr/>
        <p:nvPr/>
      </p:nvGrpSpPr>
      <p:grpSpPr>
        <a:xfrm>
          <a:off x="0" y="0"/>
          <a:ext cx="0" cy="0"/>
          <a:chOff x="0" y="0"/>
          <a:chExt cx="0" cy="0"/>
        </a:xfrm>
      </p:grpSpPr>
      <p:pic>
        <p:nvPicPr>
          <p:cNvPr descr="PowerPointBg2019-2.png" id="57" name="Google Shape;57;p10"/>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58" name="Google Shape;58;p10"/>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orbel"/>
              <a:buNone/>
              <a:defRPr b="1" i="0" sz="20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1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1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1" name="Google Shape;61;p10"/>
          <p:cNvSpPr txBox="1"/>
          <p:nvPr/>
        </p:nvSpPr>
        <p:spPr>
          <a:xfrm>
            <a:off x="8305800" y="6428601"/>
            <a:ext cx="6858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c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nvSpPr>
        <p:spPr>
          <a:xfrm>
            <a:off x="3490361" y="6336268"/>
            <a:ext cx="2169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cs" sz="1800" u="none" cap="none" strike="noStrike">
                <a:solidFill>
                  <a:schemeClr val="lt1"/>
                </a:solidFill>
                <a:latin typeface="Calibri"/>
                <a:ea typeface="Calibri"/>
                <a:cs typeface="Calibri"/>
                <a:sym typeface="Calibri"/>
              </a:rPr>
              <a:t>www.acps.k12.va.us</a:t>
            </a:r>
            <a:endParaRPr sz="1800">
              <a:solidFill>
                <a:schemeClr val="lt1"/>
              </a:solidFill>
              <a:latin typeface="Calibri"/>
              <a:ea typeface="Calibri"/>
              <a:cs typeface="Calibri"/>
              <a:sym typeface="Calibri"/>
            </a:endParaRPr>
          </a:p>
        </p:txBody>
      </p:sp>
      <p:pic>
        <p:nvPicPr>
          <p:cNvPr descr="PowerPointBg2019-1.png" id="11" name="Google Shape;11;p1"/>
          <p:cNvPicPr preferRelativeResize="0"/>
          <p:nvPr/>
        </p:nvPicPr>
        <p:blipFill rotWithShape="1">
          <a:blip r:embed="rId1">
            <a:alphaModFix/>
          </a:blip>
          <a:srcRect b="0" l="0" r="0" t="0"/>
          <a:stretch/>
        </p:blipFill>
        <p:spPr>
          <a:xfrm>
            <a:off x="0" y="0"/>
            <a:ext cx="9143998" cy="685799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hyperlink" Target="https://www.thoughtco.com/history-of-aerosol-spray-cans-199123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youtube.com/watch?v=Ga2whgsexHM" TargetMode="Externa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26.jpg"/><Relationship Id="rId5" Type="http://schemas.openxmlformats.org/officeDocument/2006/relationships/hyperlink" Target="https://www.fda.gov/tobaccoproducts/labeling/productsingredientscomponents/ucm456610.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hyperlink" Target="https://youtu.be/fjDP8rTktWw" TargetMode="External"/><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2.jpg"/><Relationship Id="rId5" Type="http://schemas.openxmlformats.org/officeDocument/2006/relationships/hyperlink" Target="https://youtu.be/fjDP8rTktW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s://youtu.be/iLSo9L4uOkw" TargetMode="External"/><Relationship Id="rId4" Type="http://schemas.openxmlformats.org/officeDocument/2006/relationships/hyperlink" Target="http://www.youtube.com/watch?v=iLSo9L4uOkw" TargetMode="External"/><Relationship Id="rId5"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kingcounty.gov/depts/health/tobacco/data/e-cigarettes.aspx" TargetMode="Externa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EmjVU_jZYV0" TargetMode="External"/><Relationship Id="rId4" Type="http://schemas.openxmlformats.org/officeDocument/2006/relationships/image" Target="../media/image20.jpg"/><Relationship Id="rId5" Type="http://schemas.openxmlformats.org/officeDocument/2006/relationships/hyperlink" Target="https://youtu.be/EmjVU_jZYV0" TargetMode="External"/><Relationship Id="rId6" Type="http://schemas.openxmlformats.org/officeDocument/2006/relationships/hyperlink" Target="https://www.youtube.com/watch?v=EmjVU_jZYV0" TargetMode="External"/><Relationship Id="rId7" Type="http://schemas.openxmlformats.org/officeDocument/2006/relationships/hyperlink" Target="https://www.youtube.com/watch?v=EmjVU_jZYV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jpg"/><Relationship Id="rId4" Type="http://schemas.openxmlformats.org/officeDocument/2006/relationships/hyperlink" Target="https://www.flickr.com/photos/vaping360/2769125350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rCfFyypZiiU" TargetMode="External"/><Relationship Id="rId4" Type="http://schemas.openxmlformats.org/officeDocument/2006/relationships/image" Target="../media/image25.jpg"/><Relationship Id="rId5" Type="http://schemas.openxmlformats.org/officeDocument/2006/relationships/hyperlink" Target="https://youtu.be/rCfFyypZii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hyperlink" Target="http://www.ecigarettegroup.org/wp-content/uploads/2016/07/adding-ecig-flavor.jpg" TargetMode="External"/><Relationship Id="rId5" Type="http://schemas.openxmlformats.org/officeDocument/2006/relationships/hyperlink" Target="https://www.ncbi.nlm.nih.gov/books/NBK50718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youtu.be/J3YLCCQa5fQ" TargetMode="External"/><Relationship Id="rId4" Type="http://schemas.openxmlformats.org/officeDocument/2006/relationships/hyperlink" Target="http://www.youtube.com/watch?v=J3YLCCQa5fQ" TargetMode="External"/><Relationship Id="rId5" Type="http://schemas.openxmlformats.org/officeDocument/2006/relationships/image" Target="../media/image30.jpg"/></Relationships>
</file>

<file path=ppt/slides/_rels/slide24.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6.png"/><Relationship Id="rId12"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95.png"/><Relationship Id="rId4" Type="http://schemas.openxmlformats.org/officeDocument/2006/relationships/image" Target="../media/image34.png"/><Relationship Id="rId9" Type="http://schemas.openxmlformats.org/officeDocument/2006/relationships/image" Target="../media/image73.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2.png"/><Relationship Id="rId8"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www.youtube.com/watch?v=gqhCSiNpHbM" TargetMode="External"/><Relationship Id="rId4" Type="http://schemas.openxmlformats.org/officeDocument/2006/relationships/image" Target="../media/image39.jpg"/><Relationship Id="rId5" Type="http://schemas.openxmlformats.org/officeDocument/2006/relationships/hyperlink" Target="https://www.youtube.com/channel/UCeY0bbntWzzVIaj2z3QigX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hyperlink" Target="https://www.ncbi.nlm.nih.gov/books/NBK507184/#" TargetMode="External"/></Relationships>
</file>

<file path=ppt/slides/_rels/slide28.xml.rels><?xml version="1.0" encoding="UTF-8" standalone="yes"?><Relationships xmlns="http://schemas.openxmlformats.org/package/2006/relationships"><Relationship Id="rId11" Type="http://schemas.openxmlformats.org/officeDocument/2006/relationships/hyperlink" Target="https://pediatrics.aappublications.org/" TargetMode="External"/><Relationship Id="rId10" Type="http://schemas.openxmlformats.org/officeDocument/2006/relationships/image" Target="../media/image47.png"/><Relationship Id="rId13" Type="http://schemas.openxmlformats.org/officeDocument/2006/relationships/image" Target="../media/image56.png"/><Relationship Id="rId12" Type="http://schemas.openxmlformats.org/officeDocument/2006/relationships/hyperlink" Target="https://pediatrics.aappublications.org/content/141/4"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48.png"/><Relationship Id="rId8"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hyperlink" Target="http://www.youtube.com/watch?v=ly9JA3rBnjE" TargetMode="External"/><Relationship Id="rId4" Type="http://schemas.openxmlformats.org/officeDocument/2006/relationships/image" Target="../media/image2.jpg"/><Relationship Id="rId5" Type="http://schemas.openxmlformats.org/officeDocument/2006/relationships/hyperlink" Target="https://www.flavorshookkids.org/#do-something" TargetMode="External"/><Relationship Id="rId6" Type="http://schemas.openxmlformats.org/officeDocument/2006/relationships/hyperlink" Target="https://www.flavorshookkids.org/#do-someth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3.png"/><Relationship Id="rId4" Type="http://schemas.openxmlformats.org/officeDocument/2006/relationships/hyperlink" Target="https://med.stanford.edu/tobaccopreventiontoolkit/E-Cigs/ECigUnit1.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s://www.perioimplantadvisory.com/clinical-tips/article/16412201/vaping-and-oral-health-its-worse-than-you-think" TargetMode="External"/><Relationship Id="rId4" Type="http://schemas.openxmlformats.org/officeDocument/2006/relationships/image" Target="../media/image50.png"/><Relationship Id="rId5" Type="http://schemas.openxmlformats.org/officeDocument/2006/relationships/hyperlink" Target="https://www.perioimplantadvisory.com/resources/contact/16412275/scott-froum-dds" TargetMode="External"/><Relationship Id="rId6" Type="http://schemas.openxmlformats.org/officeDocument/2006/relationships/hyperlink" Target="https://www.perioimplantadvisory.com/resources/contact/14036053/alisa-neymark-dds" TargetMode="External"/><Relationship Id="rId7"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www.perioimplantadvisory.com/resources/contact/16412275/scott-froum-dds" TargetMode="External"/><Relationship Id="rId4" Type="http://schemas.openxmlformats.org/officeDocument/2006/relationships/hyperlink" Target="https://www.perioimplantadvisory.com/resources/contact/14036053/alisa-neymark-dds" TargetMode="External"/><Relationship Id="rId5" Type="http://schemas.openxmlformats.org/officeDocument/2006/relationships/hyperlink" Target="https://www.sciencesource.com/archive/Streptococcus-mutans--Bacteria--SEM-SS2619403.html" TargetMode="External"/><Relationship Id="rId6"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hyperlink" Target="http://www.youtube.com/watch?v=gG7uCskUOrA" TargetMode="Externa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75.jpg"/><Relationship Id="rId5" Type="http://schemas.openxmlformats.org/officeDocument/2006/relationships/image" Target="../media/image5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5.jpg"/><Relationship Id="rId4" Type="http://schemas.openxmlformats.org/officeDocument/2006/relationships/image" Target="../media/image61.jpg"/><Relationship Id="rId5" Type="http://schemas.openxmlformats.org/officeDocument/2006/relationships/hyperlink" Target="https://truthinitiative.org" TargetMode="External"/><Relationship Id="rId6" Type="http://schemas.openxmlformats.org/officeDocument/2006/relationships/hyperlink" Target="http://dailyorange.com/2018/10/experts-studies-weigh-in-on-effects-juul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hyperlink" Target="http://www.youtube.com/watch?v=TzxfC7CqbOQ" TargetMode="External"/><Relationship Id="rId4" Type="http://schemas.openxmlformats.org/officeDocument/2006/relationships/image" Target="../media/image60.jpg"/><Relationship Id="rId5" Type="http://schemas.openxmlformats.org/officeDocument/2006/relationships/hyperlink" Target="https://youtu.be/TzxfC7CqbOQ"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hyperlink" Target="https://www.theepochtimes.com/thc-found-in-wisconsin-vaping-cases-that-led-to-illnesses_3063438.html" TargetMode="External"/><Relationship Id="rId4" Type="http://schemas.openxmlformats.org/officeDocument/2006/relationships/image" Target="../media/image97.png"/><Relationship Id="rId5" Type="http://schemas.openxmlformats.org/officeDocument/2006/relationships/hyperlink" Target="https://www.cnn.com/2019/08/30/health/vaping-lung-disease-texas-teen/index.html" TargetMode="External"/><Relationship Id="rId6" Type="http://schemas.openxmlformats.org/officeDocument/2006/relationships/image" Target="../media/image96.png"/><Relationship Id="rId7" Type="http://schemas.openxmlformats.org/officeDocument/2006/relationships/hyperlink" Target="https://www.washingtonpost.com/health/2019/08/16/mystery-lung-illness-linked-vaping-health-officials-investigating-nearly-possible-cases/" TargetMode="External"/><Relationship Id="rId8"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hyperlink" Target="https://www.youtube.com/channel/UC-SJ6nODDmufqBzPBwCvYvQ" TargetMode="External"/><Relationship Id="rId5" Type="http://schemas.openxmlformats.org/officeDocument/2006/relationships/hyperlink" Target="https://youtu.be/hI473QvlK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s://www.cdc.gov/tobacco/basic_information/e-cigarettes/severe-lung-disease.html" TargetMode="External"/><Relationship Id="rId4" Type="http://schemas.openxmlformats.org/officeDocument/2006/relationships/image" Target="../media/image6.png"/><Relationship Id="rId5" Type="http://schemas.openxmlformats.org/officeDocument/2006/relationships/hyperlink" Target="https://www.cdc.gov/tobacco/basic_information/e-cigarettes/severe-lung-disease.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drive.google.com/file/d/1i32p57rd5eaKra44gmoxW6rUaoSUunum/view" TargetMode="External"/><Relationship Id="rId4" Type="http://schemas.openxmlformats.org/officeDocument/2006/relationships/image" Target="../media/image66.jpg"/><Relationship Id="rId5" Type="http://schemas.openxmlformats.org/officeDocument/2006/relationships/image" Target="../media/image64.png"/><Relationship Id="rId6" Type="http://schemas.openxmlformats.org/officeDocument/2006/relationships/image" Target="../media/image7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9.jp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8.png"/><Relationship Id="rId4" Type="http://schemas.openxmlformats.org/officeDocument/2006/relationships/hyperlink" Target="https://www.eurekalert.org/pub_releases/2015-12/varc-chs122815.php" TargetMode="External"/><Relationship Id="rId5" Type="http://schemas.openxmlformats.org/officeDocument/2006/relationships/hyperlink" Target="https://www.eurekalert.org/pub_releases/2015-12/varc-chs122815.php" TargetMode="External"/><Relationship Id="rId6"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hyperlink" Target="http://www.youtube.com/watch?v=Rg5Wjal9xXw" TargetMode="External"/><Relationship Id="rId4" Type="http://schemas.openxmlformats.org/officeDocument/2006/relationships/image" Target="../media/image69.jpg"/><Relationship Id="rId5" Type="http://schemas.openxmlformats.org/officeDocument/2006/relationships/hyperlink" Target="https://youtu.be/Rg5Wjal9xXw"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2.jpg"/><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hyperlink" Target="https://www.nytimes.com/2019/08/31/health/vaping-marijuana-ecigarettes-sickness.html#click=https://t.co/Qlc122Conk" TargetMode="Externa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hyperlink" Target="https://www.atsjournals.org/doi/full/10.1164/rccm.201710-2033OC" TargetMode="External"/><Relationship Id="rId4" Type="http://schemas.openxmlformats.org/officeDocument/2006/relationships/image" Target="../media/image8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hyperlink" Target="http://www.youtube.com/watch?v=xNrD8uPPf4w" TargetMode="External"/><Relationship Id="rId4" Type="http://schemas.openxmlformats.org/officeDocument/2006/relationships/image" Target="../media/image74.jpg"/><Relationship Id="rId5" Type="http://schemas.openxmlformats.org/officeDocument/2006/relationships/hyperlink" Target="https://youtu.be/xNrD8uPPf4w" TargetMode="External"/><Relationship Id="rId6" Type="http://schemas.openxmlformats.org/officeDocument/2006/relationships/hyperlink" Target="https://www.youtube.com/channel/UCJV_z5AF2QqLRnDGd75rYPQ"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hyperlink" Target="https://www.inverse.com/amp/article/59009-vaping-lipoid-pneumonia-flu-risks?utm_campaign=organic&amp;utm_medium=inverse&amp;utm_source=twitter&amp;__twitter_impression=true" TargetMode="External"/><Relationship Id="rId4" Type="http://schemas.openxmlformats.org/officeDocument/2006/relationships/image" Target="../media/image87.jpg"/><Relationship Id="rId5" Type="http://schemas.openxmlformats.org/officeDocument/2006/relationships/image" Target="../media/image78.jpg"/><Relationship Id="rId6" Type="http://schemas.openxmlformats.org/officeDocument/2006/relationships/image" Target="../media/image7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s://www.nejm.org/doi/full/10.1056/NEJMc1913069?query=featured_home" TargetMode="External"/><Relationship Id="rId4" Type="http://schemas.openxmlformats.org/officeDocument/2006/relationships/hyperlink" Target="https://www.nejm.org/doi/full/10.1056/NEJMc1913069?query=featured_home" TargetMode="External"/><Relationship Id="rId5" Type="http://schemas.openxmlformats.org/officeDocument/2006/relationships/hyperlink" Target="https://www.nejm.org/doi/full/10.1056/NEJMc1913069?query=featured_home" TargetMode="External"/><Relationship Id="rId6" Type="http://schemas.openxmlformats.org/officeDocument/2006/relationships/image" Target="../media/image80.jpg"/><Relationship Id="rId7"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www.cdc.gov/tobacco/about/osh/" TargetMode="External"/><Relationship Id="rId5" Type="http://schemas.openxmlformats.org/officeDocument/2006/relationships/hyperlink" Target="https://www.cdc.gov/chronicdisease/" TargetMode="External"/><Relationship Id="rId6" Type="http://schemas.openxmlformats.org/officeDocument/2006/relationships/hyperlink" Target="https://www.cdc.gov/chronicdisease/" TargetMode="External"/><Relationship Id="rId7" Type="http://schemas.openxmlformats.org/officeDocument/2006/relationships/hyperlink" Target="https://www.cdc.gov/tobacco/basic_information/e-cigarettes/severe-lung-disease.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hyperlink" Target="http://www.youtube.com/watch?v=9lGFlXrTwJU" TargetMode="External"/><Relationship Id="rId4" Type="http://schemas.openxmlformats.org/officeDocument/2006/relationships/image" Target="../media/image76.jpg"/><Relationship Id="rId5" Type="http://schemas.openxmlformats.org/officeDocument/2006/relationships/hyperlink" Target="https://youtu.be/9lGFlXrTwJU" TargetMode="External"/><Relationship Id="rId6" Type="http://schemas.openxmlformats.org/officeDocument/2006/relationships/hyperlink" Target="https://youtu.be/9lGFlXrTwJU" TargetMode="External"/><Relationship Id="rId7" Type="http://schemas.openxmlformats.org/officeDocument/2006/relationships/hyperlink" Target="https://youtu.be/9lGFlXrTwJ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79.png"/><Relationship Id="rId4" Type="http://schemas.openxmlformats.org/officeDocument/2006/relationships/hyperlink" Target="https://www.drugabuse.gov/" TargetMode="External"/><Relationship Id="rId5" Type="http://schemas.openxmlformats.org/officeDocument/2006/relationships/hyperlink" Target="https://www.drugabuse.go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2.jpg"/><Relationship Id="rId4" Type="http://schemas.openxmlformats.org/officeDocument/2006/relationships/hyperlink" Target="https://www.nejm.org/doi/full/10.1056/NEJMicm1813769" TargetMode="External"/><Relationship Id="rId5" Type="http://schemas.openxmlformats.org/officeDocument/2006/relationships/hyperlink" Target="https://www.nejm.org/doi/full/10.1056/NEJMicm1813769"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youtube.com/watch?v=XeKLMcM8_V0" TargetMode="External"/><Relationship Id="rId4" Type="http://schemas.openxmlformats.org/officeDocument/2006/relationships/image" Target="../media/image86.jpg"/><Relationship Id="rId5" Type="http://schemas.openxmlformats.org/officeDocument/2006/relationships/hyperlink" Target="https://youtu.be/XeKLMcM8_V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wweek.com/news/state/2019/10/04/flavored-vaping-ban-includes-all-non-cannabis-derived-flavors-in-thc-vapes/" TargetMode="Externa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10" Type="http://schemas.openxmlformats.org/officeDocument/2006/relationships/hyperlink" Target="https://www.fda.gov/tobacco-products/youth-and-tobacco/youth-tobacco-use-results-national-youth-tobacco-survey"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www.fda.gov/TobaccoProducts/PublicHealthEducation/ProtectingKidsfromTobacco/ucm405173.htm" TargetMode="External"/><Relationship Id="rId9" Type="http://schemas.openxmlformats.org/officeDocument/2006/relationships/hyperlink" Target="https://www.fda.gov/tobacco-products/youth-and-tobacco/youth-tobacco-use-results-national-youth-tobacco-survey" TargetMode="External"/><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hyperlink" Target="https://www.tobaccofreekids.org/microsites/flavortrap/full_report.pdf" TargetMode="External"/><Relationship Id="rId8" Type="http://schemas.openxmlformats.org/officeDocument/2006/relationships/hyperlink" Target="https://www.fda.gov/tobacco-products/youth-and-tobacco/youth-tobacco-use-results-national-youth-tobacco-surve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hyperlink" Target="http://aeroinhaler.com/new-visitors/" TargetMode="Externa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mailto:fredy.martinez@acps.k12.va.us" TargetMode="External"/><Relationship Id="rId4" Type="http://schemas.openxmlformats.org/officeDocument/2006/relationships/hyperlink" Target="https://books.apple.com/us/book/vaping/id1484299801" TargetMode="External"/></Relationships>
</file>

<file path=ppt/slides/_rels/slide66.xml.rels><?xml version="1.0" encoding="UTF-8" standalone="yes"?><Relationships xmlns="http://schemas.openxmlformats.org/package/2006/relationships"><Relationship Id="rId20" Type="http://schemas.openxmlformats.org/officeDocument/2006/relationships/hyperlink" Target="https://commons.wikimedia.org/wiki/File:Cigarette_ash.jpg" TargetMode="External"/><Relationship Id="rId11" Type="http://schemas.openxmlformats.org/officeDocument/2006/relationships/hyperlink" Target="https://www.drugabuse.gov/related-topics/trends-statistics/infographics/monitoring-future-2018-survey-results" TargetMode="External"/><Relationship Id="rId10" Type="http://schemas.openxmlformats.org/officeDocument/2006/relationships/hyperlink" Target="https://www.fda.gov/tobacco-products/youth-and-tobacco/youth-tobacco-use-results-national-youth-tobacco-survey" TargetMode="External"/><Relationship Id="rId21" Type="http://schemas.openxmlformats.org/officeDocument/2006/relationships/hyperlink" Target="https://en.wikipedia.org/wiki/Smoke" TargetMode="External"/><Relationship Id="rId13" Type="http://schemas.openxmlformats.org/officeDocument/2006/relationships/hyperlink" Target="https://www.ncbi.nlm.nih.gov/pmc/articles/PMC5522636/" TargetMode="External"/><Relationship Id="rId12" Type="http://schemas.openxmlformats.org/officeDocument/2006/relationships/hyperlink" Target="https://www.flavorshookkids.org/#do-something" TargetMode="External"/><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creativecommons.org/licenses/by-sa/2.0" TargetMode="External"/><Relationship Id="rId4" Type="http://schemas.openxmlformats.org/officeDocument/2006/relationships/hyperlink" Target="https://en.wikipedia.org/wiki/Electronic_cigarette" TargetMode="External"/><Relationship Id="rId9" Type="http://schemas.openxmlformats.org/officeDocument/2006/relationships/hyperlink" Target="https://www.cdc.gov/tobacco/basic_information/e-cigarettes/severe-lung-disease.html" TargetMode="External"/><Relationship Id="rId15" Type="http://schemas.openxmlformats.org/officeDocument/2006/relationships/hyperlink" Target="https://www.youtube.com/redirect?q=https%3A%2F%2Fwww.flavorshookkids.org%2F&amp;redir_token=C4suCBBq3hDjlWz5QXmunDmcGyB8MTU3MTA3MDE0NUAxNTcwOTgzNzQ1&amp;event=video_description&amp;v=fjDP8rTktWw" TargetMode="External"/><Relationship Id="rId14" Type="http://schemas.openxmlformats.org/officeDocument/2006/relationships/hyperlink" Target="https://youtu.be/fjDP8rTktWw" TargetMode="External"/><Relationship Id="rId17" Type="http://schemas.openxmlformats.org/officeDocument/2006/relationships/hyperlink" Target="https://med.stanford.edu/tobaccopreventiontoolkit/E-Cigs/ECigUnit1.html" TargetMode="External"/><Relationship Id="rId16" Type="http://schemas.openxmlformats.org/officeDocument/2006/relationships/hyperlink" Target="https://youtu.be/iLSo9L4uOkw" TargetMode="External"/><Relationship Id="rId5" Type="http://schemas.openxmlformats.org/officeDocument/2006/relationships/hyperlink" Target="https://www.flavorshookkids.org/#do-something" TargetMode="External"/><Relationship Id="rId19" Type="http://schemas.openxmlformats.org/officeDocument/2006/relationships/hyperlink" Target="http://www.bat-science.com/groupms/sites/BAT_9GVJXS.nsf/vwPagesWebLive/DO858KZ6" TargetMode="External"/><Relationship Id="rId6" Type="http://schemas.openxmlformats.org/officeDocument/2006/relationships/hyperlink" Target="https://www.cdc.gov/tobacco/basic_information/e-cigarettes/severe-lung-disease.html" TargetMode="External"/><Relationship Id="rId18" Type="http://schemas.openxmlformats.org/officeDocument/2006/relationships/hyperlink" Target="https://www.thoughtco.com/combustion-reactions-604030" TargetMode="External"/><Relationship Id="rId7" Type="http://schemas.openxmlformats.org/officeDocument/2006/relationships/hyperlink" Target="https://www.buzzfeednews.com/article/danvergano/vaping-illness-outbreak-spread" TargetMode="External"/><Relationship Id="rId8" Type="http://schemas.openxmlformats.org/officeDocument/2006/relationships/hyperlink" Target="https://www.buzzfeednews.com/article/danvergano/vaping-lung-illness-mystery-causes" TargetMode="External"/></Relationships>
</file>

<file path=ppt/slides/_rels/slide67.xml.rels><?xml version="1.0" encoding="UTF-8" standalone="yes"?><Relationships xmlns="http://schemas.openxmlformats.org/package/2006/relationships"><Relationship Id="rId20" Type="http://schemas.openxmlformats.org/officeDocument/2006/relationships/hyperlink" Target="https://www.flickr.com/photos/vaping360/27691253506" TargetMode="External"/><Relationship Id="rId11" Type="http://schemas.openxmlformats.org/officeDocument/2006/relationships/hyperlink" Target="https://lotolabs.com/types-of-vapes" TargetMode="External"/><Relationship Id="rId10" Type="http://schemas.openxmlformats.org/officeDocument/2006/relationships/hyperlink" Target="https://www.fda.gov/tobaccoproducts/labeling/productsingredientscomponents/ucm456610.htm" TargetMode="External"/><Relationship Id="rId13" Type="http://schemas.openxmlformats.org/officeDocument/2006/relationships/hyperlink" Target="https://www.forbes.com/sites/yanzhonghuang/2014/05/27/e-cigarettes-chinas-next-growth-industry/#29671b86f0c5" TargetMode="External"/><Relationship Id="rId12" Type="http://schemas.openxmlformats.org/officeDocument/2006/relationships/hyperlink" Target="https://www.drugabuse.gov/publications/drugfacts/electronic-cigarettes-e-cigarettes" TargetMode="External"/><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hyperlink" Target="https://www.cancer.org/cancer/cancer-causes/tobacco-and-cancer/carcinogens-found-in-tobacco-products.html" TargetMode="External"/><Relationship Id="rId4" Type="http://schemas.openxmlformats.org/officeDocument/2006/relationships/hyperlink" Target="https://med.stanford.edu/tobaccopreventiontoolkit/E-Cigs/ECigUnit1.html" TargetMode="External"/><Relationship Id="rId9" Type="http://schemas.openxmlformats.org/officeDocument/2006/relationships/hyperlink" Target="https://www.fda.gov/tobaccoproducts/labeling/productsingredientscomponents/ucm456610.htm" TargetMode="External"/><Relationship Id="rId15" Type="http://schemas.openxmlformats.org/officeDocument/2006/relationships/hyperlink" Target="https://www.kingcounty.gov/depts/health/tobacco/data/e-cigarettes.aspx" TargetMode="External"/><Relationship Id="rId14" Type="http://schemas.openxmlformats.org/officeDocument/2006/relationships/hyperlink" Target="https://www.drugabuse.gov/publications/drugfacts/electronic-cigarettes-e-cigarettes" TargetMode="External"/><Relationship Id="rId17" Type="http://schemas.openxmlformats.org/officeDocument/2006/relationships/hyperlink" Target="https://www.youtube.com/watch?v=EmjVU_jZYV0" TargetMode="External"/><Relationship Id="rId16" Type="http://schemas.openxmlformats.org/officeDocument/2006/relationships/hyperlink" Target="https://www.drugabuse.gov/publications/drugfacts/electronic-cigarettes-e-cigarettes" TargetMode="External"/><Relationship Id="rId5" Type="http://schemas.openxmlformats.org/officeDocument/2006/relationships/hyperlink" Target="https://youtu.be/eI2rXveqhBI" TargetMode="External"/><Relationship Id="rId19" Type="http://schemas.openxmlformats.org/officeDocument/2006/relationships/hyperlink" Target="https://www.ncbi.nlm.nih.gov/pmc/articles/PMC6046408/" TargetMode="External"/><Relationship Id="rId6" Type="http://schemas.openxmlformats.org/officeDocument/2006/relationships/hyperlink" Target="https://www.thoughtco.com/history-of-aerosol-spray-cans-1991231" TargetMode="External"/><Relationship Id="rId18" Type="http://schemas.openxmlformats.org/officeDocument/2006/relationships/hyperlink" Target="https://www.ncbi.nlm.nih.gov/pmc/articles/PMC6046408/" TargetMode="External"/><Relationship Id="rId7" Type="http://schemas.openxmlformats.org/officeDocument/2006/relationships/hyperlink" Target="http://www.bat-science.com/groupms/sites/BAT_9GVJXS.nsf/vwPagesWebLive/DO9BWCDH" TargetMode="External"/><Relationship Id="rId8" Type="http://schemas.openxmlformats.org/officeDocument/2006/relationships/hyperlink" Target="https://youtu.be/Ga2whgsexHM" TargetMode="External"/></Relationships>
</file>

<file path=ppt/slides/_rels/slide68.xml.rels><?xml version="1.0" encoding="UTF-8" standalone="yes"?><Relationships xmlns="http://schemas.openxmlformats.org/package/2006/relationships"><Relationship Id="rId11" Type="http://schemas.openxmlformats.org/officeDocument/2006/relationships/hyperlink" Target="https://www.ftc.gov/news-events/press-releases/2018/05/ftc-fda-take-action-against-companies-marketing-e-liquids" TargetMode="External"/><Relationship Id="rId10" Type="http://schemas.openxmlformats.org/officeDocument/2006/relationships/hyperlink" Target="https://www.frontiersin.org/article/10.3389/fphys.2017.01130" TargetMode="External"/><Relationship Id="rId13" Type="http://schemas.openxmlformats.org/officeDocument/2006/relationships/hyperlink" Target="https://www.youtube.com/watch?v=gqhCSiNpHbM" TargetMode="External"/><Relationship Id="rId12" Type="http://schemas.openxmlformats.org/officeDocument/2006/relationships/hyperlink" Target="https://www.youtube.com/channel/UCeY0bbntWzzVIaj2z3QigXg" TargetMode="External"/><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hyperlink" Target="https://www.drugabuse.gov/publications/drugfacts/electronic-cigarettes-e-cigarettes" TargetMode="External"/><Relationship Id="rId4" Type="http://schemas.openxmlformats.org/officeDocument/2006/relationships/hyperlink" Target="https://youtu.be/rCfFyypZiiU" TargetMode="External"/><Relationship Id="rId9" Type="http://schemas.openxmlformats.org/officeDocument/2006/relationships/hyperlink" Target="https://med.stanford.edu/tobaccopreventiontoolkit/E-Cigs/ECigUnit1.html" TargetMode="External"/><Relationship Id="rId15" Type="http://schemas.openxmlformats.org/officeDocument/2006/relationships/hyperlink" Target="https://www.perioimplantadvisory.com/clinical-tips/article/16412201/vaping-and-oral-health-its-worse-than-you-think" TargetMode="External"/><Relationship Id="rId14" Type="http://schemas.openxmlformats.org/officeDocument/2006/relationships/hyperlink" Target="https://youtu.be/lqatWW7Ny28" TargetMode="External"/><Relationship Id="rId16" Type="http://schemas.openxmlformats.org/officeDocument/2006/relationships/hyperlink" Target="https://www.ncbi.nlm.nih.gov/books/NBK507184/" TargetMode="External"/><Relationship Id="rId5" Type="http://schemas.openxmlformats.org/officeDocument/2006/relationships/hyperlink" Target="https://www.ncbi.nlm.nih.gov/books/NBK507184/" TargetMode="External"/><Relationship Id="rId6" Type="http://schemas.openxmlformats.org/officeDocument/2006/relationships/hyperlink" Target="http://www.ecigarettegroup.org/wp-content/uploads/2016/07/adding-ecig-flavor.jpg" TargetMode="External"/><Relationship Id="rId7" Type="http://schemas.openxmlformats.org/officeDocument/2006/relationships/hyperlink" Target="https://med.stanford.edu/tobaccopreventiontoolkit/E-Cigs/ECigUnit1.html" TargetMode="External"/><Relationship Id="rId8" Type="http://schemas.openxmlformats.org/officeDocument/2006/relationships/hyperlink" Target="https://youtu.be/SbwV_uopJZg" TargetMode="External"/></Relationships>
</file>

<file path=ppt/slides/_rels/slide69.xml.rels><?xml version="1.0" encoding="UTF-8" standalone="yes"?><Relationships xmlns="http://schemas.openxmlformats.org/package/2006/relationships"><Relationship Id="rId11" Type="http://schemas.openxmlformats.org/officeDocument/2006/relationships/hyperlink" Target="https://www.cnet.com/news/how-vaping-may-ruin-your-teeth/" TargetMode="External"/><Relationship Id="rId10" Type="http://schemas.openxmlformats.org/officeDocument/2006/relationships/hyperlink" Target="https://med.stanford.edu/tobaccopreventiontoolkit/E-Cigs/ECigUnit1.html" TargetMode="External"/><Relationship Id="rId13" Type="http://schemas.openxmlformats.org/officeDocument/2006/relationships/hyperlink" Target="https://www.ada.org/en/publications/ada-news/2018-archive/october/study-some-ecigarette-liquids-may-increase-caries-risk" TargetMode="External"/><Relationship Id="rId12" Type="http://schemas.openxmlformats.org/officeDocument/2006/relationships/hyperlink" Target="https://www.perioimplantadvisory.com/page/about-us" TargetMode="External"/><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hyperlink" Target="https://www.ncbi.nlm.nih.gov/books/NBK507184/" TargetMode="External"/><Relationship Id="rId4" Type="http://schemas.openxmlformats.org/officeDocument/2006/relationships/hyperlink" Target="https://pediatrics.aappublications.org/content/141/4/e20173557" TargetMode="External"/><Relationship Id="rId9" Type="http://schemas.openxmlformats.org/officeDocument/2006/relationships/hyperlink" Target="https://www.atsdr.cdc.gov/toxprofiles/tp189-c2.pdf" TargetMode="External"/><Relationship Id="rId14" Type="http://schemas.openxmlformats.org/officeDocument/2006/relationships/hyperlink" Target="https://www.ncbi.nlm.nih.gov/pmc/articles/PMC5314484/#CR19" TargetMode="External"/><Relationship Id="rId5" Type="http://schemas.openxmlformats.org/officeDocument/2006/relationships/hyperlink" Target="https://www.lifeskillstraining.com/botvin-health-connections-addressing-the-e-cigarette-and-vaping-epidemic/" TargetMode="External"/><Relationship Id="rId6" Type="http://schemas.openxmlformats.org/officeDocument/2006/relationships/hyperlink" Target="https://www.ncbi.nlm.nih.gov/books/NBK507184/" TargetMode="External"/><Relationship Id="rId7" Type="http://schemas.openxmlformats.org/officeDocument/2006/relationships/hyperlink" Target="https://www.ncbi.nlm.nih.gov/pubmed/26774031" TargetMode="External"/><Relationship Id="rId8" Type="http://schemas.openxmlformats.org/officeDocument/2006/relationships/hyperlink" Target="https://www.drugabuse.gov/research/research-data-measures-resources/nida-drug-supply-program/supplemental-information-nida-e-ci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youtu.be/VnqOMQ2RYyQ" TargetMode="External"/><Relationship Id="rId4" Type="http://schemas.openxmlformats.org/officeDocument/2006/relationships/image" Target="../media/image7.jpg"/><Relationship Id="rId5" Type="http://schemas.openxmlformats.org/officeDocument/2006/relationships/hyperlink" Target="http://www.youtube.com/watch?v=VnqOMQ2RYyQ" TargetMode="External"/><Relationship Id="rId6" Type="http://schemas.openxmlformats.org/officeDocument/2006/relationships/image" Target="../media/image9.jpg"/><Relationship Id="rId7" Type="http://schemas.openxmlformats.org/officeDocument/2006/relationships/hyperlink" Target="https://www.thoughtco.com/combustion-reactions-604030" TargetMode="External"/></Relationships>
</file>

<file path=ppt/slides/_rels/slide70.xml.rels><?xml version="1.0" encoding="UTF-8" standalone="yes"?><Relationships xmlns="http://schemas.openxmlformats.org/package/2006/relationships"><Relationship Id="rId20" Type="http://schemas.openxmlformats.org/officeDocument/2006/relationships/hyperlink" Target="https://www.quora.com/What-are-JUUL-pods-made-of" TargetMode="External"/><Relationship Id="rId11" Type="http://schemas.openxmlformats.org/officeDocument/2006/relationships/hyperlink" Target="https://truthinitiative.org/research-resources/emerging-tobacco-products/how-much-nicotine-juul" TargetMode="External"/><Relationship Id="rId22" Type="http://schemas.openxmlformats.org/officeDocument/2006/relationships/hyperlink" Target="https://youtu.be/FSZu18vI8dI" TargetMode="External"/><Relationship Id="rId10" Type="http://schemas.openxmlformats.org/officeDocument/2006/relationships/hyperlink" Target="https://med.stanford.edu/news/all-news/2019/02/5-questions-robert-jackler-says-juul-spurs-nicotine-arms-race.html" TargetMode="External"/><Relationship Id="rId21" Type="http://schemas.openxmlformats.org/officeDocument/2006/relationships/hyperlink" Target="https://youtu.be/TzxfC7CqbOQ" TargetMode="External"/><Relationship Id="rId13" Type="http://schemas.openxmlformats.org/officeDocument/2006/relationships/hyperlink" Target="https://www.juul.com/calculator" TargetMode="External"/><Relationship Id="rId24" Type="http://schemas.openxmlformats.org/officeDocument/2006/relationships/hyperlink" Target="https://www.washingtonpost.com/health/2019/08/16/mystery-lung-illness-linked-vaping-health-officials-investigating-nearly-possible-cases/" TargetMode="External"/><Relationship Id="rId12" Type="http://schemas.openxmlformats.org/officeDocument/2006/relationships/hyperlink" Target="https://www.ncbi.nlm.nih.gov/pubmed/30896936" TargetMode="External"/><Relationship Id="rId23" Type="http://schemas.openxmlformats.org/officeDocument/2006/relationships/hyperlink" Target="https://www.buzzfeednews.com/article/danvergano/vaping-illness-outbreak-spread" TargetMode="External"/><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hyperlink" Target="https://www.ncbi.nlm.nih.gov/pmc/articles/PMC6128655/" TargetMode="External"/><Relationship Id="rId4" Type="http://schemas.openxmlformats.org/officeDocument/2006/relationships/hyperlink" Target="https://www.perioimplantadvisory.com/clinical-tips/article/16412201/vaping-and-oral-health-its-worse-than-you-think" TargetMode="External"/><Relationship Id="rId9" Type="http://schemas.openxmlformats.org/officeDocument/2006/relationships/hyperlink" Target="https://youtu.be/gG7uCskUOrA" TargetMode="External"/><Relationship Id="rId15" Type="http://schemas.openxmlformats.org/officeDocument/2006/relationships/hyperlink" Target="https://www.reddit.com/r/juul/comments/8jf65v/cbd_juul_pod_ceramic_coil/" TargetMode="External"/><Relationship Id="rId14" Type="http://schemas.openxmlformats.org/officeDocument/2006/relationships/hyperlink" Target="https://med.stanford.edu/news/all-news/2019/02/5-questions-robert-jackler-says-juul-spurs-nicotine-arms-race.html" TargetMode="External"/><Relationship Id="rId17" Type="http://schemas.openxmlformats.org/officeDocument/2006/relationships/hyperlink" Target="https://med.stanford.edu/tobaccopreventiontoolkit/E-Cigs/ECigUnit1.html" TargetMode="External"/><Relationship Id="rId16" Type="http://schemas.openxmlformats.org/officeDocument/2006/relationships/hyperlink" Target="https://support.juul.com/home/learn/faqs/juulpod-basics" TargetMode="External"/><Relationship Id="rId5" Type="http://schemas.openxmlformats.org/officeDocument/2006/relationships/hyperlink" Target="https://www.drscottfroum.com/" TargetMode="External"/><Relationship Id="rId19" Type="http://schemas.openxmlformats.org/officeDocument/2006/relationships/hyperlink" Target="https://www.reddit.com/r/juul/comments/8jf65v/cbd_juul_pod_ceramic_coil/" TargetMode="External"/><Relationship Id="rId6" Type="http://schemas.openxmlformats.org/officeDocument/2006/relationships/hyperlink" Target="https://www.adafoundation.org/en/ada-foundation-research/principal-investigators/jeffrey-kim" TargetMode="External"/><Relationship Id="rId18" Type="http://schemas.openxmlformats.org/officeDocument/2006/relationships/hyperlink" Target="http://dailyorange.com/2018/10/experts-studies-weigh-in-on-effects-juuling/" TargetMode="External"/><Relationship Id="rId7" Type="http://schemas.openxmlformats.org/officeDocument/2006/relationships/hyperlink" Target="https://beta.washingtonpost.com/health/2019/08/16/mystery-lung-illness-linked-vaping-health-officials-investigating-nearly-possible-cases/?noredirect=on" TargetMode="External"/><Relationship Id="rId8" Type="http://schemas.openxmlformats.org/officeDocument/2006/relationships/hyperlink" Target="https://www.ncbi.nlm.nih.gov/pmc/articles/PMC6386888/" TargetMode="External"/></Relationships>
</file>

<file path=ppt/slides/_rels/slide71.xml.rels><?xml version="1.0" encoding="UTF-8" standalone="yes"?><Relationships xmlns="http://schemas.openxmlformats.org/package/2006/relationships"><Relationship Id="rId11" Type="http://schemas.openxmlformats.org/officeDocument/2006/relationships/hyperlink" Target="https://www.alibaba.com/product-detail/Diacetyl-natural-431-03-8_1647949324.html" TargetMode="External"/><Relationship Id="rId10" Type="http://schemas.openxmlformats.org/officeDocument/2006/relationships/hyperlink" Target="https://www.lung.org/about-us/blog/2016/07/popcorn-lung-risk-ecigs.html" TargetMode="External"/><Relationship Id="rId13" Type="http://schemas.openxmlformats.org/officeDocument/2006/relationships/hyperlink" Target="https://cen.acs.org/biological-chemistry/genomics/Two-common-flavoring-chemicals-e/97/web/2019/02" TargetMode="External"/><Relationship Id="rId12" Type="http://schemas.openxmlformats.org/officeDocument/2006/relationships/hyperlink" Target="https://www.documentcloud.org/documents/2464838-farsalinos-e-cig-tests.html" TargetMode="External"/><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https://www.cnn.com/2019/08/30/health/vaping-lung-disease-texas-teen/index.html" TargetMode="External"/><Relationship Id="rId4" Type="http://schemas.openxmlformats.org/officeDocument/2006/relationships/hyperlink" Target="http://www.discoveryeducation.com" TargetMode="External"/><Relationship Id="rId9" Type="http://schemas.openxmlformats.org/officeDocument/2006/relationships/hyperlink" Target="https://www.hsph.harvard.edu/news/press-releases/e-cigarette-flavoring-chemicals-linked-to-respiratory-disease/" TargetMode="External"/><Relationship Id="rId15" Type="http://schemas.openxmlformats.org/officeDocument/2006/relationships/hyperlink" Target="https://cen.acs.org/articles/94/web/2016/08/New-chemicals-add-concern-over.html" TargetMode="External"/><Relationship Id="rId14" Type="http://schemas.openxmlformats.org/officeDocument/2006/relationships/hyperlink" Target="https://cen.acs.org/biological-chemistry/genomics/Two-common-flavoring-chemicals-e/97/web/2019/02" TargetMode="External"/><Relationship Id="rId17" Type="http://schemas.openxmlformats.org/officeDocument/2006/relationships/hyperlink" Target="https://www.rsc.org/Education/Teachers/Resources/Inspirational/resources/6.5.1.pdf" TargetMode="External"/><Relationship Id="rId16" Type="http://schemas.openxmlformats.org/officeDocument/2006/relationships/hyperlink" Target="http://healthyhabitshub.com/could-salad-be-bad-for-you/" TargetMode="External"/><Relationship Id="rId5" Type="http://schemas.openxmlformats.org/officeDocument/2006/relationships/hyperlink" Target="https://goo.gl/images/hVA6Hi" TargetMode="External"/><Relationship Id="rId6" Type="http://schemas.openxmlformats.org/officeDocument/2006/relationships/hyperlink" Target="https://www.osha.gov/SLTC/flavoringlung/diacetyl.html" TargetMode="External"/><Relationship Id="rId7" Type="http://schemas.openxmlformats.org/officeDocument/2006/relationships/hyperlink" Target="https://www.ncbi.nlm.nih.gov/pubmed/26335918" TargetMode="External"/><Relationship Id="rId8" Type="http://schemas.openxmlformats.org/officeDocument/2006/relationships/hyperlink" Target="https://rarediseases.info.nih.gov/diseases/9551/bronchiolitis-obliterans" TargetMode="External"/></Relationships>
</file>

<file path=ppt/slides/_rels/slide72.xml.rels><?xml version="1.0" encoding="UTF-8" standalone="yes"?><Relationships xmlns="http://schemas.openxmlformats.org/package/2006/relationships"><Relationship Id="rId11" Type="http://schemas.openxmlformats.org/officeDocument/2006/relationships/hyperlink" Target="https://pubs.rsna.org/doi/10.1148/radiol.2019190562" TargetMode="External"/><Relationship Id="rId10" Type="http://schemas.openxmlformats.org/officeDocument/2006/relationships/hyperlink" Target="https://press.rsna.org/timssnet/media/pressreleases/14_pr_target.cfm?ID=2104" TargetMode="External"/><Relationship Id="rId12" Type="http://schemas.openxmlformats.org/officeDocument/2006/relationships/hyperlink" Target="https://www.medicalnewstoday.com/articles/326123.php" TargetMode="External"/><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hyperlink" Target="https://www.ncbi.nlm.nih.gov/pmc/articles/PMC3995288/" TargetMode="External"/><Relationship Id="rId4" Type="http://schemas.openxmlformats.org/officeDocument/2006/relationships/hyperlink" Target="https://www.pnas.org/content/115/7/E1560" TargetMode="External"/><Relationship Id="rId9" Type="http://schemas.openxmlformats.org/officeDocument/2006/relationships/hyperlink" Target="https://www.research.va.gov/currents/1215-8.cfm" TargetMode="External"/><Relationship Id="rId5" Type="http://schemas.openxmlformats.org/officeDocument/2006/relationships/hyperlink" Target="https://www.ncbi.nlm.nih.gov/pmc/articles/PMC5816191/" TargetMode="External"/><Relationship Id="rId6" Type="http://schemas.openxmlformats.org/officeDocument/2006/relationships/hyperlink" Target="https://www.research.va.gov/currents/1215-8.cfm" TargetMode="External"/><Relationship Id="rId7" Type="http://schemas.openxmlformats.org/officeDocument/2006/relationships/hyperlink" Target="https://www.ncbi.nlm.nih.gov/pubmed/26547127" TargetMode="External"/><Relationship Id="rId8" Type="http://schemas.openxmlformats.org/officeDocument/2006/relationships/hyperlink" Target="https://www.sciencedirect.com/science/article/abs/pii/S1368837515003620?via%3Dihub" TargetMode="External"/></Relationships>
</file>

<file path=ppt/slides/_rels/slide73.xml.rels><?xml version="1.0" encoding="UTF-8" standalone="yes"?><Relationships xmlns="http://schemas.openxmlformats.org/package/2006/relationships"><Relationship Id="rId11" Type="http://schemas.openxmlformats.org/officeDocument/2006/relationships/hyperlink" Target="https://www.nytimes.com/2019/08/31/health/vaping-marijuana-ecigarettes-sickness.html#click=https://t.co/Qlc122Conk" TargetMode="External"/><Relationship Id="rId10" Type="http://schemas.openxmlformats.org/officeDocument/2006/relationships/hyperlink" Target="https://www.cdc.gov/tobacco/basic_information/e-cigarettes/severe-lung-disease.html" TargetMode="External"/><Relationship Id="rId13" Type="http://schemas.openxmlformats.org/officeDocument/2006/relationships/hyperlink" Target="http://www.ncbi.nlm.nih.gov/pubmed/29481290" TargetMode="External"/><Relationship Id="rId12" Type="http://schemas.openxmlformats.org/officeDocument/2006/relationships/hyperlink" Target="https://emcrit.org/ibcc/vaping-associated-pulmonary-injury/" TargetMode="External"/><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hyperlink" Target="https://www.cbsnews.com/news/vaping-and-blood-vessels-e-cigarettes-change-a-persons-blood-vessels-after-just-one-use-long-term-effects-unknown/" TargetMode="External"/><Relationship Id="rId4" Type="http://schemas.openxmlformats.org/officeDocument/2006/relationships/hyperlink" Target="https://www.foxnews.com/health/e-cigarettes-blood-vessels-damage-study" TargetMode="External"/><Relationship Id="rId9" Type="http://schemas.openxmlformats.org/officeDocument/2006/relationships/hyperlink" Target="https://medlineplus.gov/ency/article/000091.htm" TargetMode="External"/><Relationship Id="rId15" Type="http://schemas.openxmlformats.org/officeDocument/2006/relationships/hyperlink" Target="https://www.inverse.com/amp/article/59009-vaping-lipoid-pneumonia-flu-risks?utm_campaign=organic&amp;utm_medium=inverse&amp;utm_source=twitter&amp;__twitter_impression=true" TargetMode="External"/><Relationship Id="rId14" Type="http://schemas.openxmlformats.org/officeDocument/2006/relationships/hyperlink" Target="https://youtu.be/xNrD8uPPf4w" TargetMode="External"/><Relationship Id="rId16" Type="http://schemas.openxmlformats.org/officeDocument/2006/relationships/hyperlink" Target="https://www.jci.org/articles/view/128531" TargetMode="External"/><Relationship Id="rId5" Type="http://schemas.openxmlformats.org/officeDocument/2006/relationships/hyperlink" Target="https://www.livescience.com/e-cigarettes-constrict-blood-vessels.html" TargetMode="External"/><Relationship Id="rId6" Type="http://schemas.openxmlformats.org/officeDocument/2006/relationships/hyperlink" Target="https://thorax.bmj.com/content/71/12/1119" TargetMode="External"/><Relationship Id="rId7" Type="http://schemas.openxmlformats.org/officeDocument/2006/relationships/hyperlink" Target="https://www.youtube.com/watch?v=hI473QvlK24&amp;pbjreload=10" TargetMode="External"/><Relationship Id="rId8" Type="http://schemas.openxmlformats.org/officeDocument/2006/relationships/hyperlink" Target="https://emcrit.org/ibcc/vaping-associated-pulmonary-injury/" TargetMode="External"/></Relationships>
</file>

<file path=ppt/slides/_rels/slide74.xml.rels><?xml version="1.0" encoding="UTF-8" standalone="yes"?><Relationships xmlns="http://schemas.openxmlformats.org/package/2006/relationships"><Relationship Id="rId11" Type="http://schemas.openxmlformats.org/officeDocument/2006/relationships/hyperlink" Target="https://www.asam.org/resources/publications/essentials-of-addiction-medicine" TargetMode="External"/><Relationship Id="rId10" Type="http://schemas.openxmlformats.org/officeDocument/2006/relationships/hyperlink" Target="https://www.asam.org/resources/publications/essentials-of-addiction-medicine" TargetMode="External"/><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hyperlink" Target="https://doi.org/10.1172/JCI128531" TargetMode="External"/><Relationship Id="rId4" Type="http://schemas.openxmlformats.org/officeDocument/2006/relationships/hyperlink" Target="https://www.nejm.org/doi/full/10.1056/NEJMc1913069?query=featured_home" TargetMode="External"/><Relationship Id="rId9" Type="http://schemas.openxmlformats.org/officeDocument/2006/relationships/hyperlink" Target="https://www.e-cigarette-summit.com/resources/" TargetMode="External"/><Relationship Id="rId5" Type="http://schemas.openxmlformats.org/officeDocument/2006/relationships/hyperlink" Target="mailto:larsen.brandon@mayo.edu" TargetMode="External"/><Relationship Id="rId6" Type="http://schemas.openxmlformats.org/officeDocument/2006/relationships/hyperlink" Target="https://youtu.be/TzxfC7CqbOQ" TargetMode="External"/><Relationship Id="rId7" Type="http://schemas.openxmlformats.org/officeDocument/2006/relationships/hyperlink" Target="https://youtu.be/9lGFlXrTwJU" TargetMode="External"/><Relationship Id="rId8" Type="http://schemas.openxmlformats.org/officeDocument/2006/relationships/hyperlink" Target="https://www.asam.org/resources/publications/essentials-of-addiction-medicine" TargetMode="External"/></Relationships>
</file>

<file path=ppt/slides/_rels/slide75.xml.rels><?xml version="1.0" encoding="UTF-8" standalone="yes"?><Relationships xmlns="http://schemas.openxmlformats.org/package/2006/relationships"><Relationship Id="rId10" Type="http://schemas.openxmlformats.org/officeDocument/2006/relationships/hyperlink" Target="https://vaprwear.com/" TargetMode="External"/><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hyperlink" Target="https://www.nejm.org/doi/full/10.1056/NEJMicm1813769" TargetMode="External"/><Relationship Id="rId4" Type="http://schemas.openxmlformats.org/officeDocument/2006/relationships/hyperlink" Target="https://www.vox.com/science-and-health/2019/3/28/18277658/vaping-health-effects-vs-smoking" TargetMode="External"/><Relationship Id="rId9" Type="http://schemas.openxmlformats.org/officeDocument/2006/relationships/hyperlink" Target="https://vapordna.com/products/uwell-amulet-pod-system-vape-watch" TargetMode="External"/><Relationship Id="rId5" Type="http://schemas.openxmlformats.org/officeDocument/2006/relationships/hyperlink" Target="https://youtu.be/XeKLMcM8_V0" TargetMode="External"/><Relationship Id="rId6" Type="http://schemas.openxmlformats.org/officeDocument/2006/relationships/hyperlink" Target="https://www.wweek.com/news/state/2019/10/04/flavored-vaping-ban-includes-all-non-cannabis-derived-flavors-in-thc-vapes/" TargetMode="External"/><Relationship Id="rId7" Type="http://schemas.openxmlformats.org/officeDocument/2006/relationships/hyperlink" Target="https://www.wweek.com/news/state/2019/10/04/flavored-vaping-ban-includes-all-non-cannabis-derived-flavors-in-thc-vapes/" TargetMode="External"/><Relationship Id="rId8" Type="http://schemas.openxmlformats.org/officeDocument/2006/relationships/hyperlink" Target="http://aeroinhaler.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med.stanford.edu/tobaccopreventiontoolkit/E-Cigs/ECigUnit1.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s://youtu.be/eI2rXveqhBI" TargetMode="External"/><Relationship Id="rId4" Type="http://schemas.openxmlformats.org/officeDocument/2006/relationships/image" Target="../media/image19.png"/><Relationship Id="rId9" Type="http://schemas.openxmlformats.org/officeDocument/2006/relationships/image" Target="../media/image14.jpg"/><Relationship Id="rId5" Type="http://schemas.openxmlformats.org/officeDocument/2006/relationships/hyperlink" Target="https://youtu.be/eI2rXveqhBI" TargetMode="External"/><Relationship Id="rId6" Type="http://schemas.openxmlformats.org/officeDocument/2006/relationships/image" Target="../media/image11.png"/><Relationship Id="rId7" Type="http://schemas.openxmlformats.org/officeDocument/2006/relationships/hyperlink" Target="https://youtu.be/eI2rXveqhBI" TargetMode="External"/><Relationship Id="rId8" Type="http://schemas.openxmlformats.org/officeDocument/2006/relationships/hyperlink" Target="http://www.youtube.com/watch?v=eI2rXveqhBI"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id="77" name="Google Shape;77;p13"/>
          <p:cNvPicPr preferRelativeResize="0"/>
          <p:nvPr/>
        </p:nvPicPr>
        <p:blipFill>
          <a:blip r:embed="rId3">
            <a:alphaModFix/>
          </a:blip>
          <a:stretch>
            <a:fillRect/>
          </a:stretch>
        </p:blipFill>
        <p:spPr>
          <a:xfrm>
            <a:off x="0" y="0"/>
            <a:ext cx="9144000" cy="4282926"/>
          </a:xfrm>
          <a:prstGeom prst="rect">
            <a:avLst/>
          </a:prstGeom>
          <a:noFill/>
          <a:ln>
            <a:noFill/>
          </a:ln>
        </p:spPr>
      </p:pic>
      <p:sp>
        <p:nvSpPr>
          <p:cNvPr id="78" name="Google Shape;78;p13"/>
          <p:cNvSpPr txBox="1"/>
          <p:nvPr>
            <p:ph type="title"/>
          </p:nvPr>
        </p:nvSpPr>
        <p:spPr>
          <a:xfrm>
            <a:off x="657350" y="0"/>
            <a:ext cx="7772400" cy="606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i="0" lang="cs" sz="4400" u="none" cap="none" strike="noStrike">
                <a:solidFill>
                  <a:srgbClr val="FFFFFF"/>
                </a:solidFill>
                <a:latin typeface="Calibri"/>
                <a:ea typeface="Calibri"/>
                <a:cs typeface="Calibri"/>
                <a:sym typeface="Calibri"/>
              </a:rPr>
              <a:t>Electronic Cigarettes &amp; Drug </a:t>
            </a:r>
            <a:r>
              <a:rPr lang="cs" sz="4400">
                <a:solidFill>
                  <a:srgbClr val="FFFFFF"/>
                </a:solidFill>
                <a:latin typeface="Calibri"/>
                <a:ea typeface="Calibri"/>
                <a:cs typeface="Calibri"/>
                <a:sym typeface="Calibri"/>
              </a:rPr>
              <a:t>U</a:t>
            </a:r>
            <a:r>
              <a:rPr i="0" lang="cs" sz="4400" u="none" cap="none" strike="noStrike">
                <a:solidFill>
                  <a:srgbClr val="FFFFFF"/>
                </a:solidFill>
                <a:latin typeface="Calibri"/>
                <a:ea typeface="Calibri"/>
                <a:cs typeface="Calibri"/>
                <a:sym typeface="Calibri"/>
              </a:rPr>
              <a:t>se</a:t>
            </a:r>
            <a:endParaRPr>
              <a:solidFill>
                <a:srgbClr val="FFFFFF"/>
              </a:solidFill>
            </a:endParaRPr>
          </a:p>
        </p:txBody>
      </p:sp>
      <p:sp>
        <p:nvSpPr>
          <p:cNvPr id="79" name="Google Shape;79;p13"/>
          <p:cNvSpPr txBox="1"/>
          <p:nvPr>
            <p:ph idx="1" type="subTitle"/>
          </p:nvPr>
        </p:nvSpPr>
        <p:spPr>
          <a:xfrm>
            <a:off x="1545050" y="3978125"/>
            <a:ext cx="6884700" cy="60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1600"/>
              <a:buNone/>
            </a:pPr>
            <a:r>
              <a:rPr lang="cs" sz="1600">
                <a:solidFill>
                  <a:srgbClr val="FFFFFF"/>
                </a:solidFill>
              </a:rPr>
              <a:t>Fredy L. Martinez, MS. Ed. CSAC. QMHP</a:t>
            </a:r>
            <a:br>
              <a:rPr lang="cs" sz="1600">
                <a:solidFill>
                  <a:srgbClr val="FFFFFF"/>
                </a:solidFill>
              </a:rPr>
            </a:br>
            <a:r>
              <a:rPr lang="cs" sz="1600">
                <a:solidFill>
                  <a:srgbClr val="000000"/>
                </a:solidFill>
              </a:rPr>
              <a:t>ACPS K-12 Substance Abuse Prevention &amp;  Intervention Services Coordinator</a:t>
            </a:r>
            <a:endParaRPr>
              <a:solidFill>
                <a:srgbClr val="000000"/>
              </a:solidFill>
            </a:endParaRPr>
          </a:p>
          <a:p>
            <a:pPr indent="0" lvl="0" marL="0" rtl="0" algn="ctr">
              <a:spcBef>
                <a:spcPts val="320"/>
              </a:spcBef>
              <a:spcAft>
                <a:spcPts val="0"/>
              </a:spcAft>
              <a:buClr>
                <a:srgbClr val="888888"/>
              </a:buClr>
              <a:buSzPts val="1600"/>
              <a:buNone/>
            </a:pPr>
            <a:r>
              <a:t/>
            </a:r>
            <a:endParaRPr sz="1600">
              <a:solidFill>
                <a:srgbClr val="000000"/>
              </a:solidFill>
            </a:endParaRPr>
          </a:p>
        </p:txBody>
      </p:sp>
      <p:sp>
        <p:nvSpPr>
          <p:cNvPr id="80" name="Google Shape;80;p13"/>
          <p:cNvSpPr txBox="1"/>
          <p:nvPr/>
        </p:nvSpPr>
        <p:spPr>
          <a:xfrm>
            <a:off x="1371600" y="2599550"/>
            <a:ext cx="6400800" cy="940500"/>
          </a:xfrm>
          <a:prstGeom prst="rect">
            <a:avLst/>
          </a:prstGeom>
          <a:noFill/>
          <a:ln>
            <a:noFill/>
          </a:ln>
        </p:spPr>
        <p:txBody>
          <a:bodyPr anchorCtr="0" anchor="t" bIns="45700" lIns="91425" spcFirstLastPara="1" rIns="91425" wrap="square" tIns="45700">
            <a:noAutofit/>
          </a:bodyPr>
          <a:lstStyle/>
          <a:p>
            <a:pPr indent="0" lvl="0" marL="0" rtl="0" algn="ctr">
              <a:spcBef>
                <a:spcPts val="320"/>
              </a:spcBef>
              <a:spcAft>
                <a:spcPts val="0"/>
              </a:spcAft>
              <a:buClr>
                <a:srgbClr val="888888"/>
              </a:buClr>
              <a:buSzPts val="1600"/>
              <a:buFont typeface="Arial"/>
              <a:buNone/>
            </a:pPr>
            <a:r>
              <a:rPr lang="cs" sz="1600">
                <a:solidFill>
                  <a:schemeClr val="lt1"/>
                </a:solidFill>
                <a:latin typeface="Cambria"/>
                <a:ea typeface="Cambria"/>
                <a:cs typeface="Cambria"/>
                <a:sym typeface="Cambria"/>
              </a:rPr>
              <a:t>Alexandria City Public Schools (ACPS)</a:t>
            </a:r>
            <a:endParaRPr sz="1600">
              <a:solidFill>
                <a:srgbClr val="FFFFFF"/>
              </a:solidFill>
              <a:latin typeface="Cambria"/>
              <a:ea typeface="Cambria"/>
              <a:cs typeface="Cambria"/>
              <a:sym typeface="Cambria"/>
            </a:endParaRPr>
          </a:p>
          <a:p>
            <a:pPr indent="0" lvl="0" marL="0" rtl="0" algn="ctr">
              <a:spcBef>
                <a:spcPts val="320"/>
              </a:spcBef>
              <a:spcAft>
                <a:spcPts val="0"/>
              </a:spcAft>
              <a:buClr>
                <a:srgbClr val="888888"/>
              </a:buClr>
              <a:buSzPts val="1600"/>
              <a:buFont typeface="Arial"/>
              <a:buNone/>
            </a:pPr>
            <a:r>
              <a:rPr lang="cs" sz="1600">
                <a:solidFill>
                  <a:schemeClr val="lt1"/>
                </a:solidFill>
                <a:latin typeface="Cambria"/>
                <a:ea typeface="Cambria"/>
                <a:cs typeface="Cambria"/>
                <a:sym typeface="Cambria"/>
              </a:rPr>
              <a:t>Department of Student Services</a:t>
            </a:r>
            <a:endParaRPr sz="1600">
              <a:solidFill>
                <a:srgbClr val="FFFFFF"/>
              </a:solidFill>
              <a:latin typeface="Cambria"/>
              <a:ea typeface="Cambria"/>
              <a:cs typeface="Cambria"/>
              <a:sym typeface="Cambria"/>
            </a:endParaRPr>
          </a:p>
          <a:p>
            <a:pPr indent="0" lvl="0" marL="0" marR="0" rtl="0" algn="ctr">
              <a:spcBef>
                <a:spcPts val="0"/>
              </a:spcBef>
              <a:spcAft>
                <a:spcPts val="0"/>
              </a:spcAft>
              <a:buClr>
                <a:srgbClr val="888888"/>
              </a:buClr>
              <a:buSzPts val="1600"/>
              <a:buFont typeface="Arial"/>
              <a:buNone/>
            </a:pPr>
            <a:r>
              <a:rPr lang="cs" sz="1600">
                <a:solidFill>
                  <a:srgbClr val="FFFFFF"/>
                </a:solidFill>
                <a:latin typeface="Cambria"/>
                <a:ea typeface="Cambria"/>
                <a:cs typeface="Cambria"/>
                <a:sym typeface="Cambria"/>
              </a:rPr>
              <a:t>Alternative Programs &amp; Equity</a:t>
            </a:r>
            <a:endParaRPr>
              <a:solidFill>
                <a:srgbClr val="FFFFFF"/>
              </a:solidFill>
            </a:endParaRPr>
          </a:p>
          <a:p>
            <a:pPr indent="0" lvl="0" marL="0" marR="0" rtl="0" algn="ctr">
              <a:spcBef>
                <a:spcPts val="320"/>
              </a:spcBef>
              <a:spcAft>
                <a:spcPts val="0"/>
              </a:spcAft>
              <a:buClr>
                <a:srgbClr val="888888"/>
              </a:buClr>
              <a:buSzPts val="1600"/>
              <a:buFont typeface="Arial"/>
              <a:buNone/>
            </a:pPr>
            <a:r>
              <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descr="A person holding a microphone&#10;&#10;Description automatically generated" id="168" name="Google Shape;168;p22"/>
          <p:cNvPicPr preferRelativeResize="0"/>
          <p:nvPr>
            <p:ph idx="1" type="body"/>
          </p:nvPr>
        </p:nvPicPr>
        <p:blipFill rotWithShape="1">
          <a:blip r:embed="rId3">
            <a:alphaModFix/>
          </a:blip>
          <a:srcRect b="0" l="0" r="0" t="0"/>
          <a:stretch/>
        </p:blipFill>
        <p:spPr>
          <a:xfrm>
            <a:off x="0" y="0"/>
            <a:ext cx="9144000" cy="6018900"/>
          </a:xfrm>
          <a:prstGeom prst="rect">
            <a:avLst/>
          </a:prstGeom>
          <a:noFill/>
          <a:ln>
            <a:noFill/>
          </a:ln>
        </p:spPr>
      </p:pic>
      <p:sp>
        <p:nvSpPr>
          <p:cNvPr id="169" name="Google Shape;169;p22"/>
          <p:cNvSpPr txBox="1"/>
          <p:nvPr>
            <p:ph type="title"/>
          </p:nvPr>
        </p:nvSpPr>
        <p:spPr>
          <a:xfrm>
            <a:off x="0" y="0"/>
            <a:ext cx="9144000" cy="746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cs" sz="3600">
                <a:solidFill>
                  <a:srgbClr val="FFFFFF"/>
                </a:solidFill>
              </a:rPr>
              <a:t>Electronic Nicotine Delivery Systems (ENDS)</a:t>
            </a:r>
            <a:endParaRPr sz="3600">
              <a:solidFill>
                <a:srgbClr val="FFFFFF"/>
              </a:solidFill>
            </a:endParaRPr>
          </a:p>
        </p:txBody>
      </p:sp>
      <p:sp>
        <p:nvSpPr>
          <p:cNvPr id="170" name="Google Shape;170;p22"/>
          <p:cNvSpPr txBox="1"/>
          <p:nvPr/>
        </p:nvSpPr>
        <p:spPr>
          <a:xfrm>
            <a:off x="0" y="6594225"/>
            <a:ext cx="3747000" cy="263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800">
                <a:latin typeface="Cambria"/>
                <a:ea typeface="Cambria"/>
                <a:cs typeface="Cambria"/>
                <a:sym typeface="Cambria"/>
              </a:rPr>
              <a:t>Image: https://www.flickr.com/photos/127173209@N05/16161316908/</a:t>
            </a:r>
            <a:endParaRPr/>
          </a:p>
        </p:txBody>
      </p:sp>
      <p:sp>
        <p:nvSpPr>
          <p:cNvPr id="171" name="Google Shape;171;p22"/>
          <p:cNvSpPr txBox="1"/>
          <p:nvPr/>
        </p:nvSpPr>
        <p:spPr>
          <a:xfrm>
            <a:off x="1041550" y="2129250"/>
            <a:ext cx="5355600" cy="202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200"/>
              </a:spcAft>
              <a:buClr>
                <a:schemeClr val="dk1"/>
              </a:buClr>
              <a:buSzPts val="1100"/>
              <a:buFont typeface="Arial"/>
              <a:buNone/>
            </a:pPr>
            <a:r>
              <a:rPr b="1" lang="cs" sz="1900">
                <a:solidFill>
                  <a:schemeClr val="dk1"/>
                </a:solidFill>
                <a:latin typeface="Calibri"/>
                <a:ea typeface="Calibri"/>
                <a:cs typeface="Calibri"/>
                <a:sym typeface="Calibri"/>
              </a:rPr>
              <a:t>Electronic cigarettes, also known as e-cigarettes, e-cigs or Electronic Nicotine Delivery Systems (ENDS), are typically cigarette-shaped battery-powered electronic devices that produce an aerosol that users inhale.</a:t>
            </a:r>
            <a:endParaRPr sz="1800"/>
          </a:p>
        </p:txBody>
      </p:sp>
      <p:sp>
        <p:nvSpPr>
          <p:cNvPr id="172" name="Google Shape;172;p22"/>
          <p:cNvSpPr txBox="1"/>
          <p:nvPr/>
        </p:nvSpPr>
        <p:spPr>
          <a:xfrm>
            <a:off x="0" y="4461725"/>
            <a:ext cx="56694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4400">
                <a:latin typeface="Calibri"/>
                <a:ea typeface="Calibri"/>
                <a:cs typeface="Calibri"/>
                <a:sym typeface="Calibri"/>
              </a:rPr>
              <a:t>Vaporizing</a:t>
            </a:r>
            <a:r>
              <a:rPr lang="cs" sz="4400">
                <a:latin typeface="Calibri"/>
                <a:ea typeface="Calibri"/>
                <a:cs typeface="Calibri"/>
                <a:sym typeface="Calibri"/>
              </a:rPr>
              <a:t> -&gt; Aerosol</a:t>
            </a:r>
            <a:endParaRPr sz="4400">
              <a:latin typeface="Calibri"/>
              <a:ea typeface="Calibri"/>
              <a:cs typeface="Calibri"/>
              <a:sym typeface="Calibri"/>
            </a:endParaRPr>
          </a:p>
        </p:txBody>
      </p:sp>
      <p:sp>
        <p:nvSpPr>
          <p:cNvPr id="173" name="Google Shape;173;p22"/>
          <p:cNvSpPr txBox="1"/>
          <p:nvPr/>
        </p:nvSpPr>
        <p:spPr>
          <a:xfrm>
            <a:off x="0" y="5384650"/>
            <a:ext cx="9144000" cy="48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2400">
                <a:latin typeface="Calibri"/>
                <a:ea typeface="Calibri"/>
                <a:cs typeface="Calibri"/>
                <a:sym typeface="Calibri"/>
              </a:rPr>
              <a:t>S</a:t>
            </a:r>
            <a:r>
              <a:rPr b="1" lang="cs" sz="2400">
                <a:latin typeface="Calibri"/>
                <a:ea typeface="Calibri"/>
                <a:cs typeface="Calibri"/>
                <a:sym typeface="Calibri"/>
              </a:rPr>
              <a:t>olid state/Liquid/Oil + Heat + Vaporization = Aerosol</a:t>
            </a:r>
            <a:endParaRPr b="1" sz="2400">
              <a:latin typeface="Calibri"/>
              <a:ea typeface="Calibri"/>
              <a:cs typeface="Calibri"/>
              <a:sym typeface="Calibri"/>
            </a:endParaRPr>
          </a:p>
        </p:txBody>
      </p:sp>
      <p:sp>
        <p:nvSpPr>
          <p:cNvPr id="174" name="Google Shape;174;p22"/>
          <p:cNvSpPr txBox="1"/>
          <p:nvPr/>
        </p:nvSpPr>
        <p:spPr>
          <a:xfrm>
            <a:off x="5669400" y="6018850"/>
            <a:ext cx="35910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Images: CC0 Creative Commons</a:t>
            </a:r>
            <a:endParaRPr i="1">
              <a:latin typeface="Calibri"/>
              <a:ea typeface="Calibri"/>
              <a:cs typeface="Calibri"/>
              <a:sym typeface="Calibri"/>
            </a:endParaRPr>
          </a:p>
          <a:p>
            <a:pPr indent="0" lvl="0" marL="0" rtl="0" algn="l">
              <a:spcBef>
                <a:spcPts val="0"/>
              </a:spcBef>
              <a:spcAft>
                <a:spcPts val="0"/>
              </a:spcAft>
              <a:buNone/>
            </a:pPr>
            <a:r>
              <a:rPr i="1" lang="cs">
                <a:uFill>
                  <a:noFill/>
                </a:uFill>
                <a:latin typeface="Calibri"/>
                <a:ea typeface="Calibri"/>
                <a:cs typeface="Calibri"/>
                <a:sym typeface="Calibri"/>
                <a:hlinkClick r:id="rId4"/>
              </a:rPr>
              <a:t>https://www.thoughtco.com/history-of-aerosol-spray-cans-1991231</a:t>
            </a:r>
            <a:endParaRPr i="1">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descr="Learn more at: https://www.recoveryanswers.org/&#10;Or follow at: https://twitter.com/RecoveryAnswers&#10;&#10;The 5 Things Series is brought to you by the Recovery Research Institute, a non-profit, donor-funded research institute of Massachusetts General Hospital (501(c)(3)) &amp; Harvard Medical School located in Boston, Massachusetts. https://www.recoveryanswers.org/about/&#10;&#10;Adam Leventhal, Ph.D. is a licensed clinical psychologist &amp; Associate Professor of Preventive Medicine at the University of Southern California&#10;For More Information Visit: https://heal.usc.edu/&#10;&#10;The 5 Things Series contains footage of Recovery Research Institute interviews with international experts in addiction treatment and recovery." id="180" name="Google Shape;180;p23" title="Addiction 101: 5 Things About E-Cigarettes">
            <a:hlinkClick r:id="rId3"/>
          </p:cNvPr>
          <p:cNvPicPr preferRelativeResize="0"/>
          <p:nvPr/>
        </p:nvPicPr>
        <p:blipFill>
          <a:blip r:embed="rId4">
            <a:alphaModFix/>
          </a:blip>
          <a:stretch>
            <a:fillRect/>
          </a:stretch>
        </p:blipFill>
        <p:spPr>
          <a:xfrm>
            <a:off x="69875" y="62258"/>
            <a:ext cx="8980325" cy="5960567"/>
          </a:xfrm>
          <a:prstGeom prst="rect">
            <a:avLst/>
          </a:prstGeom>
          <a:noFill/>
          <a:ln>
            <a:noFill/>
          </a:ln>
        </p:spPr>
      </p:pic>
      <p:sp>
        <p:nvSpPr>
          <p:cNvPr id="181" name="Google Shape;181;p23"/>
          <p:cNvSpPr txBox="1"/>
          <p:nvPr/>
        </p:nvSpPr>
        <p:spPr>
          <a:xfrm>
            <a:off x="1652400" y="6022825"/>
            <a:ext cx="2919600" cy="204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cs" sz="1100">
                <a:solidFill>
                  <a:srgbClr val="FFFFFF"/>
                </a:solidFill>
                <a:latin typeface="Calibri"/>
                <a:ea typeface="Calibri"/>
                <a:cs typeface="Calibri"/>
                <a:sym typeface="Calibri"/>
              </a:rPr>
              <a:t>Time -</a:t>
            </a:r>
            <a:r>
              <a:rPr lang="cs" sz="1100">
                <a:solidFill>
                  <a:srgbClr val="FFFFFF"/>
                </a:solidFill>
                <a:latin typeface="Calibri"/>
                <a:ea typeface="Calibri"/>
                <a:cs typeface="Calibri"/>
                <a:sym typeface="Calibri"/>
              </a:rPr>
              <a:t> </a:t>
            </a:r>
            <a:r>
              <a:rPr lang="cs" sz="1100">
                <a:solidFill>
                  <a:srgbClr val="FFFFFF"/>
                </a:solidFill>
                <a:latin typeface="Calibri"/>
                <a:ea typeface="Calibri"/>
                <a:cs typeface="Calibri"/>
                <a:sym typeface="Calibri"/>
              </a:rPr>
              <a:t> sec 27 - 1.33 sec. </a:t>
            </a:r>
            <a:endParaRPr>
              <a:solidFill>
                <a:srgbClr val="FFFFFF"/>
              </a:solidFill>
              <a:latin typeface="Calibri"/>
              <a:ea typeface="Calibri"/>
              <a:cs typeface="Calibri"/>
              <a:sym typeface="Calibri"/>
            </a:endParaRPr>
          </a:p>
        </p:txBody>
      </p:sp>
      <p:sp>
        <p:nvSpPr>
          <p:cNvPr id="182" name="Google Shape;182;p23"/>
          <p:cNvSpPr txBox="1"/>
          <p:nvPr/>
        </p:nvSpPr>
        <p:spPr>
          <a:xfrm>
            <a:off x="5593375" y="6099025"/>
            <a:ext cx="3627000" cy="8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solidFill>
                  <a:schemeClr val="dk1"/>
                </a:solidFill>
                <a:latin typeface="Calibri"/>
                <a:ea typeface="Calibri"/>
                <a:cs typeface="Calibri"/>
                <a:sym typeface="Calibri"/>
              </a:rPr>
              <a:t>Adam Matthew Leventhal, PhD</a:t>
            </a:r>
            <a:endParaRPr i="1">
              <a:solidFill>
                <a:schemeClr val="dk1"/>
              </a:solidFill>
              <a:latin typeface="Calibri"/>
              <a:ea typeface="Calibri"/>
              <a:cs typeface="Calibri"/>
              <a:sym typeface="Calibri"/>
            </a:endParaRPr>
          </a:p>
          <a:p>
            <a:pPr indent="0" lvl="0" marL="0" rtl="0" algn="l">
              <a:spcBef>
                <a:spcPts val="0"/>
              </a:spcBef>
              <a:spcAft>
                <a:spcPts val="0"/>
              </a:spcAft>
              <a:buNone/>
            </a:pPr>
            <a:r>
              <a:rPr i="1" lang="cs">
                <a:solidFill>
                  <a:schemeClr val="dk1"/>
                </a:solidFill>
                <a:latin typeface="Calibri"/>
                <a:ea typeface="Calibri"/>
                <a:cs typeface="Calibri"/>
                <a:sym typeface="Calibri"/>
              </a:rPr>
              <a:t>Prof. of Preventive Medicine</a:t>
            </a:r>
            <a:endParaRPr i="1">
              <a:solidFill>
                <a:schemeClr val="dk1"/>
              </a:solidFill>
              <a:latin typeface="Calibri"/>
              <a:ea typeface="Calibri"/>
              <a:cs typeface="Calibri"/>
              <a:sym typeface="Calibri"/>
            </a:endParaRPr>
          </a:p>
          <a:p>
            <a:pPr indent="0" lvl="0" marL="0" rtl="0" algn="l">
              <a:spcBef>
                <a:spcPts val="0"/>
              </a:spcBef>
              <a:spcAft>
                <a:spcPts val="0"/>
              </a:spcAft>
              <a:buNone/>
            </a:pPr>
            <a:r>
              <a:rPr i="1" lang="cs">
                <a:solidFill>
                  <a:schemeClr val="dk1"/>
                </a:solidFill>
                <a:latin typeface="Calibri"/>
                <a:ea typeface="Calibri"/>
                <a:cs typeface="Calibri"/>
                <a:sym typeface="Calibri"/>
              </a:rPr>
              <a:t>Inst.for Health Promotion &amp; Disease Prevention</a:t>
            </a:r>
            <a:endParaRPr i="1">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24"/>
          <p:cNvPicPr preferRelativeResize="0"/>
          <p:nvPr/>
        </p:nvPicPr>
        <p:blipFill>
          <a:blip r:embed="rId3">
            <a:alphaModFix/>
          </a:blip>
          <a:stretch>
            <a:fillRect/>
          </a:stretch>
        </p:blipFill>
        <p:spPr>
          <a:xfrm>
            <a:off x="0" y="2748525"/>
            <a:ext cx="9144000" cy="3215550"/>
          </a:xfrm>
          <a:prstGeom prst="rect">
            <a:avLst/>
          </a:prstGeom>
          <a:noFill/>
          <a:ln>
            <a:noFill/>
          </a:ln>
        </p:spPr>
      </p:pic>
      <p:pic>
        <p:nvPicPr>
          <p:cNvPr id="189" name="Google Shape;189;p24"/>
          <p:cNvPicPr preferRelativeResize="0"/>
          <p:nvPr/>
        </p:nvPicPr>
        <p:blipFill rotWithShape="1">
          <a:blip r:embed="rId4">
            <a:alphaModFix/>
          </a:blip>
          <a:srcRect b="21463" l="16054" r="13129" t="0"/>
          <a:stretch/>
        </p:blipFill>
        <p:spPr>
          <a:xfrm>
            <a:off x="0" y="0"/>
            <a:ext cx="6470653" cy="2522450"/>
          </a:xfrm>
          <a:prstGeom prst="rect">
            <a:avLst/>
          </a:prstGeom>
          <a:noFill/>
          <a:ln>
            <a:noFill/>
          </a:ln>
        </p:spPr>
      </p:pic>
      <p:sp>
        <p:nvSpPr>
          <p:cNvPr id="190" name="Google Shape;190;p24"/>
          <p:cNvSpPr txBox="1"/>
          <p:nvPr>
            <p:ph type="title"/>
          </p:nvPr>
        </p:nvSpPr>
        <p:spPr>
          <a:xfrm>
            <a:off x="6966850" y="0"/>
            <a:ext cx="1901400" cy="615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cs" sz="3600"/>
              <a:t>Types</a:t>
            </a:r>
            <a:endParaRPr sz="3600"/>
          </a:p>
        </p:txBody>
      </p:sp>
      <p:sp>
        <p:nvSpPr>
          <p:cNvPr id="191" name="Google Shape;191;p24"/>
          <p:cNvSpPr txBox="1"/>
          <p:nvPr/>
        </p:nvSpPr>
        <p:spPr>
          <a:xfrm>
            <a:off x="4194025" y="4189525"/>
            <a:ext cx="1023000" cy="13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000">
                <a:solidFill>
                  <a:srgbClr val="D9D9D9"/>
                </a:solidFill>
              </a:rPr>
              <a:t>BOX-MOD: </a:t>
            </a:r>
            <a:r>
              <a:rPr lang="cs" sz="1000">
                <a:solidFill>
                  <a:srgbClr val="D9D9D9"/>
                </a:solidFill>
              </a:rPr>
              <a:t>maintenance</a:t>
            </a:r>
            <a:r>
              <a:rPr lang="cs" sz="1000">
                <a:solidFill>
                  <a:srgbClr val="D9D9D9"/>
                </a:solidFill>
              </a:rPr>
              <a:t>, refilling and changing parts: produce large amount of smoke</a:t>
            </a:r>
            <a:endParaRPr sz="1000">
              <a:solidFill>
                <a:srgbClr val="D9D9D9"/>
              </a:solidFill>
            </a:endParaRPr>
          </a:p>
          <a:p>
            <a:pPr indent="0" lvl="0" marL="0" rtl="0" algn="l">
              <a:spcBef>
                <a:spcPts val="0"/>
              </a:spcBef>
              <a:spcAft>
                <a:spcPts val="0"/>
              </a:spcAft>
              <a:buNone/>
            </a:pPr>
            <a:r>
              <a:t/>
            </a:r>
            <a:endParaRPr sz="1000">
              <a:solidFill>
                <a:srgbClr val="D9D9D9"/>
              </a:solidFill>
            </a:endParaRPr>
          </a:p>
          <a:p>
            <a:pPr indent="0" lvl="0" marL="0" rtl="0" algn="l">
              <a:spcBef>
                <a:spcPts val="0"/>
              </a:spcBef>
              <a:spcAft>
                <a:spcPts val="0"/>
              </a:spcAft>
              <a:buNone/>
            </a:pPr>
            <a:r>
              <a:t/>
            </a:r>
            <a:endParaRPr sz="1000">
              <a:solidFill>
                <a:srgbClr val="D9D9D9"/>
              </a:solidFill>
            </a:endParaRPr>
          </a:p>
        </p:txBody>
      </p:sp>
      <p:sp>
        <p:nvSpPr>
          <p:cNvPr id="192" name="Google Shape;192;p24"/>
          <p:cNvSpPr txBox="1"/>
          <p:nvPr/>
        </p:nvSpPr>
        <p:spPr>
          <a:xfrm>
            <a:off x="0" y="2432225"/>
            <a:ext cx="3694200" cy="5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E-</a:t>
            </a:r>
            <a:r>
              <a:rPr lang="cs">
                <a:latin typeface="Calibri"/>
                <a:ea typeface="Calibri"/>
                <a:cs typeface="Calibri"/>
                <a:sym typeface="Calibri"/>
              </a:rPr>
              <a:t>CIGARETTE</a:t>
            </a:r>
            <a:r>
              <a:rPr lang="cs">
                <a:latin typeface="Calibri"/>
                <a:ea typeface="Calibri"/>
                <a:cs typeface="Calibri"/>
                <a:sym typeface="Calibri"/>
              </a:rPr>
              <a:t>: No </a:t>
            </a:r>
            <a:r>
              <a:rPr lang="cs">
                <a:latin typeface="Calibri"/>
                <a:ea typeface="Calibri"/>
                <a:cs typeface="Calibri"/>
                <a:sym typeface="Calibri"/>
              </a:rPr>
              <a:t>maintenance, </a:t>
            </a:r>
            <a:r>
              <a:rPr lang="cs">
                <a:latin typeface="Calibri"/>
                <a:ea typeface="Calibri"/>
                <a:cs typeface="Calibri"/>
                <a:sym typeface="Calibri"/>
              </a:rPr>
              <a:t>needs recharge, smaller and disposable. Atomizer has a limited use life. </a:t>
            </a:r>
            <a:endParaRPr>
              <a:latin typeface="Calibri"/>
              <a:ea typeface="Calibri"/>
              <a:cs typeface="Calibri"/>
              <a:sym typeface="Calibri"/>
            </a:endParaRPr>
          </a:p>
        </p:txBody>
      </p:sp>
      <p:sp>
        <p:nvSpPr>
          <p:cNvPr id="193" name="Google Shape;193;p24"/>
          <p:cNvSpPr txBox="1"/>
          <p:nvPr/>
        </p:nvSpPr>
        <p:spPr>
          <a:xfrm>
            <a:off x="7697700" y="4882275"/>
            <a:ext cx="1488600" cy="7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OIL-VAPES:Used for wax, oil, or concentrates. Has a chamber.</a:t>
            </a:r>
            <a:endParaRPr>
              <a:latin typeface="Calibri"/>
              <a:ea typeface="Calibri"/>
              <a:cs typeface="Calibri"/>
              <a:sym typeface="Calibri"/>
            </a:endParaRPr>
          </a:p>
        </p:txBody>
      </p:sp>
      <p:sp>
        <p:nvSpPr>
          <p:cNvPr id="194" name="Google Shape;194;p24"/>
          <p:cNvSpPr txBox="1"/>
          <p:nvPr/>
        </p:nvSpPr>
        <p:spPr>
          <a:xfrm>
            <a:off x="6186300" y="772000"/>
            <a:ext cx="3000000" cy="28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latin typeface="Calibri"/>
                <a:ea typeface="Calibri"/>
                <a:cs typeface="Calibri"/>
                <a:sym typeface="Calibri"/>
              </a:rPr>
              <a:t>1-</a:t>
            </a:r>
            <a:r>
              <a:rPr b="1" lang="cs" sz="2400">
                <a:latin typeface="Calibri"/>
                <a:ea typeface="Calibri"/>
                <a:cs typeface="Calibri"/>
                <a:sym typeface="Calibri"/>
              </a:rPr>
              <a:t>Dry ingredients</a:t>
            </a:r>
            <a:endParaRPr b="1"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 (herbs, oil, wax)</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2-</a:t>
            </a:r>
            <a:r>
              <a:rPr b="1" lang="cs" sz="2400">
                <a:latin typeface="Calibri"/>
                <a:ea typeface="Calibri"/>
                <a:cs typeface="Calibri"/>
                <a:sym typeface="Calibri"/>
              </a:rPr>
              <a:t>Wet </a:t>
            </a:r>
            <a:r>
              <a:rPr b="1" lang="cs" sz="2400">
                <a:latin typeface="Calibri"/>
                <a:ea typeface="Calibri"/>
                <a:cs typeface="Calibri"/>
                <a:sym typeface="Calibri"/>
              </a:rPr>
              <a:t>Ingredients</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a:t>
            </a:r>
            <a:r>
              <a:rPr lang="cs" sz="2400">
                <a:latin typeface="Calibri"/>
                <a:ea typeface="Calibri"/>
                <a:cs typeface="Calibri"/>
                <a:sym typeface="Calibri"/>
              </a:rPr>
              <a:t>liquids)</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3-</a:t>
            </a:r>
            <a:r>
              <a:rPr b="1" lang="cs" sz="2400">
                <a:latin typeface="Calibri"/>
                <a:ea typeface="Calibri"/>
                <a:cs typeface="Calibri"/>
                <a:sym typeface="Calibri"/>
              </a:rPr>
              <a:t>Direct Heat</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4-</a:t>
            </a:r>
            <a:r>
              <a:rPr b="1" lang="cs" sz="2400">
                <a:latin typeface="Calibri"/>
                <a:ea typeface="Calibri"/>
                <a:cs typeface="Calibri"/>
                <a:sym typeface="Calibri"/>
              </a:rPr>
              <a:t>Indirect Heat </a:t>
            </a:r>
            <a:endParaRPr b="1"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(circulating heat air)</a:t>
            </a:r>
            <a:endParaRPr sz="2400">
              <a:latin typeface="Calibri"/>
              <a:ea typeface="Calibri"/>
              <a:cs typeface="Calibri"/>
              <a:sym typeface="Calibri"/>
            </a:endParaRPr>
          </a:p>
        </p:txBody>
      </p:sp>
      <p:sp>
        <p:nvSpPr>
          <p:cNvPr id="195" name="Google Shape;195;p24"/>
          <p:cNvSpPr txBox="1"/>
          <p:nvPr/>
        </p:nvSpPr>
        <p:spPr>
          <a:xfrm>
            <a:off x="6389950" y="3973250"/>
            <a:ext cx="8184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E</a:t>
            </a:r>
            <a:r>
              <a:rPr lang="cs">
                <a:latin typeface="Calibri"/>
                <a:ea typeface="Calibri"/>
                <a:cs typeface="Calibri"/>
                <a:sym typeface="Calibri"/>
              </a:rPr>
              <a:t>-pipes</a:t>
            </a:r>
            <a:endParaRPr>
              <a:latin typeface="Calibri"/>
              <a:ea typeface="Calibri"/>
              <a:cs typeface="Calibri"/>
              <a:sym typeface="Calibri"/>
            </a:endParaRPr>
          </a:p>
        </p:txBody>
      </p:sp>
      <p:sp>
        <p:nvSpPr>
          <p:cNvPr id="196" name="Google Shape;196;p24"/>
          <p:cNvSpPr txBox="1"/>
          <p:nvPr/>
        </p:nvSpPr>
        <p:spPr>
          <a:xfrm>
            <a:off x="3265525" y="2168400"/>
            <a:ext cx="818400" cy="5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JUUL</a:t>
            </a:r>
            <a:endParaRPr>
              <a:latin typeface="Calibri"/>
              <a:ea typeface="Calibri"/>
              <a:cs typeface="Calibri"/>
              <a:sym typeface="Calibri"/>
            </a:endParaRPr>
          </a:p>
        </p:txBody>
      </p:sp>
      <p:sp>
        <p:nvSpPr>
          <p:cNvPr id="197" name="Google Shape;197;p24"/>
          <p:cNvSpPr txBox="1"/>
          <p:nvPr/>
        </p:nvSpPr>
        <p:spPr>
          <a:xfrm>
            <a:off x="4572000" y="3627250"/>
            <a:ext cx="8184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MOD</a:t>
            </a:r>
            <a:endParaRPr>
              <a:latin typeface="Calibri"/>
              <a:ea typeface="Calibri"/>
              <a:cs typeface="Calibri"/>
              <a:sym typeface="Calibri"/>
            </a:endParaRPr>
          </a:p>
        </p:txBody>
      </p:sp>
      <p:sp>
        <p:nvSpPr>
          <p:cNvPr id="198" name="Google Shape;198;p24"/>
          <p:cNvSpPr txBox="1"/>
          <p:nvPr/>
        </p:nvSpPr>
        <p:spPr>
          <a:xfrm>
            <a:off x="485950" y="5656275"/>
            <a:ext cx="1315200" cy="3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a:solidFill>
                  <a:schemeClr val="dk1"/>
                </a:solidFill>
                <a:latin typeface="Calibri"/>
                <a:ea typeface="Calibri"/>
                <a:cs typeface="Calibri"/>
                <a:sym typeface="Calibri"/>
              </a:rPr>
              <a:t>E-cigarettes</a:t>
            </a:r>
            <a:endParaRPr>
              <a:latin typeface="Calibri"/>
              <a:ea typeface="Calibri"/>
              <a:cs typeface="Calibri"/>
              <a:sym typeface="Calibri"/>
            </a:endParaRPr>
          </a:p>
        </p:txBody>
      </p:sp>
      <p:sp>
        <p:nvSpPr>
          <p:cNvPr id="199" name="Google Shape;199;p24"/>
          <p:cNvSpPr txBox="1"/>
          <p:nvPr/>
        </p:nvSpPr>
        <p:spPr>
          <a:xfrm>
            <a:off x="5217025" y="2432225"/>
            <a:ext cx="8184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E</a:t>
            </a:r>
            <a:r>
              <a:rPr lang="cs">
                <a:latin typeface="Calibri"/>
                <a:ea typeface="Calibri"/>
                <a:cs typeface="Calibri"/>
                <a:sym typeface="Calibri"/>
              </a:rPr>
              <a:t>-cigar</a:t>
            </a:r>
            <a:endParaRPr>
              <a:latin typeface="Calibri"/>
              <a:ea typeface="Calibri"/>
              <a:cs typeface="Calibri"/>
              <a:sym typeface="Calibri"/>
            </a:endParaRPr>
          </a:p>
        </p:txBody>
      </p:sp>
      <p:sp>
        <p:nvSpPr>
          <p:cNvPr id="200" name="Google Shape;200;p24"/>
          <p:cNvSpPr txBox="1"/>
          <p:nvPr/>
        </p:nvSpPr>
        <p:spPr>
          <a:xfrm>
            <a:off x="5763500" y="6190150"/>
            <a:ext cx="3000000" cy="5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Image Source CC0 Creative Commons: </a:t>
            </a:r>
            <a:endParaRPr i="1">
              <a:latin typeface="Calibri"/>
              <a:ea typeface="Calibri"/>
              <a:cs typeface="Calibri"/>
              <a:sym typeface="Calibri"/>
            </a:endParaRPr>
          </a:p>
          <a:p>
            <a:pPr indent="0" lvl="0" marL="0" rtl="0" algn="l">
              <a:spcBef>
                <a:spcPts val="0"/>
              </a:spcBef>
              <a:spcAft>
                <a:spcPts val="0"/>
              </a:spcAft>
              <a:buNone/>
            </a:pPr>
            <a:r>
              <a:rPr i="1" lang="cs">
                <a:uFill>
                  <a:noFill/>
                </a:uFill>
                <a:latin typeface="Calibri"/>
                <a:ea typeface="Calibri"/>
                <a:cs typeface="Calibri"/>
                <a:sym typeface="Calibri"/>
                <a:hlinkClick r:id="rId5"/>
              </a:rPr>
              <a:t>https://www.fda.gov</a:t>
            </a:r>
            <a:endParaRPr i="1">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5"/>
          <p:cNvSpPr/>
          <p:nvPr/>
        </p:nvSpPr>
        <p:spPr>
          <a:xfrm>
            <a:off x="-50" y="-93300"/>
            <a:ext cx="9144000" cy="61398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25"/>
          <p:cNvPicPr preferRelativeResize="0"/>
          <p:nvPr/>
        </p:nvPicPr>
        <p:blipFill rotWithShape="1">
          <a:blip r:embed="rId3">
            <a:alphaModFix/>
          </a:blip>
          <a:srcRect b="0" l="3614" r="0" t="0"/>
          <a:stretch/>
        </p:blipFill>
        <p:spPr>
          <a:xfrm>
            <a:off x="-50" y="2634938"/>
            <a:ext cx="4213274" cy="2659225"/>
          </a:xfrm>
          <a:prstGeom prst="rect">
            <a:avLst/>
          </a:prstGeom>
          <a:noFill/>
          <a:ln>
            <a:noFill/>
          </a:ln>
        </p:spPr>
      </p:pic>
      <p:pic>
        <p:nvPicPr>
          <p:cNvPr id="208" name="Google Shape;208;p25"/>
          <p:cNvPicPr preferRelativeResize="0"/>
          <p:nvPr/>
        </p:nvPicPr>
        <p:blipFill>
          <a:blip r:embed="rId4">
            <a:alphaModFix/>
          </a:blip>
          <a:stretch>
            <a:fillRect/>
          </a:stretch>
        </p:blipFill>
        <p:spPr>
          <a:xfrm>
            <a:off x="5521000" y="3016775"/>
            <a:ext cx="3624601" cy="2659225"/>
          </a:xfrm>
          <a:prstGeom prst="rect">
            <a:avLst/>
          </a:prstGeom>
          <a:noFill/>
          <a:ln>
            <a:noFill/>
          </a:ln>
        </p:spPr>
      </p:pic>
      <p:sp>
        <p:nvSpPr>
          <p:cNvPr id="209" name="Google Shape;209;p25"/>
          <p:cNvSpPr txBox="1"/>
          <p:nvPr/>
        </p:nvSpPr>
        <p:spPr>
          <a:xfrm>
            <a:off x="5552800" y="2399313"/>
            <a:ext cx="35610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000">
                <a:solidFill>
                  <a:srgbClr val="FFFFFF"/>
                </a:solidFill>
              </a:rPr>
              <a:t>PARTICLES </a:t>
            </a:r>
            <a:r>
              <a:rPr lang="cs" sz="2000">
                <a:solidFill>
                  <a:srgbClr val="FFFFFF"/>
                </a:solidFill>
              </a:rPr>
              <a:t>AEROSOLIZED</a:t>
            </a:r>
            <a:endParaRPr sz="2000">
              <a:solidFill>
                <a:srgbClr val="FFFFFF"/>
              </a:solidFill>
            </a:endParaRPr>
          </a:p>
        </p:txBody>
      </p:sp>
      <p:sp>
        <p:nvSpPr>
          <p:cNvPr id="210" name="Google Shape;210;p25"/>
          <p:cNvSpPr txBox="1"/>
          <p:nvPr/>
        </p:nvSpPr>
        <p:spPr>
          <a:xfrm>
            <a:off x="-50" y="2372025"/>
            <a:ext cx="26187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000">
                <a:solidFill>
                  <a:srgbClr val="FFFFFF"/>
                </a:solidFill>
              </a:rPr>
              <a:t>WATER VAPORIZED </a:t>
            </a:r>
            <a:endParaRPr sz="2000">
              <a:solidFill>
                <a:srgbClr val="FFFFFF"/>
              </a:solidFill>
            </a:endParaRPr>
          </a:p>
        </p:txBody>
      </p:sp>
      <p:sp>
        <p:nvSpPr>
          <p:cNvPr id="211" name="Google Shape;211;p25"/>
          <p:cNvSpPr txBox="1"/>
          <p:nvPr/>
        </p:nvSpPr>
        <p:spPr>
          <a:xfrm>
            <a:off x="6164100" y="744300"/>
            <a:ext cx="2979900" cy="11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solidFill>
                  <a:srgbClr val="FFFFFF"/>
                </a:solidFill>
              </a:rPr>
              <a:t>Suspension system of solid or liquid particles in a gas</a:t>
            </a:r>
            <a:endParaRPr sz="2400">
              <a:solidFill>
                <a:srgbClr val="FFFFFF"/>
              </a:solidFill>
            </a:endParaRPr>
          </a:p>
        </p:txBody>
      </p:sp>
      <p:sp>
        <p:nvSpPr>
          <p:cNvPr id="212" name="Google Shape;212;p25"/>
          <p:cNvSpPr txBox="1"/>
          <p:nvPr/>
        </p:nvSpPr>
        <p:spPr>
          <a:xfrm>
            <a:off x="158200" y="1091125"/>
            <a:ext cx="24927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solidFill>
                  <a:srgbClr val="FFFFFF"/>
                </a:solidFill>
              </a:rPr>
              <a:t>A substance in the gas phase</a:t>
            </a:r>
            <a:endParaRPr sz="2400">
              <a:solidFill>
                <a:srgbClr val="FFFFFF"/>
              </a:solidFill>
            </a:endParaRPr>
          </a:p>
        </p:txBody>
      </p:sp>
      <p:sp>
        <p:nvSpPr>
          <p:cNvPr id="213" name="Google Shape;213;p25"/>
          <p:cNvSpPr txBox="1"/>
          <p:nvPr/>
        </p:nvSpPr>
        <p:spPr>
          <a:xfrm>
            <a:off x="5866900" y="2764175"/>
            <a:ext cx="29799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rPr>
              <a:t>M</a:t>
            </a:r>
            <a:r>
              <a:rPr lang="cs" sz="1800">
                <a:solidFill>
                  <a:srgbClr val="FFFFFF"/>
                </a:solidFill>
              </a:rPr>
              <a:t>icro-particles suspended</a:t>
            </a:r>
            <a:endParaRPr sz="1800">
              <a:solidFill>
                <a:srgbClr val="FFFFFF"/>
              </a:solidFill>
            </a:endParaRPr>
          </a:p>
          <a:p>
            <a:pPr indent="0" lvl="0" marL="0" rtl="0" algn="l">
              <a:spcBef>
                <a:spcPts val="0"/>
              </a:spcBef>
              <a:spcAft>
                <a:spcPts val="0"/>
              </a:spcAft>
              <a:buNone/>
            </a:pPr>
            <a:r>
              <a:t/>
            </a:r>
            <a:endParaRPr sz="1800">
              <a:solidFill>
                <a:srgbClr val="FFFFFF"/>
              </a:solidFill>
            </a:endParaRPr>
          </a:p>
        </p:txBody>
      </p:sp>
      <p:sp>
        <p:nvSpPr>
          <p:cNvPr id="214" name="Google Shape;214;p25"/>
          <p:cNvSpPr txBox="1"/>
          <p:nvPr/>
        </p:nvSpPr>
        <p:spPr>
          <a:xfrm>
            <a:off x="3138000" y="889225"/>
            <a:ext cx="2492700" cy="5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solidFill>
                  <a:srgbClr val="FFFFFF"/>
                </a:solidFill>
              </a:rPr>
              <a:t>Liquid </a:t>
            </a:r>
            <a:r>
              <a:rPr lang="cs" sz="2400">
                <a:solidFill>
                  <a:srgbClr val="FFFFFF"/>
                </a:solidFill>
              </a:rPr>
              <a:t>&lt;--</a:t>
            </a:r>
            <a:r>
              <a:rPr lang="cs" sz="2400">
                <a:solidFill>
                  <a:srgbClr val="FFFFFF"/>
                </a:solidFill>
              </a:rPr>
              <a:t>-&gt; Gas </a:t>
            </a:r>
            <a:endParaRPr sz="2400">
              <a:solidFill>
                <a:srgbClr val="FFFFFF"/>
              </a:solidFill>
            </a:endParaRPr>
          </a:p>
        </p:txBody>
      </p:sp>
      <p:sp>
        <p:nvSpPr>
          <p:cNvPr id="215" name="Google Shape;215;p25"/>
          <p:cNvSpPr/>
          <p:nvPr/>
        </p:nvSpPr>
        <p:spPr>
          <a:xfrm flipH="1" rot="-5400000">
            <a:off x="4187500" y="-257400"/>
            <a:ext cx="464100" cy="17409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a:t>nnn</a:t>
            </a:r>
            <a:endParaRPr/>
          </a:p>
        </p:txBody>
      </p:sp>
      <p:sp>
        <p:nvSpPr>
          <p:cNvPr id="216" name="Google Shape;216;p25"/>
          <p:cNvSpPr/>
          <p:nvPr/>
        </p:nvSpPr>
        <p:spPr>
          <a:xfrm flipH="1" rot="5400000">
            <a:off x="4111350" y="792363"/>
            <a:ext cx="464100" cy="17409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5"/>
          <p:cNvSpPr txBox="1"/>
          <p:nvPr/>
        </p:nvSpPr>
        <p:spPr>
          <a:xfrm>
            <a:off x="3671400" y="-72625"/>
            <a:ext cx="15045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rPr>
              <a:t>Vaporization</a:t>
            </a:r>
            <a:endParaRPr sz="1800">
              <a:solidFill>
                <a:srgbClr val="FFFFFF"/>
              </a:solidFill>
            </a:endParaRPr>
          </a:p>
        </p:txBody>
      </p:sp>
      <p:sp>
        <p:nvSpPr>
          <p:cNvPr id="218" name="Google Shape;218;p25"/>
          <p:cNvSpPr txBox="1"/>
          <p:nvPr/>
        </p:nvSpPr>
        <p:spPr>
          <a:xfrm>
            <a:off x="3590100" y="1942350"/>
            <a:ext cx="17409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rPr>
              <a:t>Condensation</a:t>
            </a:r>
            <a:endParaRPr sz="1800">
              <a:solidFill>
                <a:srgbClr val="FFFFFF"/>
              </a:solidFill>
            </a:endParaRPr>
          </a:p>
        </p:txBody>
      </p:sp>
      <p:sp>
        <p:nvSpPr>
          <p:cNvPr id="219" name="Google Shape;219;p25"/>
          <p:cNvSpPr txBox="1"/>
          <p:nvPr/>
        </p:nvSpPr>
        <p:spPr>
          <a:xfrm>
            <a:off x="813100" y="-93300"/>
            <a:ext cx="1182900" cy="5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3600">
                <a:solidFill>
                  <a:srgbClr val="FFFFFF"/>
                </a:solidFill>
              </a:rPr>
              <a:t>G</a:t>
            </a:r>
            <a:r>
              <a:rPr lang="cs" sz="3600">
                <a:solidFill>
                  <a:srgbClr val="FFFFFF"/>
                </a:solidFill>
              </a:rPr>
              <a:t>as</a:t>
            </a:r>
            <a:endParaRPr sz="3600">
              <a:solidFill>
                <a:srgbClr val="FFFFFF"/>
              </a:solidFill>
            </a:endParaRPr>
          </a:p>
        </p:txBody>
      </p:sp>
      <p:sp>
        <p:nvSpPr>
          <p:cNvPr id="220" name="Google Shape;220;p25"/>
          <p:cNvSpPr txBox="1"/>
          <p:nvPr/>
        </p:nvSpPr>
        <p:spPr>
          <a:xfrm>
            <a:off x="6655375" y="-93300"/>
            <a:ext cx="1840800" cy="8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3600">
                <a:solidFill>
                  <a:schemeClr val="lt1"/>
                </a:solidFill>
              </a:rPr>
              <a:t>Aerosol</a:t>
            </a:r>
            <a:endParaRPr sz="3600"/>
          </a:p>
        </p:txBody>
      </p:sp>
      <p:sp>
        <p:nvSpPr>
          <p:cNvPr id="221" name="Google Shape;221;p25"/>
          <p:cNvSpPr txBox="1"/>
          <p:nvPr/>
        </p:nvSpPr>
        <p:spPr>
          <a:xfrm>
            <a:off x="150" y="5549950"/>
            <a:ext cx="9144000" cy="46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sz="2400">
                <a:solidFill>
                  <a:srgbClr val="FFFFFF"/>
                </a:solidFill>
              </a:rPr>
              <a:t>smoke</a:t>
            </a:r>
            <a:r>
              <a:rPr lang="cs" sz="2400">
                <a:solidFill>
                  <a:srgbClr val="FFFFFF"/>
                </a:solidFill>
              </a:rPr>
              <a:t> is an </a:t>
            </a:r>
            <a:r>
              <a:rPr b="1" lang="cs" sz="2400">
                <a:solidFill>
                  <a:srgbClr val="FFFFFF"/>
                </a:solidFill>
              </a:rPr>
              <a:t>aerosol</a:t>
            </a:r>
            <a:r>
              <a:rPr lang="cs" sz="2400">
                <a:solidFill>
                  <a:srgbClr val="FFFFFF"/>
                </a:solidFill>
              </a:rPr>
              <a:t>, not all </a:t>
            </a:r>
            <a:r>
              <a:rPr b="1" lang="cs" sz="2400">
                <a:solidFill>
                  <a:srgbClr val="FFFFFF"/>
                </a:solidFill>
              </a:rPr>
              <a:t>aerosols</a:t>
            </a:r>
            <a:r>
              <a:rPr lang="cs" sz="2400">
                <a:solidFill>
                  <a:srgbClr val="FFFFFF"/>
                </a:solidFill>
              </a:rPr>
              <a:t> are </a:t>
            </a:r>
            <a:r>
              <a:rPr b="1" lang="cs" sz="2400">
                <a:solidFill>
                  <a:srgbClr val="FFFFFF"/>
                </a:solidFill>
              </a:rPr>
              <a:t>smoke</a:t>
            </a:r>
            <a:r>
              <a:rPr lang="cs" sz="2400">
                <a:solidFill>
                  <a:srgbClr val="FFFFFF"/>
                </a:solidFill>
              </a:rPr>
              <a:t>.</a:t>
            </a:r>
            <a:endParaRPr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26"/>
          <p:cNvPicPr preferRelativeResize="0"/>
          <p:nvPr/>
        </p:nvPicPr>
        <p:blipFill>
          <a:blip r:embed="rId3">
            <a:alphaModFix/>
          </a:blip>
          <a:stretch>
            <a:fillRect/>
          </a:stretch>
        </p:blipFill>
        <p:spPr>
          <a:xfrm>
            <a:off x="0" y="0"/>
            <a:ext cx="9144001" cy="6064500"/>
          </a:xfrm>
          <a:prstGeom prst="rect">
            <a:avLst/>
          </a:prstGeom>
          <a:noFill/>
          <a:ln>
            <a:noFill/>
          </a:ln>
        </p:spPr>
      </p:pic>
      <p:sp>
        <p:nvSpPr>
          <p:cNvPr id="228" name="Google Shape;228;p26"/>
          <p:cNvSpPr txBox="1"/>
          <p:nvPr/>
        </p:nvSpPr>
        <p:spPr>
          <a:xfrm>
            <a:off x="6556300" y="6237775"/>
            <a:ext cx="21921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4"/>
              </a:rPr>
              <a:t>TobaccoFreeCA</a:t>
            </a:r>
            <a:endParaRPr i="1">
              <a:latin typeface="Calibri"/>
              <a:ea typeface="Calibri"/>
              <a:cs typeface="Calibri"/>
              <a:sym typeface="Calibri"/>
            </a:endParaRPr>
          </a:p>
        </p:txBody>
      </p:sp>
      <p:pic>
        <p:nvPicPr>
          <p:cNvPr id="229" name="Google Shape;229;p26"/>
          <p:cNvPicPr preferRelativeResize="0"/>
          <p:nvPr/>
        </p:nvPicPr>
        <p:blipFill>
          <a:blip r:embed="rId5">
            <a:alphaModFix/>
          </a:blip>
          <a:stretch>
            <a:fillRect/>
          </a:stretch>
        </p:blipFill>
        <p:spPr>
          <a:xfrm>
            <a:off x="0" y="5226300"/>
            <a:ext cx="838200" cy="83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27"/>
          <p:cNvPicPr preferRelativeResize="0"/>
          <p:nvPr/>
        </p:nvPicPr>
        <p:blipFill>
          <a:blip r:embed="rId3">
            <a:alphaModFix/>
          </a:blip>
          <a:stretch>
            <a:fillRect/>
          </a:stretch>
        </p:blipFill>
        <p:spPr>
          <a:xfrm>
            <a:off x="0" y="0"/>
            <a:ext cx="9144000" cy="6042349"/>
          </a:xfrm>
          <a:prstGeom prst="rect">
            <a:avLst/>
          </a:prstGeom>
          <a:noFill/>
          <a:ln>
            <a:noFill/>
          </a:ln>
        </p:spPr>
      </p:pic>
      <p:pic>
        <p:nvPicPr>
          <p:cNvPr id="236" name="Google Shape;236;p27"/>
          <p:cNvPicPr preferRelativeResize="0"/>
          <p:nvPr/>
        </p:nvPicPr>
        <p:blipFill>
          <a:blip r:embed="rId4">
            <a:alphaModFix/>
          </a:blip>
          <a:stretch>
            <a:fillRect/>
          </a:stretch>
        </p:blipFill>
        <p:spPr>
          <a:xfrm>
            <a:off x="0" y="4629800"/>
            <a:ext cx="838200" cy="838200"/>
          </a:xfrm>
          <a:prstGeom prst="rect">
            <a:avLst/>
          </a:prstGeom>
          <a:noFill/>
          <a:ln>
            <a:noFill/>
          </a:ln>
        </p:spPr>
      </p:pic>
      <p:sp>
        <p:nvSpPr>
          <p:cNvPr id="237" name="Google Shape;237;p27"/>
          <p:cNvSpPr txBox="1"/>
          <p:nvPr/>
        </p:nvSpPr>
        <p:spPr>
          <a:xfrm>
            <a:off x="6556300" y="6237775"/>
            <a:ext cx="21921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5"/>
              </a:rPr>
              <a:t>TobaccoFreeCA</a:t>
            </a:r>
            <a:endParaRPr i="1">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242" name="Shape 242"/>
        <p:cNvGrpSpPr/>
        <p:nvPr/>
      </p:nvGrpSpPr>
      <p:grpSpPr>
        <a:xfrm>
          <a:off x="0" y="0"/>
          <a:ext cx="0" cy="0"/>
          <a:chOff x="0" y="0"/>
          <a:chExt cx="0" cy="0"/>
        </a:xfrm>
      </p:grpSpPr>
      <p:sp>
        <p:nvSpPr>
          <p:cNvPr id="243" name="Google Shape;243;p28"/>
          <p:cNvSpPr txBox="1"/>
          <p:nvPr/>
        </p:nvSpPr>
        <p:spPr>
          <a:xfrm>
            <a:off x="2286000" y="6156775"/>
            <a:ext cx="3847200" cy="701100"/>
          </a:xfrm>
          <a:prstGeom prst="rect">
            <a:avLst/>
          </a:prstGeom>
          <a:solidFill>
            <a:srgbClr val="0086A6"/>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cs" sz="3000" u="none" cap="none" strike="noStrike">
                <a:solidFill>
                  <a:srgbClr val="000000"/>
                </a:solidFill>
                <a:latin typeface="Calibri"/>
                <a:ea typeface="Calibri"/>
                <a:cs typeface="Calibri"/>
                <a:sym typeface="Calibri"/>
              </a:rPr>
              <a:t>Hiding in Plain View</a:t>
            </a:r>
            <a:endParaRPr b="1" i="0" sz="3000" u="none" cap="none" strike="noStrike">
              <a:solidFill>
                <a:srgbClr val="000000"/>
              </a:solidFill>
              <a:latin typeface="Calibri"/>
              <a:ea typeface="Calibri"/>
              <a:cs typeface="Calibri"/>
              <a:sym typeface="Calibri"/>
            </a:endParaRPr>
          </a:p>
        </p:txBody>
      </p:sp>
      <p:sp>
        <p:nvSpPr>
          <p:cNvPr id="244" name="Google Shape;244;p28"/>
          <p:cNvSpPr txBox="1"/>
          <p:nvPr/>
        </p:nvSpPr>
        <p:spPr>
          <a:xfrm>
            <a:off x="5910150" y="6123875"/>
            <a:ext cx="3000000" cy="7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t>Oct 10, 2019</a:t>
            </a:r>
            <a:endParaRPr/>
          </a:p>
          <a:p>
            <a:pPr indent="0" lvl="0" marL="0" rtl="0" algn="l">
              <a:spcBef>
                <a:spcPts val="0"/>
              </a:spcBef>
              <a:spcAft>
                <a:spcPts val="0"/>
              </a:spcAft>
              <a:buNone/>
            </a:pPr>
            <a:r>
              <a:rPr lang="cs" u="sng">
                <a:solidFill>
                  <a:schemeClr val="hlink"/>
                </a:solidFill>
                <a:hlinkClick r:id="rId3"/>
              </a:rPr>
              <a:t>https://youtu.be/iLSo9L4uOkw</a:t>
            </a:r>
            <a:endParaRPr/>
          </a:p>
        </p:txBody>
      </p:sp>
      <p:pic>
        <p:nvPicPr>
          <p:cNvPr descr="Several products are now on the market that make it easy for kids to disguise and hide e-cigarettes as everyday objects such as pens, smartwatches and more. NBC’s Vicky Nguyen puts parents and teachers to the test to see if they can find the hidden vaping devices.&#10;» Subscribe to TODAY: http://on.today.com/SubscribeToTODAY&#10;» Watch the latest from TODAY: http://bit.ly/LatestTODAY&#10;&#10;About: TODAY brings you the latest headlines and expert tips on money, health and parenting. We wake up every morning to give you and your family all you need to start your day. If it matters to you, it matters to us. We are in the people business. Subscribe to our channel for exclusive TODAY archival footage &amp; our original web series.  &#10;&#10;Connect with TODAY Online!&#10;Visit TODAY's Website: http://on.today.com/ReadTODAY&#10;Find TODAY on Facebook: http://on.today.com/LikeTODAY&#10;Follow TODAY on Twitter: http://on.today.com/FollowTODAY&#10;Follow TODAY on Instagram: http://on.today.com/InstaTODAY&#10;Follow TODAY on Pinterest: http://on.today.com/PinTODAY&#10;&#10;#ECigarettes #VapingDevices #TodayShow&#10;&#10;Students Are Hiding Vaping Devices In Plain Sight | TODAY" id="245" name="Google Shape;245;p28" title="Students Are Hiding Vaping Devices In Plain Sight | TODAY">
            <a:hlinkClick r:id="rId4"/>
          </p:cNvPr>
          <p:cNvPicPr preferRelativeResize="0"/>
          <p:nvPr/>
        </p:nvPicPr>
        <p:blipFill>
          <a:blip r:embed="rId5">
            <a:alphaModFix/>
          </a:blip>
          <a:stretch>
            <a:fillRect/>
          </a:stretch>
        </p:blipFill>
        <p:spPr>
          <a:xfrm>
            <a:off x="0" y="0"/>
            <a:ext cx="9144000" cy="6156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nvSpPr>
        <p:spPr>
          <a:xfrm>
            <a:off x="3980400" y="5824501"/>
            <a:ext cx="51636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1000">
                <a:solidFill>
                  <a:srgbClr val="CCCCCC"/>
                </a:solidFill>
                <a:latin typeface="Cambria"/>
                <a:ea typeface="Cambria"/>
                <a:cs typeface="Cambria"/>
                <a:sym typeface="Cambria"/>
              </a:rPr>
              <a:t>Image source: https://fr.m.wikipedia.org/wiki/Fichier:Parts_of_an_Electronic_cigarette.png</a:t>
            </a:r>
            <a:endParaRPr>
              <a:solidFill>
                <a:srgbClr val="CCCCCC"/>
              </a:solidFill>
            </a:endParaRPr>
          </a:p>
        </p:txBody>
      </p:sp>
      <p:pic>
        <p:nvPicPr>
          <p:cNvPr id="251" name="Google Shape;251;p29">
            <a:hlinkClick r:id="rId3"/>
          </p:cNvPr>
          <p:cNvPicPr preferRelativeResize="0"/>
          <p:nvPr/>
        </p:nvPicPr>
        <p:blipFill>
          <a:blip r:embed="rId4">
            <a:alphaModFix/>
          </a:blip>
          <a:stretch>
            <a:fillRect/>
          </a:stretch>
        </p:blipFill>
        <p:spPr>
          <a:xfrm>
            <a:off x="0" y="0"/>
            <a:ext cx="9144001" cy="5995425"/>
          </a:xfrm>
          <a:prstGeom prst="rect">
            <a:avLst/>
          </a:prstGeom>
          <a:noFill/>
          <a:ln>
            <a:noFill/>
          </a:ln>
        </p:spPr>
      </p:pic>
      <p:sp>
        <p:nvSpPr>
          <p:cNvPr id="252" name="Google Shape;252;p29"/>
          <p:cNvSpPr txBox="1"/>
          <p:nvPr/>
        </p:nvSpPr>
        <p:spPr>
          <a:xfrm>
            <a:off x="2139450" y="5958225"/>
            <a:ext cx="70809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Image source: </a:t>
            </a:r>
            <a:r>
              <a:rPr lang="cs">
                <a:latin typeface="Calibri"/>
                <a:ea typeface="Calibri"/>
                <a:cs typeface="Calibri"/>
                <a:sym typeface="Calibri"/>
              </a:rPr>
              <a:t>https://www.kingcounty.gov/depts/health/tobacco/data/e-cigarettes.aspx</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descr="Juuling derives from Juul, a popular vaping device that heats up liquid nicotine that users inhale." id="258" name="Google Shape;258;p30" title="Juuling: What is the trendy vape pen becoming popular among teens">
            <a:hlinkClick r:id="rId3"/>
          </p:cNvPr>
          <p:cNvPicPr preferRelativeResize="0"/>
          <p:nvPr/>
        </p:nvPicPr>
        <p:blipFill>
          <a:blip r:embed="rId4">
            <a:alphaModFix/>
          </a:blip>
          <a:stretch>
            <a:fillRect/>
          </a:stretch>
        </p:blipFill>
        <p:spPr>
          <a:xfrm>
            <a:off x="0" y="0"/>
            <a:ext cx="9144000" cy="6096000"/>
          </a:xfrm>
          <a:prstGeom prst="rect">
            <a:avLst/>
          </a:prstGeom>
          <a:noFill/>
          <a:ln>
            <a:noFill/>
          </a:ln>
        </p:spPr>
      </p:pic>
      <p:sp>
        <p:nvSpPr>
          <p:cNvPr id="259" name="Google Shape;259;p30"/>
          <p:cNvSpPr txBox="1"/>
          <p:nvPr>
            <p:ph type="title"/>
          </p:nvPr>
        </p:nvSpPr>
        <p:spPr>
          <a:xfrm>
            <a:off x="457200" y="-5"/>
            <a:ext cx="8229600" cy="686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cs">
                <a:solidFill>
                  <a:srgbClr val="FFFFFF"/>
                </a:solidFill>
              </a:rPr>
              <a:t>Juuling</a:t>
            </a:r>
            <a:endParaRPr>
              <a:solidFill>
                <a:srgbClr val="FFFFFF"/>
              </a:solidFill>
            </a:endParaRPr>
          </a:p>
        </p:txBody>
      </p:sp>
      <p:sp>
        <p:nvSpPr>
          <p:cNvPr id="260" name="Google Shape;260;p30"/>
          <p:cNvSpPr txBox="1"/>
          <p:nvPr/>
        </p:nvSpPr>
        <p:spPr>
          <a:xfrm>
            <a:off x="5528200" y="6094700"/>
            <a:ext cx="3615900" cy="76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Time : Sec. 0-3:08 mins. Source: </a:t>
            </a:r>
            <a:r>
              <a:rPr lang="cs" sz="1100" u="sng">
                <a:solidFill>
                  <a:schemeClr val="hlink"/>
                </a:solidFill>
                <a:hlinkClick r:id="rId5"/>
              </a:rPr>
              <a:t>ABC News</a:t>
            </a:r>
            <a:endParaRPr>
              <a:latin typeface="Calibri"/>
              <a:ea typeface="Calibri"/>
              <a:cs typeface="Calibri"/>
              <a:sym typeface="Calibri"/>
            </a:endParaRPr>
          </a:p>
          <a:p>
            <a:pPr indent="0" lvl="0" marL="0" rtl="0" algn="l">
              <a:spcBef>
                <a:spcPts val="0"/>
              </a:spcBef>
              <a:spcAft>
                <a:spcPts val="0"/>
              </a:spcAft>
              <a:buNone/>
            </a:pPr>
            <a:r>
              <a:rPr lang="cs">
                <a:uFill>
                  <a:noFill/>
                </a:uFill>
                <a:latin typeface="Calibri"/>
                <a:ea typeface="Calibri"/>
                <a:cs typeface="Calibri"/>
                <a:sym typeface="Calibri"/>
                <a:hlinkClick r:id="rId6"/>
              </a:rPr>
              <a:t>h</a:t>
            </a:r>
            <a:r>
              <a:rPr lang="cs">
                <a:uFill>
                  <a:noFill/>
                </a:uFill>
                <a:latin typeface="Calibri"/>
                <a:ea typeface="Calibri"/>
                <a:cs typeface="Calibri"/>
                <a:sym typeface="Calibri"/>
                <a:hlinkClick r:id="rId7"/>
              </a:rPr>
              <a:t>ttps://www.youtube.com/watch?v=EmjVU_jZYV0</a:t>
            </a:r>
            <a:r>
              <a:rPr lang="cs">
                <a:latin typeface="Calibri"/>
                <a:ea typeface="Calibri"/>
                <a:cs typeface="Calibri"/>
                <a:sym typeface="Calibri"/>
              </a:rPr>
              <a:t>  (Jun 27, 2018)</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31"/>
          <p:cNvPicPr preferRelativeResize="0"/>
          <p:nvPr/>
        </p:nvPicPr>
        <p:blipFill>
          <a:blip r:embed="rId3">
            <a:alphaModFix/>
          </a:blip>
          <a:stretch>
            <a:fillRect/>
          </a:stretch>
        </p:blipFill>
        <p:spPr>
          <a:xfrm>
            <a:off x="0" y="0"/>
            <a:ext cx="9067799" cy="6048151"/>
          </a:xfrm>
          <a:prstGeom prst="rect">
            <a:avLst/>
          </a:prstGeom>
          <a:noFill/>
          <a:ln>
            <a:noFill/>
          </a:ln>
        </p:spPr>
      </p:pic>
      <p:sp>
        <p:nvSpPr>
          <p:cNvPr id="267" name="Google Shape;267;p31"/>
          <p:cNvSpPr txBox="1"/>
          <p:nvPr>
            <p:ph type="title"/>
          </p:nvPr>
        </p:nvSpPr>
        <p:spPr>
          <a:xfrm>
            <a:off x="0" y="0"/>
            <a:ext cx="6738000" cy="146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lang="cs" sz="3600">
                <a:solidFill>
                  <a:srgbClr val="F3F3F3"/>
                </a:solidFill>
              </a:rPr>
              <a:t>Vaping is the process...</a:t>
            </a:r>
            <a:endParaRPr sz="3600">
              <a:solidFill>
                <a:srgbClr val="F3F3F3"/>
              </a:solidFill>
            </a:endParaRPr>
          </a:p>
          <a:p>
            <a:pPr indent="0" lvl="0" marL="0" rtl="0" algn="l">
              <a:spcBef>
                <a:spcPts val="0"/>
              </a:spcBef>
              <a:spcAft>
                <a:spcPts val="0"/>
              </a:spcAft>
              <a:buClr>
                <a:schemeClr val="dk1"/>
              </a:buClr>
              <a:buSzPts val="4400"/>
              <a:buFont typeface="Calibri"/>
              <a:buNone/>
            </a:pPr>
            <a:r>
              <a:rPr lang="cs" sz="3600">
                <a:solidFill>
                  <a:srgbClr val="F3F3F3"/>
                </a:solidFill>
              </a:rPr>
              <a:t>Aerosol is the</a:t>
            </a:r>
            <a:r>
              <a:rPr lang="cs" sz="3600">
                <a:solidFill>
                  <a:srgbClr val="F3F3F3"/>
                </a:solidFill>
              </a:rPr>
              <a:t> result</a:t>
            </a:r>
            <a:endParaRPr sz="3600">
              <a:solidFill>
                <a:srgbClr val="F3F3F3"/>
              </a:solidFill>
            </a:endParaRPr>
          </a:p>
        </p:txBody>
      </p:sp>
      <p:sp>
        <p:nvSpPr>
          <p:cNvPr id="268" name="Google Shape;268;p31"/>
          <p:cNvSpPr txBox="1"/>
          <p:nvPr/>
        </p:nvSpPr>
        <p:spPr>
          <a:xfrm>
            <a:off x="381000" y="2828850"/>
            <a:ext cx="41910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cs" sz="3600">
                <a:solidFill>
                  <a:schemeClr val="dk1"/>
                </a:solidFill>
                <a:latin typeface="Calibri"/>
                <a:ea typeface="Calibri"/>
                <a:cs typeface="Calibri"/>
                <a:sym typeface="Calibri"/>
              </a:rPr>
              <a:t>GAS:</a:t>
            </a:r>
            <a:r>
              <a:rPr b="1" lang="cs" sz="1800">
                <a:solidFill>
                  <a:schemeClr val="dk1"/>
                </a:solidFill>
                <a:latin typeface="Calibri"/>
                <a:ea typeface="Calibri"/>
                <a:cs typeface="Calibri"/>
                <a:sym typeface="Calibri"/>
              </a:rPr>
              <a:t> </a:t>
            </a:r>
            <a:endParaRPr>
              <a:latin typeface="Calibri"/>
              <a:ea typeface="Calibri"/>
              <a:cs typeface="Calibri"/>
              <a:sym typeface="Calibri"/>
            </a:endParaRPr>
          </a:p>
          <a:p>
            <a:pPr indent="0" lvl="0" marL="0" marR="0" rtl="0" algn="l">
              <a:spcBef>
                <a:spcPts val="0"/>
              </a:spcBef>
              <a:spcAft>
                <a:spcPts val="0"/>
              </a:spcAft>
              <a:buNone/>
            </a:pPr>
            <a:r>
              <a:rPr b="1" lang="cs" sz="1800">
                <a:solidFill>
                  <a:schemeClr val="dk1"/>
                </a:solidFill>
                <a:latin typeface="Calibri"/>
                <a:ea typeface="Calibri"/>
                <a:cs typeface="Calibri"/>
                <a:sym typeface="Calibri"/>
              </a:rPr>
              <a:t>Does not have solid particles </a:t>
            </a:r>
            <a:endParaRPr sz="1800">
              <a:solidFill>
                <a:schemeClr val="dk1"/>
              </a:solidFill>
              <a:latin typeface="Calibri"/>
              <a:ea typeface="Calibri"/>
              <a:cs typeface="Calibri"/>
              <a:sym typeface="Calibri"/>
            </a:endParaRPr>
          </a:p>
        </p:txBody>
      </p:sp>
      <p:sp>
        <p:nvSpPr>
          <p:cNvPr id="269" name="Google Shape;269;p31"/>
          <p:cNvSpPr txBox="1"/>
          <p:nvPr/>
        </p:nvSpPr>
        <p:spPr>
          <a:xfrm>
            <a:off x="2230400" y="1905449"/>
            <a:ext cx="3429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cs" sz="3600">
                <a:solidFill>
                  <a:schemeClr val="dk1"/>
                </a:solidFill>
                <a:latin typeface="Calibri"/>
                <a:ea typeface="Calibri"/>
                <a:cs typeface="Calibri"/>
                <a:sym typeface="Calibri"/>
              </a:rPr>
              <a:t>AEROSOL:</a:t>
            </a:r>
            <a:r>
              <a:rPr b="1" lang="cs" sz="1800">
                <a:solidFill>
                  <a:schemeClr val="dk1"/>
                </a:solidFill>
                <a:latin typeface="Calibri"/>
                <a:ea typeface="Calibri"/>
                <a:cs typeface="Calibri"/>
                <a:sym typeface="Calibri"/>
              </a:rPr>
              <a:t> </a:t>
            </a:r>
            <a:endParaRPr>
              <a:latin typeface="Calibri"/>
              <a:ea typeface="Calibri"/>
              <a:cs typeface="Calibri"/>
              <a:sym typeface="Calibri"/>
            </a:endParaRPr>
          </a:p>
          <a:p>
            <a:pPr indent="0" lvl="0" marL="0" marR="0" rtl="0" algn="l">
              <a:spcBef>
                <a:spcPts val="0"/>
              </a:spcBef>
              <a:spcAft>
                <a:spcPts val="0"/>
              </a:spcAft>
              <a:buNone/>
            </a:pPr>
            <a:r>
              <a:rPr b="1" lang="cs" sz="1800">
                <a:solidFill>
                  <a:schemeClr val="dk1"/>
                </a:solidFill>
                <a:latin typeface="Calibri"/>
                <a:ea typeface="Calibri"/>
                <a:cs typeface="Calibri"/>
                <a:sym typeface="Calibri"/>
              </a:rPr>
              <a:t>Has</a:t>
            </a:r>
            <a:r>
              <a:rPr b="1" lang="cs" sz="1800">
                <a:solidFill>
                  <a:schemeClr val="dk1"/>
                </a:solidFill>
                <a:latin typeface="Calibri"/>
                <a:ea typeface="Calibri"/>
                <a:cs typeface="Calibri"/>
                <a:sym typeface="Calibri"/>
              </a:rPr>
              <a:t> solid particles </a:t>
            </a:r>
            <a:endParaRPr sz="1800">
              <a:solidFill>
                <a:schemeClr val="dk1"/>
              </a:solidFill>
              <a:latin typeface="Calibri"/>
              <a:ea typeface="Calibri"/>
              <a:cs typeface="Calibri"/>
              <a:sym typeface="Calibri"/>
            </a:endParaRPr>
          </a:p>
        </p:txBody>
      </p:sp>
      <p:sp>
        <p:nvSpPr>
          <p:cNvPr id="270" name="Google Shape;270;p31"/>
          <p:cNvSpPr txBox="1"/>
          <p:nvPr/>
        </p:nvSpPr>
        <p:spPr>
          <a:xfrm>
            <a:off x="0" y="5566350"/>
            <a:ext cx="9144000" cy="48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latin typeface="Calibri"/>
                <a:ea typeface="Calibri"/>
                <a:cs typeface="Calibri"/>
                <a:sym typeface="Calibri"/>
              </a:rPr>
              <a:t>Solid state/Liquid/Oil + Heat + Vaporization = Aerosol</a:t>
            </a:r>
            <a:endParaRPr sz="2400">
              <a:latin typeface="Calibri"/>
              <a:ea typeface="Calibri"/>
              <a:cs typeface="Calibri"/>
              <a:sym typeface="Calibri"/>
            </a:endParaRPr>
          </a:p>
        </p:txBody>
      </p:sp>
      <p:sp>
        <p:nvSpPr>
          <p:cNvPr id="271" name="Google Shape;271;p31"/>
          <p:cNvSpPr txBox="1"/>
          <p:nvPr/>
        </p:nvSpPr>
        <p:spPr>
          <a:xfrm>
            <a:off x="5659400" y="6048150"/>
            <a:ext cx="3578400" cy="8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Images: CC0 Creative Commons/ Source: </a:t>
            </a:r>
            <a:r>
              <a:rPr i="1" lang="cs">
                <a:uFill>
                  <a:noFill/>
                </a:uFill>
                <a:latin typeface="Calibri"/>
                <a:ea typeface="Calibri"/>
                <a:cs typeface="Calibri"/>
                <a:sym typeface="Calibri"/>
                <a:hlinkClick r:id="rId4"/>
              </a:rPr>
              <a:t>https://www.flickr.com/photos/vaping360/27691253506</a:t>
            </a:r>
            <a:endParaRPr i="1">
              <a:latin typeface="Calibri"/>
              <a:ea typeface="Calibri"/>
              <a:cs typeface="Calibri"/>
              <a:sym typeface="Calibri"/>
            </a:endParaRPr>
          </a:p>
        </p:txBody>
      </p:sp>
      <p:sp>
        <p:nvSpPr>
          <p:cNvPr id="272" name="Google Shape;272;p31"/>
          <p:cNvSpPr txBox="1"/>
          <p:nvPr/>
        </p:nvSpPr>
        <p:spPr>
          <a:xfrm>
            <a:off x="5480775" y="3001350"/>
            <a:ext cx="3308400" cy="20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3600">
                <a:solidFill>
                  <a:srgbClr val="FFFFFF"/>
                </a:solidFill>
              </a:rPr>
              <a:t>Condensation</a:t>
            </a:r>
            <a:r>
              <a:rPr lang="cs" sz="3600">
                <a:solidFill>
                  <a:srgbClr val="FFFFFF"/>
                </a:solidFill>
              </a:rPr>
              <a:t> + sedimentation</a:t>
            </a:r>
            <a:endParaRPr sz="36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4"/>
          <p:cNvSpPr txBox="1"/>
          <p:nvPr>
            <p:ph type="title"/>
          </p:nvPr>
        </p:nvSpPr>
        <p:spPr>
          <a:xfrm>
            <a:off x="1759975" y="0"/>
            <a:ext cx="6042900" cy="6702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cs" sz="3600">
                <a:latin typeface="Calibri"/>
                <a:ea typeface="Calibri"/>
                <a:cs typeface="Calibri"/>
                <a:sym typeface="Calibri"/>
              </a:rPr>
              <a:t>Essential Questions</a:t>
            </a:r>
            <a:endParaRPr sz="3600">
              <a:latin typeface="Calibri"/>
              <a:ea typeface="Calibri"/>
              <a:cs typeface="Calibri"/>
              <a:sym typeface="Calibri"/>
            </a:endParaRPr>
          </a:p>
        </p:txBody>
      </p:sp>
      <p:sp>
        <p:nvSpPr>
          <p:cNvPr id="87" name="Google Shape;87;p14"/>
          <p:cNvSpPr txBox="1"/>
          <p:nvPr>
            <p:ph idx="1" type="body"/>
          </p:nvPr>
        </p:nvSpPr>
        <p:spPr>
          <a:xfrm>
            <a:off x="182875" y="1048175"/>
            <a:ext cx="8808600" cy="4732800"/>
          </a:xfrm>
          <a:prstGeom prst="rect">
            <a:avLst/>
          </a:prstGeom>
        </p:spPr>
        <p:txBody>
          <a:bodyPr anchorCtr="0" anchor="t" bIns="45700" lIns="91425" spcFirstLastPara="1" rIns="91425" wrap="square" tIns="45700">
            <a:noAutofit/>
          </a:bodyPr>
          <a:lstStyle/>
          <a:p>
            <a:pPr indent="-419100" lvl="0" marL="457200" rtl="0" algn="l">
              <a:spcBef>
                <a:spcPts val="640"/>
              </a:spcBef>
              <a:spcAft>
                <a:spcPts val="0"/>
              </a:spcAft>
              <a:buSzPts val="3000"/>
              <a:buFont typeface="Calibri"/>
              <a:buChar char="●"/>
            </a:pPr>
            <a:r>
              <a:rPr lang="cs" sz="3000"/>
              <a:t>What's</a:t>
            </a:r>
            <a:r>
              <a:rPr lang="cs" sz="3000"/>
              <a:t> the problem about vaping?</a:t>
            </a:r>
            <a:endParaRPr sz="3000"/>
          </a:p>
          <a:p>
            <a:pPr indent="-419100" lvl="0" marL="457200" rtl="0" algn="l">
              <a:spcBef>
                <a:spcPts val="1000"/>
              </a:spcBef>
              <a:spcAft>
                <a:spcPts val="0"/>
              </a:spcAft>
              <a:buSzPts val="3000"/>
              <a:buFont typeface="Calibri"/>
              <a:buChar char="●"/>
            </a:pPr>
            <a:r>
              <a:rPr lang="cs" sz="3000">
                <a:latin typeface="Calibri"/>
                <a:ea typeface="Calibri"/>
                <a:cs typeface="Calibri"/>
                <a:sym typeface="Calibri"/>
              </a:rPr>
              <a:t>What's</a:t>
            </a:r>
            <a:r>
              <a:rPr lang="cs" sz="3000">
                <a:latin typeface="Calibri"/>
                <a:ea typeface="Calibri"/>
                <a:cs typeface="Calibri"/>
                <a:sym typeface="Calibri"/>
              </a:rPr>
              <a:t> the difference between smoking e-cigarettes and smoking </a:t>
            </a:r>
            <a:r>
              <a:rPr lang="cs" sz="3000">
                <a:latin typeface="Calibri"/>
                <a:ea typeface="Calibri"/>
                <a:cs typeface="Calibri"/>
                <a:sym typeface="Calibri"/>
              </a:rPr>
              <a:t>tobacco?</a:t>
            </a:r>
            <a:endParaRPr sz="3000">
              <a:latin typeface="Calibri"/>
              <a:ea typeface="Calibri"/>
              <a:cs typeface="Calibri"/>
              <a:sym typeface="Calibri"/>
            </a:endParaRPr>
          </a:p>
          <a:p>
            <a:pPr indent="-419100" lvl="0" marL="457200" rtl="0" algn="l">
              <a:spcBef>
                <a:spcPts val="1000"/>
              </a:spcBef>
              <a:spcAft>
                <a:spcPts val="0"/>
              </a:spcAft>
              <a:buSzPts val="3000"/>
              <a:buFont typeface="Calibri"/>
              <a:buChar char="●"/>
            </a:pPr>
            <a:r>
              <a:rPr lang="cs" sz="3000">
                <a:latin typeface="Calibri"/>
                <a:ea typeface="Calibri"/>
                <a:cs typeface="Calibri"/>
                <a:sym typeface="Calibri"/>
              </a:rPr>
              <a:t>What's the difference between</a:t>
            </a:r>
            <a:r>
              <a:rPr lang="cs" sz="3000"/>
              <a:t> smoke, aerosol</a:t>
            </a:r>
            <a:r>
              <a:rPr lang="cs" sz="3000">
                <a:latin typeface="Calibri"/>
                <a:ea typeface="Calibri"/>
                <a:cs typeface="Calibri"/>
                <a:sym typeface="Calibri"/>
              </a:rPr>
              <a:t> and </a:t>
            </a:r>
            <a:r>
              <a:rPr lang="cs" sz="3000"/>
              <a:t>v</a:t>
            </a:r>
            <a:r>
              <a:rPr lang="cs" sz="3000">
                <a:latin typeface="Calibri"/>
                <a:ea typeface="Calibri"/>
                <a:cs typeface="Calibri"/>
                <a:sym typeface="Calibri"/>
              </a:rPr>
              <a:t>apor?</a:t>
            </a:r>
            <a:endParaRPr sz="3000">
              <a:latin typeface="Calibri"/>
              <a:ea typeface="Calibri"/>
              <a:cs typeface="Calibri"/>
              <a:sym typeface="Calibri"/>
            </a:endParaRPr>
          </a:p>
          <a:p>
            <a:pPr indent="-419100" lvl="0" marL="457200" rtl="0" algn="l">
              <a:spcBef>
                <a:spcPts val="1000"/>
              </a:spcBef>
              <a:spcAft>
                <a:spcPts val="0"/>
              </a:spcAft>
              <a:buSzPts val="3000"/>
              <a:buFont typeface="Calibri"/>
              <a:buChar char="●"/>
            </a:pPr>
            <a:r>
              <a:rPr lang="cs" sz="3000">
                <a:latin typeface="Calibri"/>
                <a:ea typeface="Calibri"/>
                <a:cs typeface="Calibri"/>
                <a:sym typeface="Calibri"/>
              </a:rPr>
              <a:t>Are VAPING and JUULING the same?</a:t>
            </a:r>
            <a:endParaRPr sz="3000">
              <a:latin typeface="Calibri"/>
              <a:ea typeface="Calibri"/>
              <a:cs typeface="Calibri"/>
              <a:sym typeface="Calibri"/>
            </a:endParaRPr>
          </a:p>
          <a:p>
            <a:pPr indent="-419100" lvl="0" marL="457200" rtl="0" algn="l">
              <a:spcBef>
                <a:spcPts val="1000"/>
              </a:spcBef>
              <a:spcAft>
                <a:spcPts val="0"/>
              </a:spcAft>
              <a:buSzPts val="3000"/>
              <a:buFont typeface="Calibri"/>
              <a:buChar char="●"/>
            </a:pPr>
            <a:r>
              <a:rPr lang="cs" sz="3000">
                <a:latin typeface="Calibri"/>
                <a:ea typeface="Calibri"/>
                <a:cs typeface="Calibri"/>
                <a:sym typeface="Calibri"/>
              </a:rPr>
              <a:t>Is VAPING harmful? how?</a:t>
            </a:r>
            <a:endParaRPr sz="3000">
              <a:latin typeface="Calibri"/>
              <a:ea typeface="Calibri"/>
              <a:cs typeface="Calibri"/>
              <a:sym typeface="Calibri"/>
            </a:endParaRPr>
          </a:p>
          <a:p>
            <a:pPr indent="-419100" lvl="0" marL="457200" rtl="0" algn="l">
              <a:spcBef>
                <a:spcPts val="1000"/>
              </a:spcBef>
              <a:spcAft>
                <a:spcPts val="0"/>
              </a:spcAft>
              <a:buSzPts val="3000"/>
              <a:buFont typeface="Calibri"/>
              <a:buChar char="●"/>
            </a:pPr>
            <a:r>
              <a:rPr lang="cs" sz="3000">
                <a:latin typeface="Calibri"/>
                <a:ea typeface="Calibri"/>
                <a:cs typeface="Calibri"/>
                <a:sym typeface="Calibri"/>
              </a:rPr>
              <a:t>Is nicotine is addictive? how?</a:t>
            </a:r>
            <a:endParaRPr sz="3000">
              <a:latin typeface="Calibri"/>
              <a:ea typeface="Calibri"/>
              <a:cs typeface="Calibri"/>
              <a:sym typeface="Calibri"/>
            </a:endParaRPr>
          </a:p>
          <a:p>
            <a:pPr indent="0" lvl="0" marL="0" rtl="0" algn="l">
              <a:spcBef>
                <a:spcPts val="10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2"/>
          <p:cNvSpPr txBox="1"/>
          <p:nvPr>
            <p:ph type="title"/>
          </p:nvPr>
        </p:nvSpPr>
        <p:spPr>
          <a:xfrm>
            <a:off x="0" y="1036950"/>
            <a:ext cx="1437300" cy="61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cs" sz="2400"/>
              <a:t>Dripping</a:t>
            </a:r>
            <a:endParaRPr sz="2400"/>
          </a:p>
        </p:txBody>
      </p:sp>
      <p:sp>
        <p:nvSpPr>
          <p:cNvPr id="279" name="Google Shape;279;p32"/>
          <p:cNvSpPr txBox="1"/>
          <p:nvPr>
            <p:ph idx="1" type="body"/>
          </p:nvPr>
        </p:nvSpPr>
        <p:spPr>
          <a:xfrm>
            <a:off x="0" y="5114050"/>
            <a:ext cx="9144000" cy="978600"/>
          </a:xfrm>
          <a:prstGeom prst="rect">
            <a:avLst/>
          </a:prstGeom>
          <a:solidFill>
            <a:schemeClr val="lt2"/>
          </a:solidFill>
        </p:spPr>
        <p:txBody>
          <a:bodyPr anchorCtr="0" anchor="t" bIns="45700" lIns="91425" spcFirstLastPara="1" rIns="91425" wrap="square" tIns="45700">
            <a:noAutofit/>
          </a:bodyPr>
          <a:lstStyle/>
          <a:p>
            <a:pPr indent="0" lvl="0" marL="0" rtl="0" algn="l">
              <a:spcBef>
                <a:spcPts val="0"/>
              </a:spcBef>
              <a:spcAft>
                <a:spcPts val="0"/>
              </a:spcAft>
              <a:buNone/>
            </a:pPr>
            <a:r>
              <a:rPr lang="cs" sz="1800">
                <a:latin typeface="Calibri"/>
                <a:ea typeface="Calibri"/>
                <a:cs typeface="Calibri"/>
                <a:sym typeface="Calibri"/>
              </a:rPr>
              <a:t>Teens reported the following reasons for dripping: </a:t>
            </a:r>
            <a:r>
              <a:rPr lang="cs" sz="1800">
                <a:solidFill>
                  <a:srgbClr val="FF0000"/>
                </a:solidFill>
                <a:latin typeface="Calibri"/>
                <a:ea typeface="Calibri"/>
                <a:cs typeface="Calibri"/>
                <a:sym typeface="Calibri"/>
              </a:rPr>
              <a:t>to create thicker vapor </a:t>
            </a:r>
            <a:r>
              <a:rPr lang="cs" sz="1800">
                <a:latin typeface="Calibri"/>
                <a:ea typeface="Calibri"/>
                <a:cs typeface="Calibri"/>
                <a:sym typeface="Calibri"/>
              </a:rPr>
              <a:t>(63.5 percent), to </a:t>
            </a:r>
            <a:r>
              <a:rPr lang="cs" sz="1800">
                <a:solidFill>
                  <a:srgbClr val="FF0000"/>
                </a:solidFill>
                <a:latin typeface="Calibri"/>
                <a:ea typeface="Calibri"/>
                <a:cs typeface="Calibri"/>
                <a:sym typeface="Calibri"/>
              </a:rPr>
              <a:t>improve flavors</a:t>
            </a:r>
            <a:r>
              <a:rPr lang="cs" sz="1800">
                <a:latin typeface="Calibri"/>
                <a:ea typeface="Calibri"/>
                <a:cs typeface="Calibri"/>
                <a:sym typeface="Calibri"/>
              </a:rPr>
              <a:t> (38.7 percent), and to produce a </a:t>
            </a:r>
            <a:r>
              <a:rPr lang="cs" sz="1800">
                <a:solidFill>
                  <a:srgbClr val="FF0000"/>
                </a:solidFill>
                <a:latin typeface="Calibri"/>
                <a:ea typeface="Calibri"/>
                <a:cs typeface="Calibri"/>
                <a:sym typeface="Calibri"/>
              </a:rPr>
              <a:t>stronger throat hit</a:t>
            </a:r>
            <a:r>
              <a:rPr lang="cs" sz="1800">
                <a:latin typeface="Calibri"/>
                <a:ea typeface="Calibri"/>
                <a:cs typeface="Calibri"/>
                <a:sym typeface="Calibri"/>
              </a:rPr>
              <a:t>—a pleasurable feeling that the vapor creates when it causes the throat to contract (27.7 percent)”</a:t>
            </a:r>
            <a:endParaRPr i="1" sz="1800">
              <a:latin typeface="Calibri"/>
              <a:ea typeface="Calibri"/>
              <a:cs typeface="Calibri"/>
              <a:sym typeface="Calibri"/>
            </a:endParaRPr>
          </a:p>
        </p:txBody>
      </p:sp>
      <p:pic>
        <p:nvPicPr>
          <p:cNvPr descr="what is dripping? why do vapers drip? whats rda? a little video to help answer some of your questions.&#10;&#10;if u have any questions or if you think i missed anything please feel free to put it in the comments or on my facebook page :)&#10;&#10;battery safety website: &#10;https://www.fasttech.com/forums/vapers/t/1322741/battery-chart-for-vaping-be-safe/1 &#10;&#10;my facebook page: www.facebook.com/thevikingvaper" id="280" name="Google Shape;280;p32" title="vape 101 (what is dripping?)">
            <a:hlinkClick r:id="rId3"/>
          </p:cNvPr>
          <p:cNvPicPr preferRelativeResize="0"/>
          <p:nvPr/>
        </p:nvPicPr>
        <p:blipFill>
          <a:blip r:embed="rId4">
            <a:alphaModFix/>
          </a:blip>
          <a:stretch>
            <a:fillRect/>
          </a:stretch>
        </p:blipFill>
        <p:spPr>
          <a:xfrm>
            <a:off x="1720025" y="728025"/>
            <a:ext cx="6740525" cy="4275250"/>
          </a:xfrm>
          <a:prstGeom prst="rect">
            <a:avLst/>
          </a:prstGeom>
          <a:noFill/>
          <a:ln>
            <a:noFill/>
          </a:ln>
        </p:spPr>
      </p:pic>
      <p:sp>
        <p:nvSpPr>
          <p:cNvPr id="281" name="Google Shape;281;p32"/>
          <p:cNvSpPr txBox="1"/>
          <p:nvPr/>
        </p:nvSpPr>
        <p:spPr>
          <a:xfrm>
            <a:off x="0" y="0"/>
            <a:ext cx="9144000" cy="838800"/>
          </a:xfrm>
          <a:prstGeom prst="rect">
            <a:avLst/>
          </a:prstGeom>
          <a:noFill/>
          <a:ln>
            <a:noFill/>
          </a:ln>
        </p:spPr>
        <p:txBody>
          <a:bodyPr anchorCtr="0" anchor="t" bIns="91425" lIns="91425" spcFirstLastPara="1" rIns="91425" wrap="square" tIns="91425">
            <a:noAutofit/>
          </a:bodyPr>
          <a:lstStyle/>
          <a:p>
            <a:pPr indent="0" lvl="0" marL="0" rtl="0" algn="l">
              <a:spcBef>
                <a:spcPts val="640"/>
              </a:spcBef>
              <a:spcAft>
                <a:spcPts val="0"/>
              </a:spcAft>
              <a:buNone/>
            </a:pPr>
            <a:r>
              <a:rPr lang="cs" sz="2000">
                <a:solidFill>
                  <a:schemeClr val="dk1"/>
                </a:solidFill>
                <a:latin typeface="Calibri"/>
                <a:ea typeface="Calibri"/>
                <a:cs typeface="Calibri"/>
                <a:sym typeface="Calibri"/>
              </a:rPr>
              <a:t>“A study of high school students found that 1 in 4 teens reported using e-cigarettes for </a:t>
            </a:r>
            <a:r>
              <a:rPr i="1" lang="cs" sz="2000">
                <a:solidFill>
                  <a:srgbClr val="FF0000"/>
                </a:solidFill>
                <a:latin typeface="Calibri"/>
                <a:ea typeface="Calibri"/>
                <a:cs typeface="Calibri"/>
                <a:sym typeface="Calibri"/>
              </a:rPr>
              <a:t>dripping..</a:t>
            </a:r>
            <a:r>
              <a:rPr i="1" lang="cs" sz="2000">
                <a:latin typeface="Calibri"/>
                <a:ea typeface="Calibri"/>
                <a:cs typeface="Calibri"/>
                <a:sym typeface="Calibri"/>
              </a:rPr>
              <a:t>”</a:t>
            </a:r>
            <a:endParaRPr/>
          </a:p>
        </p:txBody>
      </p:sp>
      <p:sp>
        <p:nvSpPr>
          <p:cNvPr id="282" name="Google Shape;282;p32"/>
          <p:cNvSpPr txBox="1"/>
          <p:nvPr/>
        </p:nvSpPr>
        <p:spPr>
          <a:xfrm>
            <a:off x="5643725" y="6203425"/>
            <a:ext cx="3000000" cy="4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Video: </a:t>
            </a:r>
            <a:endParaRPr i="1">
              <a:latin typeface="Calibri"/>
              <a:ea typeface="Calibri"/>
              <a:cs typeface="Calibri"/>
              <a:sym typeface="Calibri"/>
            </a:endParaRPr>
          </a:p>
          <a:p>
            <a:pPr indent="0" lvl="0" marL="0" rtl="0" algn="l">
              <a:spcBef>
                <a:spcPts val="0"/>
              </a:spcBef>
              <a:spcAft>
                <a:spcPts val="0"/>
              </a:spcAft>
              <a:buNone/>
            </a:pPr>
            <a:r>
              <a:rPr i="1" lang="cs">
                <a:uFill>
                  <a:noFill/>
                </a:uFill>
                <a:latin typeface="Calibri"/>
                <a:ea typeface="Calibri"/>
                <a:cs typeface="Calibri"/>
                <a:sym typeface="Calibri"/>
                <a:hlinkClick r:id="rId5"/>
              </a:rPr>
              <a:t>https://youtu.be/rCfFyypZiiU</a:t>
            </a:r>
            <a:endParaRPr i="1">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Google Shape;288;p33"/>
          <p:cNvPicPr preferRelativeResize="0"/>
          <p:nvPr/>
        </p:nvPicPr>
        <p:blipFill>
          <a:blip r:embed="rId3">
            <a:alphaModFix/>
          </a:blip>
          <a:stretch>
            <a:fillRect/>
          </a:stretch>
        </p:blipFill>
        <p:spPr>
          <a:xfrm>
            <a:off x="0" y="-88800"/>
            <a:ext cx="9144000" cy="6858000"/>
          </a:xfrm>
          <a:prstGeom prst="rect">
            <a:avLst/>
          </a:prstGeom>
          <a:noFill/>
          <a:ln>
            <a:noFill/>
          </a:ln>
        </p:spPr>
      </p:pic>
      <p:sp>
        <p:nvSpPr>
          <p:cNvPr id="289" name="Google Shape;289;p33"/>
          <p:cNvSpPr txBox="1"/>
          <p:nvPr/>
        </p:nvSpPr>
        <p:spPr>
          <a:xfrm>
            <a:off x="5727700" y="6400800"/>
            <a:ext cx="3000000" cy="368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r>
              <a:rPr b="0" i="0" lang="cs" sz="800" u="none" cap="none" strike="noStrike">
                <a:solidFill>
                  <a:srgbClr val="3D85C6"/>
                </a:solidFill>
                <a:latin typeface="Cambria"/>
                <a:ea typeface="Cambria"/>
                <a:cs typeface="Cambria"/>
                <a:sym typeface="Cambria"/>
              </a:rPr>
              <a:t>Fredy L. Martinez, MS. Ed. CSAC. QMHP</a:t>
            </a:r>
            <a:br>
              <a:rPr b="0" i="0" lang="cs" sz="800" u="none" cap="none" strike="noStrike">
                <a:solidFill>
                  <a:srgbClr val="3D85C6"/>
                </a:solidFill>
                <a:latin typeface="Cambria"/>
                <a:ea typeface="Cambria"/>
                <a:cs typeface="Cambria"/>
                <a:sym typeface="Cambria"/>
              </a:rPr>
            </a:br>
            <a:r>
              <a:rPr b="0" i="0" lang="cs" sz="800" u="none" cap="none" strike="noStrike">
                <a:solidFill>
                  <a:srgbClr val="3D85C6"/>
                </a:solidFill>
                <a:latin typeface="Cambria"/>
                <a:ea typeface="Cambria"/>
                <a:cs typeface="Cambria"/>
                <a:sym typeface="Cambria"/>
              </a:rPr>
              <a:t>ACPS K-12 Substance Abuse Prevention &amp;  Intervention Services Coordinator</a:t>
            </a:r>
            <a:endParaRPr b="0" i="0" sz="800" u="none" cap="none" strike="noStrike">
              <a:solidFill>
                <a:srgbClr val="3D85C6"/>
              </a:solidFill>
              <a:latin typeface="Cambria"/>
              <a:ea typeface="Cambria"/>
              <a:cs typeface="Cambria"/>
              <a:sym typeface="Cambria"/>
            </a:endParaRPr>
          </a:p>
        </p:txBody>
      </p:sp>
      <p:sp>
        <p:nvSpPr>
          <p:cNvPr id="290" name="Google Shape;290;p33"/>
          <p:cNvSpPr txBox="1"/>
          <p:nvPr/>
        </p:nvSpPr>
        <p:spPr>
          <a:xfrm>
            <a:off x="0" y="-88800"/>
            <a:ext cx="2455200" cy="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2700">
                <a:solidFill>
                  <a:srgbClr val="FFFFFF"/>
                </a:solidFill>
                <a:latin typeface="Calibri"/>
                <a:ea typeface="Calibri"/>
                <a:cs typeface="Calibri"/>
                <a:sym typeface="Calibri"/>
              </a:rPr>
              <a:t>T</a:t>
            </a:r>
            <a:r>
              <a:rPr b="1" lang="cs" sz="2700">
                <a:solidFill>
                  <a:srgbClr val="FFFFFF"/>
                </a:solidFill>
                <a:latin typeface="Calibri"/>
                <a:ea typeface="Calibri"/>
                <a:cs typeface="Calibri"/>
                <a:sym typeface="Calibri"/>
              </a:rPr>
              <a:t>eens say:</a:t>
            </a:r>
            <a:endParaRPr b="1" sz="2700">
              <a:solidFill>
                <a:srgbClr val="FFFFFF"/>
              </a:solidFill>
              <a:latin typeface="Calibri"/>
              <a:ea typeface="Calibri"/>
              <a:cs typeface="Calibri"/>
              <a:sym typeface="Calibri"/>
            </a:endParaRPr>
          </a:p>
          <a:p>
            <a:pPr indent="0" lvl="0" marL="0" rtl="0" algn="l">
              <a:spcBef>
                <a:spcPts val="0"/>
              </a:spcBef>
              <a:spcAft>
                <a:spcPts val="0"/>
              </a:spcAft>
              <a:buNone/>
            </a:pPr>
            <a:r>
              <a:t/>
            </a:r>
            <a:endParaRPr b="1" sz="2700">
              <a:solidFill>
                <a:srgbClr val="FFFFFF"/>
              </a:solidFill>
            </a:endParaRPr>
          </a:p>
          <a:p>
            <a:pPr indent="0" lvl="0" marL="0" rtl="0" algn="l">
              <a:spcBef>
                <a:spcPts val="0"/>
              </a:spcBef>
              <a:spcAft>
                <a:spcPts val="0"/>
              </a:spcAft>
              <a:buNone/>
            </a:pPr>
            <a:r>
              <a:t/>
            </a:r>
            <a:endParaRPr b="1" sz="2700">
              <a:solidFill>
                <a:srgbClr val="FFFFFF"/>
              </a:solidFill>
            </a:endParaRPr>
          </a:p>
          <a:p>
            <a:pPr indent="0" lvl="0" marL="0" rtl="0" algn="l">
              <a:spcBef>
                <a:spcPts val="0"/>
              </a:spcBef>
              <a:spcAft>
                <a:spcPts val="0"/>
              </a:spcAft>
              <a:buNone/>
            </a:pPr>
            <a:r>
              <a:t/>
            </a:r>
            <a:endParaRPr b="1" sz="2700">
              <a:solidFill>
                <a:srgbClr val="FFFFFF"/>
              </a:solidFill>
            </a:endParaRPr>
          </a:p>
          <a:p>
            <a:pPr indent="0" lvl="0" marL="0" rtl="0" algn="l">
              <a:spcBef>
                <a:spcPts val="0"/>
              </a:spcBef>
              <a:spcAft>
                <a:spcPts val="0"/>
              </a:spcAft>
              <a:buNone/>
            </a:pPr>
            <a:r>
              <a:t/>
            </a:r>
            <a:endParaRPr b="1" sz="2700">
              <a:solidFill>
                <a:srgbClr val="FFFFFF"/>
              </a:solidFill>
            </a:endParaRPr>
          </a:p>
          <a:p>
            <a:pPr indent="0" lvl="0" marL="0" rtl="0" algn="l">
              <a:spcBef>
                <a:spcPts val="0"/>
              </a:spcBef>
              <a:spcAft>
                <a:spcPts val="0"/>
              </a:spcAft>
              <a:buNone/>
            </a:pPr>
            <a:r>
              <a:t/>
            </a:r>
            <a:endParaRPr b="1" sz="2700">
              <a:solidFill>
                <a:srgbClr val="FFFFFF"/>
              </a:solidFill>
            </a:endParaRPr>
          </a:p>
          <a:p>
            <a:pPr indent="0" lvl="0" marL="0" rtl="0" algn="l">
              <a:spcBef>
                <a:spcPts val="0"/>
              </a:spcBef>
              <a:spcAft>
                <a:spcPts val="0"/>
              </a:spcAft>
              <a:buNone/>
            </a:pPr>
            <a:r>
              <a:t/>
            </a:r>
            <a:endParaRPr b="1" sz="2700">
              <a:solidFill>
                <a:srgbClr val="FFFFFF"/>
              </a:solidFill>
            </a:endParaRPr>
          </a:p>
        </p:txBody>
      </p:sp>
      <p:sp>
        <p:nvSpPr>
          <p:cNvPr id="291" name="Google Shape;291;p33"/>
          <p:cNvSpPr txBox="1"/>
          <p:nvPr/>
        </p:nvSpPr>
        <p:spPr>
          <a:xfrm>
            <a:off x="0" y="5862900"/>
            <a:ext cx="9144000" cy="9939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2700">
                <a:solidFill>
                  <a:schemeClr val="lt1"/>
                </a:solidFill>
                <a:latin typeface="Calibri"/>
                <a:ea typeface="Calibri"/>
                <a:cs typeface="Calibri"/>
                <a:sym typeface="Calibri"/>
              </a:rPr>
              <a:t>The JUUL device, with its sleek design that resembles a flash drive, is a special hit with teens.</a:t>
            </a:r>
            <a:endParaRPr b="1" sz="2700">
              <a:solidFill>
                <a:schemeClr val="lt1"/>
              </a:solidFill>
              <a:latin typeface="Calibri"/>
              <a:ea typeface="Calibri"/>
              <a:cs typeface="Calibri"/>
              <a:sym typeface="Calibri"/>
            </a:endParaRPr>
          </a:p>
          <a:p>
            <a:pPr indent="0" lvl="0" marL="0" rtl="0" algn="l">
              <a:spcBef>
                <a:spcPts val="0"/>
              </a:spcBef>
              <a:spcAft>
                <a:spcPts val="0"/>
              </a:spcAft>
              <a:buNone/>
            </a:pPr>
            <a:r>
              <a:t/>
            </a:r>
            <a:endParaRPr b="1" sz="2400">
              <a:solidFill>
                <a:schemeClr val="lt1"/>
              </a:solidFill>
            </a:endParaRPr>
          </a:p>
        </p:txBody>
      </p:sp>
      <p:sp>
        <p:nvSpPr>
          <p:cNvPr id="292" name="Google Shape;292;p33"/>
          <p:cNvSpPr/>
          <p:nvPr/>
        </p:nvSpPr>
        <p:spPr>
          <a:xfrm rot="504">
            <a:off x="3875725" y="3758850"/>
            <a:ext cx="2046900" cy="993600"/>
          </a:xfrm>
          <a:prstGeom prst="wedgeRectCallout">
            <a:avLst>
              <a:gd fmla="val 89899" name="adj1"/>
              <a:gd fmla="val -6827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 sz="2000">
                <a:latin typeface="Calibri"/>
                <a:ea typeface="Calibri"/>
                <a:cs typeface="Calibri"/>
                <a:sym typeface="Calibri"/>
              </a:rPr>
              <a:t>“JUULs are simple and easy to use.”</a:t>
            </a:r>
            <a:endParaRPr sz="2000">
              <a:latin typeface="Calibri"/>
              <a:ea typeface="Calibri"/>
              <a:cs typeface="Calibri"/>
              <a:sym typeface="Calibri"/>
            </a:endParaRPr>
          </a:p>
        </p:txBody>
      </p:sp>
      <p:sp>
        <p:nvSpPr>
          <p:cNvPr id="293" name="Google Shape;293;p33"/>
          <p:cNvSpPr/>
          <p:nvPr/>
        </p:nvSpPr>
        <p:spPr>
          <a:xfrm>
            <a:off x="2454875" y="2266450"/>
            <a:ext cx="1903800" cy="906300"/>
          </a:xfrm>
          <a:prstGeom prst="wedgeRoundRectCallout">
            <a:avLst>
              <a:gd fmla="val -83737" name="adj1"/>
              <a:gd fmla="val 7001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 sz="2000">
                <a:latin typeface="Calibri"/>
                <a:ea typeface="Calibri"/>
                <a:cs typeface="Calibri"/>
                <a:sym typeface="Calibri"/>
              </a:rPr>
              <a:t>“It’s definitely more discreet.”</a:t>
            </a:r>
            <a:endParaRPr sz="2000">
              <a:latin typeface="Calibri"/>
              <a:ea typeface="Calibri"/>
              <a:cs typeface="Calibri"/>
              <a:sym typeface="Calibri"/>
            </a:endParaRPr>
          </a:p>
        </p:txBody>
      </p:sp>
      <p:sp>
        <p:nvSpPr>
          <p:cNvPr id="294" name="Google Shape;294;p33"/>
          <p:cNvSpPr/>
          <p:nvPr/>
        </p:nvSpPr>
        <p:spPr>
          <a:xfrm>
            <a:off x="6862675" y="0"/>
            <a:ext cx="2168700" cy="1530900"/>
          </a:xfrm>
          <a:prstGeom prst="cloudCallout">
            <a:avLst>
              <a:gd fmla="val -80419" name="adj1"/>
              <a:gd fmla="val -2973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 sz="2000">
                <a:latin typeface="Calibri"/>
                <a:ea typeface="Calibri"/>
                <a:cs typeface="Calibri"/>
                <a:sym typeface="Calibri"/>
              </a:rPr>
              <a:t>“This is not vaping, it is Juuling.”</a:t>
            </a:r>
            <a:endParaRPr sz="2000">
              <a:latin typeface="Calibri"/>
              <a:ea typeface="Calibri"/>
              <a:cs typeface="Calibri"/>
              <a:sym typeface="Calibri"/>
            </a:endParaRPr>
          </a:p>
        </p:txBody>
      </p:sp>
      <p:sp>
        <p:nvSpPr>
          <p:cNvPr id="295" name="Google Shape;295;p33"/>
          <p:cNvSpPr/>
          <p:nvPr/>
        </p:nvSpPr>
        <p:spPr>
          <a:xfrm>
            <a:off x="739200" y="479700"/>
            <a:ext cx="2046900" cy="1227300"/>
          </a:xfrm>
          <a:prstGeom prst="wedgeEllipseCallout">
            <a:avLst>
              <a:gd fmla="val 76185" name="adj1"/>
              <a:gd fmla="val 2521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 sz="2000">
                <a:latin typeface="Calibri"/>
                <a:ea typeface="Calibri"/>
                <a:cs typeface="Calibri"/>
                <a:sym typeface="Calibri"/>
              </a:rPr>
              <a:t>“JUUL has multiple flavors.”</a:t>
            </a:r>
            <a:endParaRPr sz="2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4"/>
          <p:cNvSpPr/>
          <p:nvPr/>
        </p:nvSpPr>
        <p:spPr>
          <a:xfrm>
            <a:off x="0" y="0"/>
            <a:ext cx="9144000" cy="61038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2" name="Google Shape;302;p34"/>
          <p:cNvPicPr preferRelativeResize="0"/>
          <p:nvPr/>
        </p:nvPicPr>
        <p:blipFill>
          <a:blip r:embed="rId3">
            <a:alphaModFix/>
          </a:blip>
          <a:stretch>
            <a:fillRect/>
          </a:stretch>
        </p:blipFill>
        <p:spPr>
          <a:xfrm>
            <a:off x="572275" y="0"/>
            <a:ext cx="7931025" cy="6103800"/>
          </a:xfrm>
          <a:prstGeom prst="rect">
            <a:avLst/>
          </a:prstGeom>
          <a:noFill/>
          <a:ln>
            <a:noFill/>
          </a:ln>
        </p:spPr>
      </p:pic>
      <p:sp>
        <p:nvSpPr>
          <p:cNvPr id="303" name="Google Shape;303;p34"/>
          <p:cNvSpPr txBox="1"/>
          <p:nvPr/>
        </p:nvSpPr>
        <p:spPr>
          <a:xfrm>
            <a:off x="3788475" y="121850"/>
            <a:ext cx="2379300" cy="69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3600">
                <a:solidFill>
                  <a:srgbClr val="FF9900"/>
                </a:solidFill>
              </a:rPr>
              <a:t>E-LIQUID</a:t>
            </a:r>
            <a:endParaRPr b="1" sz="3600">
              <a:solidFill>
                <a:srgbClr val="FF9900"/>
              </a:solidFill>
            </a:endParaRPr>
          </a:p>
        </p:txBody>
      </p:sp>
      <p:sp>
        <p:nvSpPr>
          <p:cNvPr id="304" name="Google Shape;304;p34"/>
          <p:cNvSpPr txBox="1"/>
          <p:nvPr/>
        </p:nvSpPr>
        <p:spPr>
          <a:xfrm>
            <a:off x="5577400" y="6103800"/>
            <a:ext cx="3566700" cy="7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Image source:</a:t>
            </a:r>
            <a:r>
              <a:rPr i="1" lang="cs">
                <a:uFill>
                  <a:noFill/>
                </a:uFill>
                <a:latin typeface="Calibri"/>
                <a:ea typeface="Calibri"/>
                <a:cs typeface="Calibri"/>
                <a:sym typeface="Calibri"/>
                <a:hlinkClick r:id="rId4"/>
              </a:rPr>
              <a:t>www.ecigarettegroup.org</a:t>
            </a:r>
            <a:endParaRPr i="1">
              <a:latin typeface="Calibri"/>
              <a:ea typeface="Calibri"/>
              <a:cs typeface="Calibri"/>
              <a:sym typeface="Calibri"/>
            </a:endParaRPr>
          </a:p>
          <a:p>
            <a:pPr indent="0" lvl="0" marL="0" rtl="0" algn="l">
              <a:spcBef>
                <a:spcPts val="0"/>
              </a:spcBef>
              <a:spcAft>
                <a:spcPts val="0"/>
              </a:spcAft>
              <a:buNone/>
            </a:pPr>
            <a:r>
              <a:rPr i="1" lang="cs">
                <a:latin typeface="Calibri"/>
                <a:ea typeface="Calibri"/>
                <a:cs typeface="Calibri"/>
                <a:sym typeface="Calibri"/>
              </a:rPr>
              <a:t>National Academies of Sciences, Engineering, and Medicine (2018)</a:t>
            </a:r>
            <a:endParaRPr i="1">
              <a:latin typeface="Calibri"/>
              <a:ea typeface="Calibri"/>
              <a:cs typeface="Calibri"/>
              <a:sym typeface="Calibri"/>
            </a:endParaRPr>
          </a:p>
        </p:txBody>
      </p:sp>
      <p:sp>
        <p:nvSpPr>
          <p:cNvPr id="305" name="Google Shape;305;p34"/>
          <p:cNvSpPr txBox="1"/>
          <p:nvPr/>
        </p:nvSpPr>
        <p:spPr>
          <a:xfrm>
            <a:off x="572275" y="4735700"/>
            <a:ext cx="5371200" cy="13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sz="2400">
                <a:solidFill>
                  <a:srgbClr val="FFFFFF"/>
                </a:solidFill>
                <a:latin typeface="Calibri"/>
                <a:ea typeface="Calibri"/>
                <a:cs typeface="Calibri"/>
                <a:sym typeface="Calibri"/>
              </a:rPr>
              <a:t>“</a:t>
            </a:r>
            <a:r>
              <a:rPr i="1" lang="cs" sz="2400">
                <a:solidFill>
                  <a:srgbClr val="FFFFFF"/>
                </a:solidFill>
                <a:uFill>
                  <a:noFill/>
                </a:uFill>
                <a:latin typeface="Calibri"/>
                <a:ea typeface="Calibri"/>
                <a:cs typeface="Calibri"/>
                <a:sym typeface="Calibri"/>
                <a:hlinkClick r:id="rId5"/>
              </a:rPr>
              <a:t>Kucharska and colleagues (2016)</a:t>
            </a:r>
            <a:r>
              <a:rPr i="1" lang="cs" sz="2400">
                <a:solidFill>
                  <a:srgbClr val="FFFFFF"/>
                </a:solidFill>
                <a:latin typeface="Calibri"/>
                <a:ea typeface="Calibri"/>
                <a:cs typeface="Calibri"/>
                <a:sym typeface="Calibri"/>
              </a:rPr>
              <a:t> have identified 113 chemicals in 50 brands of liquids”</a:t>
            </a:r>
            <a:endParaRPr i="1" sz="2400">
              <a:solidFill>
                <a:srgbClr val="FFFFFF"/>
              </a:solidFill>
              <a:latin typeface="Calibri"/>
              <a:ea typeface="Calibri"/>
              <a:cs typeface="Calibri"/>
              <a:sym typeface="Calibri"/>
            </a:endParaRPr>
          </a:p>
        </p:txBody>
      </p:sp>
      <p:sp>
        <p:nvSpPr>
          <p:cNvPr id="306" name="Google Shape;306;p34"/>
          <p:cNvSpPr txBox="1"/>
          <p:nvPr/>
        </p:nvSpPr>
        <p:spPr>
          <a:xfrm>
            <a:off x="4572000" y="821750"/>
            <a:ext cx="3931200" cy="16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solidFill>
                  <a:srgbClr val="FFFFFF"/>
                </a:solidFill>
                <a:latin typeface="Calibri"/>
                <a:ea typeface="Calibri"/>
                <a:cs typeface="Calibri"/>
                <a:sym typeface="Calibri"/>
              </a:rPr>
              <a:t>7,000 unique e-liquid flavors available to e-cigarette users (Zhu et al., 2014),</a:t>
            </a:r>
            <a:endParaRPr sz="240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5"/>
          <p:cNvSpPr txBox="1"/>
          <p:nvPr/>
        </p:nvSpPr>
        <p:spPr>
          <a:xfrm>
            <a:off x="125" y="5727050"/>
            <a:ext cx="9144000" cy="3888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cs" sz="2000">
                <a:solidFill>
                  <a:schemeClr val="dk1"/>
                </a:solidFill>
                <a:latin typeface="Calibri"/>
                <a:ea typeface="Calibri"/>
                <a:cs typeface="Calibri"/>
                <a:sym typeface="Calibri"/>
              </a:rPr>
              <a:t>Would You Breath Food?</a:t>
            </a:r>
            <a:endParaRPr b="1" sz="20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100">
              <a:solidFill>
                <a:schemeClr val="dk1"/>
              </a:solidFill>
            </a:endParaRPr>
          </a:p>
        </p:txBody>
      </p:sp>
      <p:sp>
        <p:nvSpPr>
          <p:cNvPr id="313" name="Google Shape;313;p35"/>
          <p:cNvSpPr txBox="1"/>
          <p:nvPr/>
        </p:nvSpPr>
        <p:spPr>
          <a:xfrm>
            <a:off x="6936825" y="6115850"/>
            <a:ext cx="1530600" cy="63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cs"/>
              <a:t>Source: </a:t>
            </a:r>
            <a:endParaRPr i="1"/>
          </a:p>
          <a:p>
            <a:pPr indent="0" lvl="0" marL="0" rtl="0" algn="r">
              <a:spcBef>
                <a:spcPts val="0"/>
              </a:spcBef>
              <a:spcAft>
                <a:spcPts val="0"/>
              </a:spcAft>
              <a:buNone/>
            </a:pPr>
            <a:r>
              <a:rPr i="1" lang="cs" u="sng">
                <a:solidFill>
                  <a:schemeClr val="hlink"/>
                </a:solidFill>
                <a:latin typeface="Roboto"/>
                <a:ea typeface="Roboto"/>
                <a:cs typeface="Roboto"/>
                <a:sym typeface="Roboto"/>
                <a:hlinkClick r:id="rId3"/>
              </a:rPr>
              <a:t>TobaccoFreeCA</a:t>
            </a:r>
            <a:endParaRPr i="1">
              <a:solidFill>
                <a:srgbClr val="0D0D0D"/>
              </a:solidFill>
              <a:latin typeface="Roboto"/>
              <a:ea typeface="Roboto"/>
              <a:cs typeface="Roboto"/>
              <a:sym typeface="Roboto"/>
            </a:endParaRPr>
          </a:p>
        </p:txBody>
      </p:sp>
      <p:pic>
        <p:nvPicPr>
          <p:cNvPr descr="FlavorsHookKids.org" id="314" name="Google Shape;314;p35" title="&quot;Fruit Candy&quot; :30 TV">
            <a:hlinkClick r:id="rId4"/>
          </p:cNvPr>
          <p:cNvPicPr preferRelativeResize="0"/>
          <p:nvPr/>
        </p:nvPicPr>
        <p:blipFill>
          <a:blip r:embed="rId5">
            <a:alphaModFix/>
          </a:blip>
          <a:stretch>
            <a:fillRect/>
          </a:stretch>
        </p:blipFill>
        <p:spPr>
          <a:xfrm>
            <a:off x="0" y="0"/>
            <a:ext cx="9144000" cy="5727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36"/>
          <p:cNvPicPr preferRelativeResize="0"/>
          <p:nvPr/>
        </p:nvPicPr>
        <p:blipFill>
          <a:blip r:embed="rId3">
            <a:alphaModFix/>
          </a:blip>
          <a:stretch>
            <a:fillRect/>
          </a:stretch>
        </p:blipFill>
        <p:spPr>
          <a:xfrm>
            <a:off x="3473200" y="2431775"/>
            <a:ext cx="1024730" cy="1282625"/>
          </a:xfrm>
          <a:prstGeom prst="rect">
            <a:avLst/>
          </a:prstGeom>
          <a:noFill/>
          <a:ln>
            <a:noFill/>
          </a:ln>
        </p:spPr>
      </p:pic>
      <p:pic>
        <p:nvPicPr>
          <p:cNvPr id="321" name="Google Shape;321;p36"/>
          <p:cNvPicPr preferRelativeResize="0"/>
          <p:nvPr/>
        </p:nvPicPr>
        <p:blipFill>
          <a:blip r:embed="rId4">
            <a:alphaModFix/>
          </a:blip>
          <a:stretch>
            <a:fillRect/>
          </a:stretch>
        </p:blipFill>
        <p:spPr>
          <a:xfrm>
            <a:off x="0" y="2343725"/>
            <a:ext cx="1316500" cy="1370455"/>
          </a:xfrm>
          <a:prstGeom prst="rect">
            <a:avLst/>
          </a:prstGeom>
          <a:noFill/>
          <a:ln>
            <a:noFill/>
          </a:ln>
        </p:spPr>
      </p:pic>
      <p:pic>
        <p:nvPicPr>
          <p:cNvPr id="322" name="Google Shape;322;p36"/>
          <p:cNvPicPr preferRelativeResize="0"/>
          <p:nvPr/>
        </p:nvPicPr>
        <p:blipFill>
          <a:blip r:embed="rId5">
            <a:alphaModFix/>
          </a:blip>
          <a:stretch>
            <a:fillRect/>
          </a:stretch>
        </p:blipFill>
        <p:spPr>
          <a:xfrm>
            <a:off x="1425325" y="2343723"/>
            <a:ext cx="2314575" cy="1282630"/>
          </a:xfrm>
          <a:prstGeom prst="rect">
            <a:avLst/>
          </a:prstGeom>
          <a:noFill/>
          <a:ln>
            <a:noFill/>
          </a:ln>
        </p:spPr>
      </p:pic>
      <p:pic>
        <p:nvPicPr>
          <p:cNvPr id="323" name="Google Shape;323;p36"/>
          <p:cNvPicPr preferRelativeResize="0"/>
          <p:nvPr/>
        </p:nvPicPr>
        <p:blipFill>
          <a:blip r:embed="rId6">
            <a:alphaModFix/>
          </a:blip>
          <a:stretch>
            <a:fillRect/>
          </a:stretch>
        </p:blipFill>
        <p:spPr>
          <a:xfrm>
            <a:off x="4535400" y="4100125"/>
            <a:ext cx="1581150" cy="2028525"/>
          </a:xfrm>
          <a:prstGeom prst="rect">
            <a:avLst/>
          </a:prstGeom>
          <a:noFill/>
          <a:ln>
            <a:noFill/>
          </a:ln>
        </p:spPr>
      </p:pic>
      <p:pic>
        <p:nvPicPr>
          <p:cNvPr id="324" name="Google Shape;324;p36"/>
          <p:cNvPicPr preferRelativeResize="0"/>
          <p:nvPr/>
        </p:nvPicPr>
        <p:blipFill>
          <a:blip r:embed="rId7">
            <a:alphaModFix/>
          </a:blip>
          <a:stretch>
            <a:fillRect/>
          </a:stretch>
        </p:blipFill>
        <p:spPr>
          <a:xfrm>
            <a:off x="6116550" y="2924175"/>
            <a:ext cx="3019426" cy="1647825"/>
          </a:xfrm>
          <a:prstGeom prst="rect">
            <a:avLst/>
          </a:prstGeom>
          <a:noFill/>
          <a:ln>
            <a:noFill/>
          </a:ln>
        </p:spPr>
      </p:pic>
      <p:pic>
        <p:nvPicPr>
          <p:cNvPr id="325" name="Google Shape;325;p36"/>
          <p:cNvPicPr preferRelativeResize="0"/>
          <p:nvPr/>
        </p:nvPicPr>
        <p:blipFill>
          <a:blip r:embed="rId8">
            <a:alphaModFix/>
          </a:blip>
          <a:stretch>
            <a:fillRect/>
          </a:stretch>
        </p:blipFill>
        <p:spPr>
          <a:xfrm>
            <a:off x="4390425" y="2431775"/>
            <a:ext cx="1726125" cy="1598625"/>
          </a:xfrm>
          <a:prstGeom prst="rect">
            <a:avLst/>
          </a:prstGeom>
          <a:noFill/>
          <a:ln>
            <a:noFill/>
          </a:ln>
        </p:spPr>
      </p:pic>
      <p:pic>
        <p:nvPicPr>
          <p:cNvPr id="326" name="Google Shape;326;p36"/>
          <p:cNvPicPr preferRelativeResize="0"/>
          <p:nvPr/>
        </p:nvPicPr>
        <p:blipFill>
          <a:blip r:embed="rId9">
            <a:alphaModFix/>
          </a:blip>
          <a:stretch>
            <a:fillRect/>
          </a:stretch>
        </p:blipFill>
        <p:spPr>
          <a:xfrm>
            <a:off x="6124575" y="152400"/>
            <a:ext cx="3086100" cy="2771775"/>
          </a:xfrm>
          <a:prstGeom prst="rect">
            <a:avLst/>
          </a:prstGeom>
          <a:noFill/>
          <a:ln>
            <a:noFill/>
          </a:ln>
        </p:spPr>
      </p:pic>
      <p:pic>
        <p:nvPicPr>
          <p:cNvPr id="327" name="Google Shape;327;p36"/>
          <p:cNvPicPr preferRelativeResize="0"/>
          <p:nvPr/>
        </p:nvPicPr>
        <p:blipFill>
          <a:blip r:embed="rId10">
            <a:alphaModFix/>
          </a:blip>
          <a:stretch>
            <a:fillRect/>
          </a:stretch>
        </p:blipFill>
        <p:spPr>
          <a:xfrm>
            <a:off x="0" y="3604525"/>
            <a:ext cx="4514850" cy="2524125"/>
          </a:xfrm>
          <a:prstGeom prst="rect">
            <a:avLst/>
          </a:prstGeom>
          <a:noFill/>
          <a:ln>
            <a:noFill/>
          </a:ln>
        </p:spPr>
      </p:pic>
      <p:pic>
        <p:nvPicPr>
          <p:cNvPr id="328" name="Google Shape;328;p36"/>
          <p:cNvPicPr preferRelativeResize="0"/>
          <p:nvPr/>
        </p:nvPicPr>
        <p:blipFill>
          <a:blip r:embed="rId11">
            <a:alphaModFix/>
          </a:blip>
          <a:stretch>
            <a:fillRect/>
          </a:stretch>
        </p:blipFill>
        <p:spPr>
          <a:xfrm>
            <a:off x="2348225" y="-25"/>
            <a:ext cx="3768325" cy="2428875"/>
          </a:xfrm>
          <a:prstGeom prst="rect">
            <a:avLst/>
          </a:prstGeom>
          <a:noFill/>
          <a:ln>
            <a:noFill/>
          </a:ln>
        </p:spPr>
      </p:pic>
      <p:pic>
        <p:nvPicPr>
          <p:cNvPr id="329" name="Google Shape;329;p36"/>
          <p:cNvPicPr preferRelativeResize="0"/>
          <p:nvPr/>
        </p:nvPicPr>
        <p:blipFill>
          <a:blip r:embed="rId12">
            <a:alphaModFix/>
          </a:blip>
          <a:stretch>
            <a:fillRect/>
          </a:stretch>
        </p:blipFill>
        <p:spPr>
          <a:xfrm>
            <a:off x="-28575" y="-2921"/>
            <a:ext cx="2314575" cy="2434709"/>
          </a:xfrm>
          <a:prstGeom prst="rect">
            <a:avLst/>
          </a:prstGeom>
          <a:noFill/>
          <a:ln>
            <a:noFill/>
          </a:ln>
        </p:spPr>
      </p:pic>
      <p:sp>
        <p:nvSpPr>
          <p:cNvPr id="330" name="Google Shape;330;p36"/>
          <p:cNvSpPr txBox="1"/>
          <p:nvPr/>
        </p:nvSpPr>
        <p:spPr>
          <a:xfrm>
            <a:off x="6124625" y="4472150"/>
            <a:ext cx="3019500" cy="9987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3000"/>
              <a:t>Marketing e-Liquids</a:t>
            </a:r>
            <a:endParaRPr sz="3000"/>
          </a:p>
        </p:txBody>
      </p:sp>
      <p:sp>
        <p:nvSpPr>
          <p:cNvPr id="331" name="Google Shape;331;p36"/>
          <p:cNvSpPr txBox="1"/>
          <p:nvPr/>
        </p:nvSpPr>
        <p:spPr>
          <a:xfrm>
            <a:off x="0" y="0"/>
            <a:ext cx="9144000" cy="67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2400">
                <a:solidFill>
                  <a:srgbClr val="FFFFFF"/>
                </a:solidFill>
                <a:latin typeface="Calibri"/>
                <a:ea typeface="Calibri"/>
                <a:cs typeface="Calibri"/>
                <a:sym typeface="Calibri"/>
              </a:rPr>
              <a:t>The flavorings used in e-juices can trigger an inflammatory response </a:t>
            </a:r>
            <a:endParaRPr b="1" sz="2400">
              <a:solidFill>
                <a:srgbClr val="FFFFFF"/>
              </a:solidFill>
              <a:latin typeface="Calibri"/>
              <a:ea typeface="Calibri"/>
              <a:cs typeface="Calibri"/>
              <a:sym typeface="Calibri"/>
            </a:endParaRPr>
          </a:p>
        </p:txBody>
      </p:sp>
      <p:sp>
        <p:nvSpPr>
          <p:cNvPr id="332" name="Google Shape;332;p36"/>
          <p:cNvSpPr txBox="1"/>
          <p:nvPr/>
        </p:nvSpPr>
        <p:spPr>
          <a:xfrm>
            <a:off x="5823650" y="6198375"/>
            <a:ext cx="3320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Frontiers in Physiology. Muthumalage T and others. Vol8. 2018.</a:t>
            </a:r>
            <a:endParaRPr i="1"/>
          </a:p>
        </p:txBody>
      </p:sp>
      <p:sp>
        <p:nvSpPr>
          <p:cNvPr id="333" name="Google Shape;333;p36"/>
          <p:cNvSpPr txBox="1"/>
          <p:nvPr/>
        </p:nvSpPr>
        <p:spPr>
          <a:xfrm>
            <a:off x="-28575" y="5601073"/>
            <a:ext cx="9144000" cy="54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cs" sz="2200">
                <a:solidFill>
                  <a:srgbClr val="FFFFFF"/>
                </a:solidFill>
                <a:latin typeface="Calibri"/>
                <a:ea typeface="Calibri"/>
                <a:cs typeface="Calibri"/>
                <a:sym typeface="Calibri"/>
              </a:rPr>
              <a:t>D</a:t>
            </a:r>
            <a:r>
              <a:rPr i="1" lang="cs" sz="2200">
                <a:solidFill>
                  <a:srgbClr val="FFFFFF"/>
                </a:solidFill>
                <a:latin typeface="Calibri"/>
                <a:ea typeface="Calibri"/>
                <a:cs typeface="Calibri"/>
                <a:sym typeface="Calibri"/>
              </a:rPr>
              <a:t>iacetyl,cinnamaldehyde, acetoin, pentanedione, o-vanillin, maltol &amp; coumarin</a:t>
            </a:r>
            <a:endParaRPr i="1" sz="2200">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338" name="Shape 338"/>
        <p:cNvGrpSpPr/>
        <p:nvPr/>
      </p:nvGrpSpPr>
      <p:grpSpPr>
        <a:xfrm>
          <a:off x="0" y="0"/>
          <a:ext cx="0" cy="0"/>
          <a:chOff x="0" y="0"/>
          <a:chExt cx="0" cy="0"/>
        </a:xfrm>
      </p:grpSpPr>
      <p:pic>
        <p:nvPicPr>
          <p:cNvPr id="339" name="Google Shape;339;p37"/>
          <p:cNvPicPr preferRelativeResize="0"/>
          <p:nvPr/>
        </p:nvPicPr>
        <p:blipFill rotWithShape="1">
          <a:blip r:embed="rId3">
            <a:alphaModFix/>
          </a:blip>
          <a:srcRect b="0" l="0" r="0" t="6699"/>
          <a:stretch/>
        </p:blipFill>
        <p:spPr>
          <a:xfrm>
            <a:off x="0" y="2549"/>
            <a:ext cx="9144001" cy="4281450"/>
          </a:xfrm>
          <a:prstGeom prst="rect">
            <a:avLst/>
          </a:prstGeom>
          <a:noFill/>
          <a:ln>
            <a:noFill/>
          </a:ln>
        </p:spPr>
      </p:pic>
      <p:sp>
        <p:nvSpPr>
          <p:cNvPr id="340" name="Google Shape;340;p37"/>
          <p:cNvSpPr txBox="1"/>
          <p:nvPr/>
        </p:nvSpPr>
        <p:spPr>
          <a:xfrm>
            <a:off x="0" y="4360200"/>
            <a:ext cx="9144000" cy="12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3000">
                <a:solidFill>
                  <a:srgbClr val="323232"/>
                </a:solidFill>
                <a:latin typeface="Calibri"/>
                <a:ea typeface="Calibri"/>
                <a:cs typeface="Calibri"/>
                <a:sym typeface="Calibri"/>
              </a:rPr>
              <a:t>“...One Mad Hit Juice Box,” which resembles children’s apple juice boxes, such as Tree Top-brand juice boxes…”</a:t>
            </a:r>
            <a:endParaRPr sz="3000"/>
          </a:p>
        </p:txBody>
      </p:sp>
      <p:sp>
        <p:nvSpPr>
          <p:cNvPr id="341" name="Google Shape;341;p37"/>
          <p:cNvSpPr txBox="1"/>
          <p:nvPr/>
        </p:nvSpPr>
        <p:spPr>
          <a:xfrm>
            <a:off x="-25" y="5590125"/>
            <a:ext cx="9144000" cy="4629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323232"/>
                </a:solidFill>
                <a:latin typeface="Calibri"/>
                <a:ea typeface="Calibri"/>
                <a:cs typeface="Calibri"/>
                <a:sym typeface="Calibri"/>
              </a:rPr>
              <a:t>Federal Trade Commission (FTC) and the U.S. Food and Drug Administration (FDA) May 1 , 2018</a:t>
            </a:r>
            <a:endParaRPr sz="1800">
              <a:latin typeface="Calibri"/>
              <a:ea typeface="Calibri"/>
              <a:cs typeface="Calibri"/>
              <a:sym typeface="Calibri"/>
            </a:endParaRPr>
          </a:p>
        </p:txBody>
      </p:sp>
      <p:sp>
        <p:nvSpPr>
          <p:cNvPr id="342" name="Google Shape;342;p37"/>
          <p:cNvSpPr txBox="1"/>
          <p:nvPr/>
        </p:nvSpPr>
        <p:spPr>
          <a:xfrm>
            <a:off x="7054500" y="6206925"/>
            <a:ext cx="1718100" cy="4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(FDA) May 1 , 2018</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pic>
        <p:nvPicPr>
          <p:cNvPr descr="Smoking e-cigarettes delivers cancer-causing chemicals that get into the body -- and popular fruit flavors appear to be the worst, according to new research.&#10;» Subscribe to NBC News: http://nbcnews.to/SubscribeToNBC&#10;» Watch more NBC video: http://bit.ly/MoreNBCNews&#10;&#10;NBC News is a leading source of global news and information. Here you will find clips from NBC Nightly News, Meet The Press, and original digital videos. Subscribe to our channel for news stories, technology, politics, health, entertainment, science, business, and exclusive NBC investigations.&#10;&#10;Connect with NBC News Online!&#10;Visit NBCNews.Com: http://nbcnews.to/ReadNBC&#10;Find NBC News on Facebook: http://nbcnews.to/LikeNBC&#10;Follow NBC News on Twitter: http://nbcnews.to/FollowNBC&#10;Follow NBC News on Google+: http://nbcnews.to/PlusNBC&#10;Follow NBC News on Instagram: http://nbcnews.to/InstaNBC&#10;Follow NBC News on Pinterest: http://nbcnews.to/PinNBC&#10;&#10;Teens Inhale Cancer-Causing Chemicals In E-Cigarettes, New Study Shows | NBC Nightly News" id="348" name="Google Shape;348;p38" title="Teens Inhale Cancer-Causing Chemicals In E-Cigarettes, New Study Shows | NBC Nightly News">
            <a:hlinkClick r:id="rId3"/>
          </p:cNvPr>
          <p:cNvPicPr preferRelativeResize="0"/>
          <p:nvPr/>
        </p:nvPicPr>
        <p:blipFill>
          <a:blip r:embed="rId4">
            <a:alphaModFix/>
          </a:blip>
          <a:stretch>
            <a:fillRect/>
          </a:stretch>
        </p:blipFill>
        <p:spPr>
          <a:xfrm>
            <a:off x="0" y="0"/>
            <a:ext cx="9144000" cy="6057900"/>
          </a:xfrm>
          <a:prstGeom prst="rect">
            <a:avLst/>
          </a:prstGeom>
          <a:noFill/>
          <a:ln>
            <a:noFill/>
          </a:ln>
        </p:spPr>
      </p:pic>
      <p:sp>
        <p:nvSpPr>
          <p:cNvPr id="349" name="Google Shape;349;p38"/>
          <p:cNvSpPr txBox="1"/>
          <p:nvPr/>
        </p:nvSpPr>
        <p:spPr>
          <a:xfrm>
            <a:off x="5551725" y="6057900"/>
            <a:ext cx="3592200" cy="5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5"/>
              </a:rPr>
              <a:t>NBC News </a:t>
            </a:r>
            <a:r>
              <a:rPr i="1" lang="cs">
                <a:latin typeface="Calibri"/>
                <a:ea typeface="Calibri"/>
                <a:cs typeface="Calibri"/>
                <a:sym typeface="Calibri"/>
              </a:rPr>
              <a:t>Published on Mar 6, 2018</a:t>
            </a:r>
            <a:endParaRPr i="1">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id="355" name="Google Shape;355;p39"/>
          <p:cNvPicPr preferRelativeResize="0"/>
          <p:nvPr/>
        </p:nvPicPr>
        <p:blipFill>
          <a:blip r:embed="rId3">
            <a:alphaModFix/>
          </a:blip>
          <a:stretch>
            <a:fillRect/>
          </a:stretch>
        </p:blipFill>
        <p:spPr>
          <a:xfrm>
            <a:off x="0" y="-1"/>
            <a:ext cx="8491550" cy="5630945"/>
          </a:xfrm>
          <a:prstGeom prst="rect">
            <a:avLst/>
          </a:prstGeom>
          <a:noFill/>
          <a:ln>
            <a:noFill/>
          </a:ln>
        </p:spPr>
      </p:pic>
      <p:sp>
        <p:nvSpPr>
          <p:cNvPr id="356" name="Google Shape;356;p39"/>
          <p:cNvSpPr txBox="1"/>
          <p:nvPr/>
        </p:nvSpPr>
        <p:spPr>
          <a:xfrm>
            <a:off x="2732325" y="251925"/>
            <a:ext cx="3534300" cy="1228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3000">
                <a:solidFill>
                  <a:schemeClr val="dk1"/>
                </a:solidFill>
              </a:rPr>
              <a:t>PROPYLENE GLYCOL </a:t>
            </a:r>
            <a:r>
              <a:rPr lang="cs">
                <a:solidFill>
                  <a:schemeClr val="dk1"/>
                </a:solidFill>
              </a:rPr>
              <a:t>(Grana Et al, 2014)</a:t>
            </a:r>
            <a:endParaRPr sz="1100">
              <a:solidFill>
                <a:schemeClr val="dk1"/>
              </a:solidFill>
            </a:endParaRPr>
          </a:p>
        </p:txBody>
      </p:sp>
      <p:sp>
        <p:nvSpPr>
          <p:cNvPr id="357" name="Google Shape;357;p39"/>
          <p:cNvSpPr txBox="1"/>
          <p:nvPr/>
        </p:nvSpPr>
        <p:spPr>
          <a:xfrm rot="-1897493">
            <a:off x="488648" y="2669633"/>
            <a:ext cx="2073402" cy="724355"/>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3000">
                <a:solidFill>
                  <a:schemeClr val="dk1"/>
                </a:solidFill>
              </a:rPr>
              <a:t>FLAVORS</a:t>
            </a:r>
            <a:endParaRPr sz="30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358" name="Google Shape;358;p39"/>
          <p:cNvSpPr txBox="1"/>
          <p:nvPr/>
        </p:nvSpPr>
        <p:spPr>
          <a:xfrm>
            <a:off x="2685150" y="1701275"/>
            <a:ext cx="3134100" cy="2217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2700">
                <a:solidFill>
                  <a:schemeClr val="dk1"/>
                </a:solidFill>
              </a:rPr>
              <a:t>HEAVY METALS +</a:t>
            </a:r>
            <a:endParaRPr sz="2700">
              <a:solidFill>
                <a:schemeClr val="dk1"/>
              </a:solidFill>
            </a:endParaRPr>
          </a:p>
          <a:p>
            <a:pPr indent="0" lvl="0" marL="0" rtl="0" algn="l">
              <a:lnSpc>
                <a:spcPct val="120000"/>
              </a:lnSpc>
              <a:spcBef>
                <a:spcPts val="0"/>
              </a:spcBef>
              <a:spcAft>
                <a:spcPts val="0"/>
              </a:spcAft>
              <a:buNone/>
            </a:pPr>
            <a:r>
              <a:rPr lang="cs" sz="2700">
                <a:solidFill>
                  <a:schemeClr val="dk1"/>
                </a:solidFill>
              </a:rPr>
              <a:t>ULTRA FINE PARTICLES </a:t>
            </a:r>
            <a:endParaRPr sz="2700">
              <a:solidFill>
                <a:schemeClr val="dk1"/>
              </a:solidFill>
            </a:endParaRPr>
          </a:p>
          <a:p>
            <a:pPr indent="0" lvl="0" marL="0" rtl="0" algn="l">
              <a:lnSpc>
                <a:spcPct val="120000"/>
              </a:lnSpc>
              <a:spcBef>
                <a:spcPts val="0"/>
              </a:spcBef>
              <a:spcAft>
                <a:spcPts val="0"/>
              </a:spcAft>
              <a:buNone/>
            </a:pPr>
            <a:r>
              <a:rPr lang="cs">
                <a:solidFill>
                  <a:schemeClr val="dk1"/>
                </a:solidFill>
              </a:rPr>
              <a:t>(CDC 2017, Rule 2018)</a:t>
            </a:r>
            <a:endParaRPr>
              <a:solidFill>
                <a:schemeClr val="dk1"/>
              </a:solidFill>
            </a:endParaRPr>
          </a:p>
          <a:p>
            <a:pPr indent="0" lvl="0" marL="0" rtl="0" algn="l">
              <a:lnSpc>
                <a:spcPct val="115000"/>
              </a:lnSpc>
              <a:spcBef>
                <a:spcPts val="0"/>
              </a:spcBef>
              <a:spcAft>
                <a:spcPts val="0"/>
              </a:spcAft>
              <a:buNone/>
            </a:pPr>
            <a:r>
              <a:t/>
            </a:r>
            <a:endParaRPr sz="2700">
              <a:solidFill>
                <a:schemeClr val="dk1"/>
              </a:solidFill>
            </a:endParaRPr>
          </a:p>
        </p:txBody>
      </p:sp>
      <p:sp>
        <p:nvSpPr>
          <p:cNvPr id="359" name="Google Shape;359;p39"/>
          <p:cNvSpPr txBox="1"/>
          <p:nvPr/>
        </p:nvSpPr>
        <p:spPr>
          <a:xfrm rot="-1716052">
            <a:off x="5854169" y="2463300"/>
            <a:ext cx="2145162" cy="693258"/>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3000">
                <a:solidFill>
                  <a:schemeClr val="dk1"/>
                </a:solidFill>
              </a:rPr>
              <a:t>NICOTINE</a:t>
            </a:r>
            <a:endParaRPr sz="3000">
              <a:solidFill>
                <a:schemeClr val="dk1"/>
              </a:solidFill>
            </a:endParaRPr>
          </a:p>
          <a:p>
            <a:pPr indent="0" lvl="0" marL="0" rtl="0" algn="l">
              <a:lnSpc>
                <a:spcPct val="120000"/>
              </a:lnSpc>
              <a:spcBef>
                <a:spcPts val="0"/>
              </a:spcBef>
              <a:spcAft>
                <a:spcPts val="0"/>
              </a:spcAft>
              <a:buNone/>
            </a:pPr>
            <a:r>
              <a:rPr lang="cs" sz="3000">
                <a:solidFill>
                  <a:schemeClr val="dk1"/>
                </a:solidFill>
              </a:rPr>
              <a:t>THC</a:t>
            </a:r>
            <a:endParaRPr sz="30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360" name="Google Shape;360;p39"/>
          <p:cNvSpPr txBox="1"/>
          <p:nvPr/>
        </p:nvSpPr>
        <p:spPr>
          <a:xfrm rot="-301">
            <a:off x="2397150" y="4139541"/>
            <a:ext cx="3422100" cy="1083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3000">
                <a:solidFill>
                  <a:schemeClr val="dk1"/>
                </a:solidFill>
              </a:rPr>
              <a:t>VEGETABLE</a:t>
            </a:r>
            <a:r>
              <a:rPr lang="cs" sz="3000">
                <a:solidFill>
                  <a:schemeClr val="dk1"/>
                </a:solidFill>
              </a:rPr>
              <a:t> </a:t>
            </a:r>
            <a:endParaRPr sz="3000">
              <a:solidFill>
                <a:schemeClr val="dk1"/>
              </a:solidFill>
            </a:endParaRPr>
          </a:p>
          <a:p>
            <a:pPr indent="0" lvl="0" marL="0" rtl="0" algn="l">
              <a:lnSpc>
                <a:spcPct val="120000"/>
              </a:lnSpc>
              <a:spcBef>
                <a:spcPts val="0"/>
              </a:spcBef>
              <a:spcAft>
                <a:spcPts val="0"/>
              </a:spcAft>
              <a:buNone/>
            </a:pPr>
            <a:r>
              <a:rPr lang="cs" sz="3000">
                <a:solidFill>
                  <a:schemeClr val="dk1"/>
                </a:solidFill>
              </a:rPr>
              <a:t>GLYCERIN (VG)</a:t>
            </a:r>
            <a:endParaRPr sz="30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361" name="Google Shape;361;p39"/>
          <p:cNvSpPr txBox="1"/>
          <p:nvPr/>
        </p:nvSpPr>
        <p:spPr>
          <a:xfrm>
            <a:off x="0" y="5421075"/>
            <a:ext cx="9144000" cy="7620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200">
                <a:solidFill>
                  <a:schemeClr val="dk1"/>
                </a:solidFill>
                <a:latin typeface="Calibri"/>
                <a:ea typeface="Calibri"/>
                <a:cs typeface="Calibri"/>
                <a:sym typeface="Calibri"/>
              </a:rPr>
              <a:t>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a:t>
            </a:r>
            <a:endParaRPr/>
          </a:p>
        </p:txBody>
      </p:sp>
      <p:sp>
        <p:nvSpPr>
          <p:cNvPr id="362" name="Google Shape;362;p39"/>
          <p:cNvSpPr txBox="1"/>
          <p:nvPr/>
        </p:nvSpPr>
        <p:spPr>
          <a:xfrm>
            <a:off x="6049425" y="6183075"/>
            <a:ext cx="31341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uFill>
                  <a:noFill/>
                </a:uFill>
                <a:latin typeface="Calibri"/>
                <a:ea typeface="Calibri"/>
                <a:cs typeface="Calibri"/>
                <a:sym typeface="Calibri"/>
                <a:hlinkClick r:id="rId4"/>
              </a:rPr>
              <a:t>Hahn and colleagues (2014)</a:t>
            </a:r>
            <a:r>
              <a:rPr lang="c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id="368" name="Google Shape;368;p40"/>
          <p:cNvPicPr preferRelativeResize="0"/>
          <p:nvPr/>
        </p:nvPicPr>
        <p:blipFill>
          <a:blip r:embed="rId3">
            <a:alphaModFix/>
          </a:blip>
          <a:stretch>
            <a:fillRect/>
          </a:stretch>
        </p:blipFill>
        <p:spPr>
          <a:xfrm>
            <a:off x="2922713" y="38800"/>
            <a:ext cx="2084044" cy="1788525"/>
          </a:xfrm>
          <a:prstGeom prst="rect">
            <a:avLst/>
          </a:prstGeom>
          <a:noFill/>
          <a:ln>
            <a:noFill/>
          </a:ln>
        </p:spPr>
      </p:pic>
      <p:sp>
        <p:nvSpPr>
          <p:cNvPr id="369" name="Google Shape;369;p40"/>
          <p:cNvSpPr txBox="1"/>
          <p:nvPr/>
        </p:nvSpPr>
        <p:spPr>
          <a:xfrm>
            <a:off x="76200" y="1929000"/>
            <a:ext cx="2645700" cy="543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b="1" lang="cs" sz="1800">
                <a:solidFill>
                  <a:srgbClr val="FFFFFF"/>
                </a:solidFill>
              </a:rPr>
              <a:t>DIETHYLENE GLYCOL</a:t>
            </a:r>
            <a:endParaRPr sz="1800">
              <a:solidFill>
                <a:srgbClr val="FFFFFF"/>
              </a:solidFill>
            </a:endParaRPr>
          </a:p>
        </p:txBody>
      </p:sp>
      <p:pic>
        <p:nvPicPr>
          <p:cNvPr id="370" name="Google Shape;370;p40"/>
          <p:cNvPicPr preferRelativeResize="0"/>
          <p:nvPr/>
        </p:nvPicPr>
        <p:blipFill>
          <a:blip r:embed="rId4">
            <a:alphaModFix/>
          </a:blip>
          <a:stretch>
            <a:fillRect/>
          </a:stretch>
        </p:blipFill>
        <p:spPr>
          <a:xfrm>
            <a:off x="5004125" y="152400"/>
            <a:ext cx="2384700" cy="1561825"/>
          </a:xfrm>
          <a:prstGeom prst="rect">
            <a:avLst/>
          </a:prstGeom>
          <a:noFill/>
          <a:ln>
            <a:noFill/>
          </a:ln>
        </p:spPr>
      </p:pic>
      <p:pic>
        <p:nvPicPr>
          <p:cNvPr id="371" name="Google Shape;371;p40"/>
          <p:cNvPicPr preferRelativeResize="0"/>
          <p:nvPr/>
        </p:nvPicPr>
        <p:blipFill>
          <a:blip r:embed="rId5">
            <a:alphaModFix/>
          </a:blip>
          <a:stretch>
            <a:fillRect/>
          </a:stretch>
        </p:blipFill>
        <p:spPr>
          <a:xfrm>
            <a:off x="7261097" y="0"/>
            <a:ext cx="1871428" cy="1788525"/>
          </a:xfrm>
          <a:prstGeom prst="rect">
            <a:avLst/>
          </a:prstGeom>
          <a:noFill/>
          <a:ln>
            <a:noFill/>
          </a:ln>
        </p:spPr>
      </p:pic>
      <p:sp>
        <p:nvSpPr>
          <p:cNvPr id="372" name="Google Shape;372;p40"/>
          <p:cNvSpPr txBox="1"/>
          <p:nvPr/>
        </p:nvSpPr>
        <p:spPr>
          <a:xfrm>
            <a:off x="5538275" y="1933425"/>
            <a:ext cx="3616500" cy="5433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cs" sz="1800">
                <a:solidFill>
                  <a:srgbClr val="FFFFFF"/>
                </a:solidFill>
              </a:rPr>
              <a:t>NITROSAMINES(</a:t>
            </a:r>
            <a:r>
              <a:rPr b="1" lang="cs" sz="1800">
                <a:solidFill>
                  <a:srgbClr val="FFFFFF"/>
                </a:solidFill>
              </a:rPr>
              <a:t>nitrate/nitrites</a:t>
            </a:r>
            <a:r>
              <a:rPr b="1" lang="cs" sz="1800">
                <a:solidFill>
                  <a:srgbClr val="FFFFFF"/>
                </a:solidFill>
              </a:rPr>
              <a:t>)</a:t>
            </a:r>
            <a:endParaRPr b="1"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pic>
        <p:nvPicPr>
          <p:cNvPr id="373" name="Google Shape;373;p40"/>
          <p:cNvPicPr preferRelativeResize="0"/>
          <p:nvPr/>
        </p:nvPicPr>
        <p:blipFill>
          <a:blip r:embed="rId6">
            <a:alphaModFix/>
          </a:blip>
          <a:stretch>
            <a:fillRect/>
          </a:stretch>
        </p:blipFill>
        <p:spPr>
          <a:xfrm>
            <a:off x="7250" y="2726375"/>
            <a:ext cx="2645700" cy="2483251"/>
          </a:xfrm>
          <a:prstGeom prst="rect">
            <a:avLst/>
          </a:prstGeom>
          <a:noFill/>
          <a:ln>
            <a:noFill/>
          </a:ln>
        </p:spPr>
      </p:pic>
      <p:sp>
        <p:nvSpPr>
          <p:cNvPr id="374" name="Google Shape;374;p40"/>
          <p:cNvSpPr txBox="1"/>
          <p:nvPr/>
        </p:nvSpPr>
        <p:spPr>
          <a:xfrm>
            <a:off x="7250" y="5257275"/>
            <a:ext cx="2645700" cy="609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cs" sz="1800">
                <a:solidFill>
                  <a:srgbClr val="FFFFFF"/>
                </a:solidFill>
              </a:rPr>
              <a:t>FORMALDEHYDE</a:t>
            </a:r>
            <a:endParaRPr b="1"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pic>
        <p:nvPicPr>
          <p:cNvPr id="375" name="Google Shape;375;p40"/>
          <p:cNvPicPr preferRelativeResize="0"/>
          <p:nvPr/>
        </p:nvPicPr>
        <p:blipFill>
          <a:blip r:embed="rId7">
            <a:alphaModFix/>
          </a:blip>
          <a:stretch>
            <a:fillRect/>
          </a:stretch>
        </p:blipFill>
        <p:spPr>
          <a:xfrm>
            <a:off x="2922725" y="4019775"/>
            <a:ext cx="2583426" cy="1405900"/>
          </a:xfrm>
          <a:prstGeom prst="rect">
            <a:avLst/>
          </a:prstGeom>
          <a:noFill/>
          <a:ln>
            <a:noFill/>
          </a:ln>
        </p:spPr>
      </p:pic>
      <p:sp>
        <p:nvSpPr>
          <p:cNvPr id="376" name="Google Shape;376;p40"/>
          <p:cNvSpPr txBox="1"/>
          <p:nvPr/>
        </p:nvSpPr>
        <p:spPr>
          <a:xfrm>
            <a:off x="2922725" y="5323275"/>
            <a:ext cx="2615400" cy="543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cs" sz="1800">
                <a:solidFill>
                  <a:srgbClr val="FFFFFF"/>
                </a:solidFill>
              </a:rPr>
              <a:t>ACROLEIN</a:t>
            </a:r>
            <a:endParaRPr b="1"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pic>
        <p:nvPicPr>
          <p:cNvPr id="377" name="Google Shape;377;p40"/>
          <p:cNvPicPr preferRelativeResize="0"/>
          <p:nvPr/>
        </p:nvPicPr>
        <p:blipFill rotWithShape="1">
          <a:blip r:embed="rId8">
            <a:alphaModFix/>
          </a:blip>
          <a:srcRect b="9444" l="0" r="0" t="0"/>
          <a:stretch/>
        </p:blipFill>
        <p:spPr>
          <a:xfrm>
            <a:off x="6212995" y="4019775"/>
            <a:ext cx="2931130" cy="1561826"/>
          </a:xfrm>
          <a:prstGeom prst="rect">
            <a:avLst/>
          </a:prstGeom>
          <a:noFill/>
          <a:ln>
            <a:noFill/>
          </a:ln>
        </p:spPr>
      </p:pic>
      <p:sp>
        <p:nvSpPr>
          <p:cNvPr id="378" name="Google Shape;378;p40"/>
          <p:cNvSpPr txBox="1"/>
          <p:nvPr/>
        </p:nvSpPr>
        <p:spPr>
          <a:xfrm>
            <a:off x="5825000" y="5323275"/>
            <a:ext cx="3329700" cy="543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cs" sz="1800">
                <a:solidFill>
                  <a:srgbClr val="FFFFFF"/>
                </a:solidFill>
              </a:rPr>
              <a:t>DIACETYL</a:t>
            </a:r>
            <a:endParaRPr sz="1800">
              <a:solidFill>
                <a:srgbClr val="FFFFFF"/>
              </a:solidFill>
            </a:endParaRPr>
          </a:p>
        </p:txBody>
      </p:sp>
      <p:pic>
        <p:nvPicPr>
          <p:cNvPr id="379" name="Google Shape;379;p40"/>
          <p:cNvPicPr preferRelativeResize="0"/>
          <p:nvPr/>
        </p:nvPicPr>
        <p:blipFill>
          <a:blip r:embed="rId9">
            <a:alphaModFix/>
          </a:blip>
          <a:stretch>
            <a:fillRect/>
          </a:stretch>
        </p:blipFill>
        <p:spPr>
          <a:xfrm>
            <a:off x="2879075" y="2592350"/>
            <a:ext cx="2615400" cy="1561824"/>
          </a:xfrm>
          <a:prstGeom prst="rect">
            <a:avLst/>
          </a:prstGeom>
          <a:noFill/>
          <a:ln>
            <a:noFill/>
          </a:ln>
        </p:spPr>
      </p:pic>
      <p:pic>
        <p:nvPicPr>
          <p:cNvPr id="380" name="Google Shape;380;p40"/>
          <p:cNvPicPr preferRelativeResize="0"/>
          <p:nvPr/>
        </p:nvPicPr>
        <p:blipFill>
          <a:blip r:embed="rId10">
            <a:alphaModFix/>
          </a:blip>
          <a:stretch>
            <a:fillRect/>
          </a:stretch>
        </p:blipFill>
        <p:spPr>
          <a:xfrm>
            <a:off x="5720600" y="2661575"/>
            <a:ext cx="3423400" cy="1016600"/>
          </a:xfrm>
          <a:prstGeom prst="rect">
            <a:avLst/>
          </a:prstGeom>
          <a:noFill/>
          <a:ln>
            <a:noFill/>
          </a:ln>
        </p:spPr>
      </p:pic>
      <p:sp>
        <p:nvSpPr>
          <p:cNvPr id="381" name="Google Shape;381;p40"/>
          <p:cNvSpPr txBox="1"/>
          <p:nvPr/>
        </p:nvSpPr>
        <p:spPr>
          <a:xfrm>
            <a:off x="5717250" y="3653475"/>
            <a:ext cx="3423300" cy="543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cs">
                <a:solidFill>
                  <a:srgbClr val="FFFFFF"/>
                </a:solidFill>
              </a:rPr>
              <a:t>METAL AND FIBER PARTICLES</a:t>
            </a:r>
            <a:endParaRPr sz="1800">
              <a:solidFill>
                <a:srgbClr val="FFFFFF"/>
              </a:solidFill>
            </a:endParaRPr>
          </a:p>
        </p:txBody>
      </p:sp>
      <p:sp>
        <p:nvSpPr>
          <p:cNvPr id="382" name="Google Shape;382;p40"/>
          <p:cNvSpPr txBox="1"/>
          <p:nvPr/>
        </p:nvSpPr>
        <p:spPr>
          <a:xfrm>
            <a:off x="2652950" y="5949500"/>
            <a:ext cx="6555900" cy="34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i="1" lang="cs">
                <a:latin typeface="Calibri"/>
                <a:ea typeface="Calibri"/>
                <a:cs typeface="Calibri"/>
                <a:sym typeface="Calibri"/>
              </a:rPr>
              <a:t>ThE American Academy of Pediatrics. AAP. </a:t>
            </a:r>
            <a:r>
              <a:rPr i="1" lang="cs">
                <a:uFill>
                  <a:noFill/>
                </a:uFill>
                <a:latin typeface="Calibri"/>
                <a:ea typeface="Calibri"/>
                <a:cs typeface="Calibri"/>
                <a:sym typeface="Calibri"/>
                <a:hlinkClick r:id="rId11"/>
              </a:rPr>
              <a:t>Pediatrics</a:t>
            </a:r>
            <a:r>
              <a:rPr i="1" lang="cs">
                <a:latin typeface="Calibri"/>
                <a:ea typeface="Calibri"/>
                <a:cs typeface="Calibri"/>
                <a:sym typeface="Calibri"/>
              </a:rPr>
              <a:t> </a:t>
            </a:r>
            <a:r>
              <a:rPr i="1" lang="cs">
                <a:uFill>
                  <a:noFill/>
                </a:uFill>
                <a:latin typeface="Calibri"/>
                <a:ea typeface="Calibri"/>
                <a:cs typeface="Calibri"/>
                <a:sym typeface="Calibri"/>
                <a:hlinkClick r:id="rId12"/>
              </a:rPr>
              <a:t>April 2018, VOLUME 141/ISSUE 4</a:t>
            </a:r>
            <a:endParaRPr i="1">
              <a:latin typeface="Calibri"/>
              <a:ea typeface="Calibri"/>
              <a:cs typeface="Calibri"/>
              <a:sym typeface="Calibri"/>
            </a:endParaRPr>
          </a:p>
        </p:txBody>
      </p:sp>
      <p:pic>
        <p:nvPicPr>
          <p:cNvPr id="383" name="Google Shape;383;p40"/>
          <p:cNvPicPr preferRelativeResize="0"/>
          <p:nvPr/>
        </p:nvPicPr>
        <p:blipFill>
          <a:blip r:embed="rId13">
            <a:alphaModFix/>
          </a:blip>
          <a:stretch>
            <a:fillRect/>
          </a:stretch>
        </p:blipFill>
        <p:spPr>
          <a:xfrm>
            <a:off x="83450" y="38800"/>
            <a:ext cx="2583424" cy="1788524"/>
          </a:xfrm>
          <a:prstGeom prst="rect">
            <a:avLst/>
          </a:prstGeom>
          <a:noFill/>
          <a:ln>
            <a:noFill/>
          </a:ln>
        </p:spPr>
      </p:pic>
      <p:sp>
        <p:nvSpPr>
          <p:cNvPr id="384" name="Google Shape;384;p40"/>
          <p:cNvSpPr txBox="1"/>
          <p:nvPr/>
        </p:nvSpPr>
        <p:spPr>
          <a:xfrm>
            <a:off x="2816775" y="1900100"/>
            <a:ext cx="2645700" cy="543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b="1" lang="cs" sz="1800">
                <a:solidFill>
                  <a:srgbClr val="FFFFFF"/>
                </a:solidFill>
              </a:rPr>
              <a:t>PROPYLENE</a:t>
            </a:r>
            <a:r>
              <a:rPr b="1" lang="cs" sz="1800">
                <a:solidFill>
                  <a:srgbClr val="FFFFFF"/>
                </a:solidFill>
              </a:rPr>
              <a:t> GLYCOL</a:t>
            </a:r>
            <a:endParaRPr sz="1800">
              <a:solidFill>
                <a:srgbClr val="FFFFFF"/>
              </a:solidFill>
            </a:endParaRPr>
          </a:p>
        </p:txBody>
      </p:sp>
      <p:sp>
        <p:nvSpPr>
          <p:cNvPr id="385" name="Google Shape;385;p40"/>
          <p:cNvSpPr txBox="1"/>
          <p:nvPr/>
        </p:nvSpPr>
        <p:spPr>
          <a:xfrm>
            <a:off x="5548250" y="6248700"/>
            <a:ext cx="3616500" cy="6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solidFill>
                  <a:schemeClr val="dk1"/>
                </a:solidFill>
                <a:latin typeface="Calibri"/>
                <a:ea typeface="Calibri"/>
                <a:cs typeface="Calibri"/>
                <a:sym typeface="Calibri"/>
              </a:rPr>
              <a:t>National Academies of Sciences, Engineering, and Medicine</a:t>
            </a:r>
            <a:r>
              <a:rPr i="1" lang="cs">
                <a:latin typeface="Calibri"/>
                <a:ea typeface="Calibri"/>
                <a:cs typeface="Calibri"/>
                <a:sym typeface="Calibri"/>
              </a:rPr>
              <a:t> (US); 2018 Jan 23.</a:t>
            </a:r>
            <a:endParaRPr i="1">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1"/>
          <p:cNvSpPr txBox="1"/>
          <p:nvPr/>
        </p:nvSpPr>
        <p:spPr>
          <a:xfrm>
            <a:off x="0" y="646600"/>
            <a:ext cx="5753700" cy="40872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cs" sz="3000">
                <a:solidFill>
                  <a:schemeClr val="dk1"/>
                </a:solidFill>
                <a:latin typeface="Calibri"/>
                <a:ea typeface="Calibri"/>
                <a:cs typeface="Calibri"/>
                <a:sym typeface="Calibri"/>
              </a:rPr>
              <a:t>Micro solid, or  oil  particles:</a:t>
            </a:r>
            <a:r>
              <a:rPr b="1" lang="cs" sz="2300">
                <a:solidFill>
                  <a:schemeClr val="dk1"/>
                </a:solidFill>
                <a:latin typeface="Calibri"/>
                <a:ea typeface="Calibri"/>
                <a:cs typeface="Calibri"/>
                <a:sym typeface="Calibri"/>
              </a:rPr>
              <a:t> </a:t>
            </a:r>
            <a:endParaRPr b="1"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Concentrated Nicotine: </a:t>
            </a:r>
            <a:r>
              <a:rPr lang="cs" sz="2300">
                <a:solidFill>
                  <a:schemeClr val="dk1"/>
                </a:solidFill>
                <a:latin typeface="Calibri"/>
                <a:ea typeface="Calibri"/>
                <a:cs typeface="Calibri"/>
                <a:sym typeface="Calibri"/>
              </a:rPr>
              <a:t>addiction</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Artificial flavors: </a:t>
            </a:r>
            <a:r>
              <a:rPr lang="cs" sz="2300">
                <a:solidFill>
                  <a:schemeClr val="dk1"/>
                </a:solidFill>
                <a:latin typeface="Calibri"/>
                <a:ea typeface="Calibri"/>
                <a:cs typeface="Calibri"/>
                <a:sym typeface="Calibri"/>
              </a:rPr>
              <a:t>Irritation</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Acetaldehyde: </a:t>
            </a:r>
            <a:r>
              <a:rPr lang="cs" sz="2300">
                <a:solidFill>
                  <a:schemeClr val="dk1"/>
                </a:solidFill>
                <a:latin typeface="Calibri"/>
                <a:ea typeface="Calibri"/>
                <a:cs typeface="Calibri"/>
                <a:sym typeface="Calibri"/>
              </a:rPr>
              <a:t>cancer</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Diacetyl : </a:t>
            </a:r>
            <a:r>
              <a:rPr lang="cs" sz="2400">
                <a:solidFill>
                  <a:schemeClr val="dk1"/>
                </a:solidFill>
                <a:latin typeface="Calibri"/>
                <a:ea typeface="Calibri"/>
                <a:cs typeface="Calibri"/>
                <a:sym typeface="Calibri"/>
              </a:rPr>
              <a:t>inflammatory condition</a:t>
            </a:r>
            <a:endParaRPr sz="24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Propylene Glyco</a:t>
            </a:r>
            <a:r>
              <a:rPr lang="cs" sz="2300">
                <a:solidFill>
                  <a:schemeClr val="dk1"/>
                </a:solidFill>
                <a:latin typeface="Calibri"/>
                <a:ea typeface="Calibri"/>
                <a:cs typeface="Calibri"/>
                <a:sym typeface="Calibri"/>
              </a:rPr>
              <a:t>l: dry mouth &amp; throat</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Formaldehyde: </a:t>
            </a:r>
            <a:r>
              <a:rPr lang="cs" sz="2300">
                <a:solidFill>
                  <a:schemeClr val="dk1"/>
                </a:solidFill>
                <a:latin typeface="Calibri"/>
                <a:ea typeface="Calibri"/>
                <a:cs typeface="Calibri"/>
                <a:sym typeface="Calibri"/>
              </a:rPr>
              <a:t>cancer</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Glycerol: </a:t>
            </a:r>
            <a:r>
              <a:rPr lang="cs" sz="2300">
                <a:solidFill>
                  <a:schemeClr val="dk1"/>
                </a:solidFill>
                <a:latin typeface="Calibri"/>
                <a:ea typeface="Calibri"/>
                <a:cs typeface="Calibri"/>
                <a:sym typeface="Calibri"/>
              </a:rPr>
              <a:t>irritation</a:t>
            </a:r>
            <a:endParaRPr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cs" sz="2300">
                <a:solidFill>
                  <a:schemeClr val="dk1"/>
                </a:solidFill>
                <a:latin typeface="Calibri"/>
                <a:ea typeface="Calibri"/>
                <a:cs typeface="Calibri"/>
                <a:sym typeface="Calibri"/>
              </a:rPr>
              <a:t>Heavy metals:</a:t>
            </a:r>
            <a:r>
              <a:rPr lang="cs" sz="2300">
                <a:solidFill>
                  <a:schemeClr val="dk1"/>
                </a:solidFill>
                <a:latin typeface="Calibri"/>
                <a:ea typeface="Calibri"/>
                <a:cs typeface="Calibri"/>
                <a:sym typeface="Calibri"/>
              </a:rPr>
              <a:t> Poisoning.</a:t>
            </a:r>
            <a:endParaRPr sz="2300">
              <a:solidFill>
                <a:schemeClr val="dk1"/>
              </a:solidFill>
              <a:latin typeface="Calibri"/>
              <a:ea typeface="Calibri"/>
              <a:cs typeface="Calibri"/>
              <a:sym typeface="Calibri"/>
            </a:endParaRPr>
          </a:p>
          <a:p>
            <a:pPr indent="0" lvl="0" marL="0" rtl="0" algn="l">
              <a:lnSpc>
                <a:spcPct val="120000"/>
              </a:lnSpc>
              <a:spcBef>
                <a:spcPts val="0"/>
              </a:spcBef>
              <a:spcAft>
                <a:spcPts val="0"/>
              </a:spcAft>
              <a:buNone/>
            </a:pPr>
            <a:r>
              <a:t/>
            </a:r>
            <a:endParaRPr sz="2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100">
              <a:solidFill>
                <a:schemeClr val="dk1"/>
              </a:solidFill>
            </a:endParaRPr>
          </a:p>
        </p:txBody>
      </p:sp>
      <p:pic>
        <p:nvPicPr>
          <p:cNvPr id="392" name="Google Shape;392;p41"/>
          <p:cNvPicPr preferRelativeResize="0"/>
          <p:nvPr/>
        </p:nvPicPr>
        <p:blipFill>
          <a:blip r:embed="rId3">
            <a:alphaModFix/>
          </a:blip>
          <a:stretch>
            <a:fillRect/>
          </a:stretch>
        </p:blipFill>
        <p:spPr>
          <a:xfrm>
            <a:off x="5096800" y="646600"/>
            <a:ext cx="4047199" cy="3469875"/>
          </a:xfrm>
          <a:prstGeom prst="rect">
            <a:avLst/>
          </a:prstGeom>
          <a:noFill/>
          <a:ln>
            <a:noFill/>
          </a:ln>
        </p:spPr>
      </p:pic>
      <p:sp>
        <p:nvSpPr>
          <p:cNvPr id="393" name="Google Shape;393;p41"/>
          <p:cNvSpPr txBox="1"/>
          <p:nvPr/>
        </p:nvSpPr>
        <p:spPr>
          <a:xfrm>
            <a:off x="0" y="0"/>
            <a:ext cx="9144000" cy="6465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cs" sz="2400">
                <a:solidFill>
                  <a:schemeClr val="dk1"/>
                </a:solidFill>
              </a:rPr>
              <a:t>E-liquids contains:</a:t>
            </a:r>
            <a:endParaRPr sz="1100">
              <a:solidFill>
                <a:schemeClr val="dk1"/>
              </a:solidFill>
            </a:endParaRPr>
          </a:p>
        </p:txBody>
      </p:sp>
      <p:sp>
        <p:nvSpPr>
          <p:cNvPr id="394" name="Google Shape;394;p41"/>
          <p:cNvSpPr txBox="1"/>
          <p:nvPr/>
        </p:nvSpPr>
        <p:spPr>
          <a:xfrm>
            <a:off x="6175050" y="6208450"/>
            <a:ext cx="20682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t>NIDA, November 2018</a:t>
            </a:r>
            <a:endParaRPr i="1"/>
          </a:p>
        </p:txBody>
      </p:sp>
      <p:sp>
        <p:nvSpPr>
          <p:cNvPr id="395" name="Google Shape;395;p41"/>
          <p:cNvSpPr txBox="1"/>
          <p:nvPr/>
        </p:nvSpPr>
        <p:spPr>
          <a:xfrm>
            <a:off x="0" y="4591050"/>
            <a:ext cx="9144000" cy="8562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cs" sz="2300">
                <a:solidFill>
                  <a:schemeClr val="dk1"/>
                </a:solidFill>
                <a:latin typeface="Calibri"/>
                <a:ea typeface="Calibri"/>
                <a:cs typeface="Calibri"/>
                <a:sym typeface="Calibri"/>
              </a:rPr>
              <a:t>S</a:t>
            </a:r>
            <a:r>
              <a:rPr lang="cs" sz="2300">
                <a:solidFill>
                  <a:schemeClr val="dk1"/>
                </a:solidFill>
                <a:latin typeface="Calibri"/>
                <a:ea typeface="Calibri"/>
                <a:cs typeface="Calibri"/>
                <a:sym typeface="Calibri"/>
              </a:rPr>
              <a:t>ilver, iron, nickel aluminum, sodium, chromium, copper, magnesium, manganese, lead, potassium, silicate and more.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descr="FlavorsHookKids.org" id="93" name="Google Shape;93;p15" title="&quot;School&quot; :30 TV">
            <a:hlinkClick r:id="rId3"/>
          </p:cNvPr>
          <p:cNvPicPr preferRelativeResize="0"/>
          <p:nvPr/>
        </p:nvPicPr>
        <p:blipFill>
          <a:blip r:embed="rId4">
            <a:alphaModFix/>
          </a:blip>
          <a:stretch>
            <a:fillRect/>
          </a:stretch>
        </p:blipFill>
        <p:spPr>
          <a:xfrm>
            <a:off x="0" y="0"/>
            <a:ext cx="9144000" cy="5883850"/>
          </a:xfrm>
          <a:prstGeom prst="rect">
            <a:avLst/>
          </a:prstGeom>
          <a:noFill/>
          <a:ln>
            <a:noFill/>
          </a:ln>
        </p:spPr>
      </p:pic>
      <p:sp>
        <p:nvSpPr>
          <p:cNvPr id="94" name="Google Shape;94;p15"/>
          <p:cNvSpPr txBox="1"/>
          <p:nvPr/>
        </p:nvSpPr>
        <p:spPr>
          <a:xfrm>
            <a:off x="0" y="5883850"/>
            <a:ext cx="9144000" cy="9741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latin typeface="Calibri"/>
                <a:ea typeface="Calibri"/>
                <a:cs typeface="Calibri"/>
                <a:sym typeface="Calibri"/>
              </a:rPr>
              <a:t>7 out of 10 middle and high school students who currently use tobacco have used FLAVORED products. (Source: Mobility &amp; Mortality Weekly Report (MMWR, CDC)</a:t>
            </a:r>
            <a:endParaRPr sz="1800">
              <a:solidFill>
                <a:srgbClr val="FFFFFF"/>
              </a:solidFill>
              <a:latin typeface="Calibri"/>
              <a:ea typeface="Calibri"/>
              <a:cs typeface="Calibri"/>
              <a:sym typeface="Calibri"/>
            </a:endParaRPr>
          </a:p>
        </p:txBody>
      </p:sp>
      <p:sp>
        <p:nvSpPr>
          <p:cNvPr id="95" name="Google Shape;95;p15"/>
          <p:cNvSpPr txBox="1"/>
          <p:nvPr/>
        </p:nvSpPr>
        <p:spPr>
          <a:xfrm>
            <a:off x="0" y="6501550"/>
            <a:ext cx="6904800" cy="2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200" u="sng">
                <a:solidFill>
                  <a:schemeClr val="hlink"/>
                </a:solidFill>
                <a:latin typeface="Times New Roman"/>
                <a:ea typeface="Times New Roman"/>
                <a:cs typeface="Times New Roman"/>
                <a:sym typeface="Times New Roman"/>
                <a:hlinkClick r:id="rId5"/>
              </a:rPr>
              <a:t>Source: </a:t>
            </a:r>
            <a:r>
              <a:rPr lang="cs" sz="1200" u="sng">
                <a:solidFill>
                  <a:schemeClr val="hlink"/>
                </a:solidFill>
                <a:latin typeface="Times New Roman"/>
                <a:ea typeface="Times New Roman"/>
                <a:cs typeface="Times New Roman"/>
                <a:sym typeface="Times New Roman"/>
                <a:hlinkClick r:id="rId6"/>
              </a:rPr>
              <a:t>https://www.flavorshookkids.org/#do-something</a:t>
            </a:r>
            <a:endParaRPr sz="1200">
              <a:solidFill>
                <a:schemeClr val="accent5"/>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42"/>
          <p:cNvPicPr preferRelativeResize="0"/>
          <p:nvPr/>
        </p:nvPicPr>
        <p:blipFill>
          <a:blip r:embed="rId3">
            <a:alphaModFix/>
          </a:blip>
          <a:stretch>
            <a:fillRect/>
          </a:stretch>
        </p:blipFill>
        <p:spPr>
          <a:xfrm>
            <a:off x="0" y="0"/>
            <a:ext cx="9143999" cy="5940500"/>
          </a:xfrm>
          <a:prstGeom prst="rect">
            <a:avLst/>
          </a:prstGeom>
          <a:noFill/>
          <a:ln>
            <a:noFill/>
          </a:ln>
        </p:spPr>
      </p:pic>
      <p:sp>
        <p:nvSpPr>
          <p:cNvPr id="402" name="Google Shape;402;p42"/>
          <p:cNvSpPr txBox="1"/>
          <p:nvPr/>
        </p:nvSpPr>
        <p:spPr>
          <a:xfrm>
            <a:off x="5708150" y="6153025"/>
            <a:ext cx="3186900" cy="7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uFill>
                  <a:noFill/>
                </a:uFill>
                <a:latin typeface="Calibri"/>
                <a:ea typeface="Calibri"/>
                <a:cs typeface="Calibri"/>
                <a:sym typeface="Calibri"/>
                <a:hlinkClick r:id="rId4"/>
              </a:rPr>
              <a:t>Stanford Medicine. Tobacco Prevention Toolkid.Stanford University, 2018</a:t>
            </a:r>
            <a:endParaRPr i="1">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3"/>
          <p:cNvSpPr/>
          <p:nvPr/>
        </p:nvSpPr>
        <p:spPr>
          <a:xfrm>
            <a:off x="17550" y="17550"/>
            <a:ext cx="9144000" cy="60468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43">
            <a:hlinkClick r:id="rId3"/>
          </p:cNvPr>
          <p:cNvPicPr preferRelativeResize="0"/>
          <p:nvPr/>
        </p:nvPicPr>
        <p:blipFill rotWithShape="1">
          <a:blip r:embed="rId4">
            <a:alphaModFix/>
          </a:blip>
          <a:srcRect b="0" l="0" r="2248" t="0"/>
          <a:stretch/>
        </p:blipFill>
        <p:spPr>
          <a:xfrm>
            <a:off x="1173650" y="90625"/>
            <a:ext cx="6823050" cy="5969475"/>
          </a:xfrm>
          <a:prstGeom prst="rect">
            <a:avLst/>
          </a:prstGeom>
          <a:noFill/>
          <a:ln>
            <a:noFill/>
          </a:ln>
        </p:spPr>
      </p:pic>
      <p:sp>
        <p:nvSpPr>
          <p:cNvPr id="410" name="Google Shape;410;p43"/>
          <p:cNvSpPr txBox="1"/>
          <p:nvPr/>
        </p:nvSpPr>
        <p:spPr>
          <a:xfrm>
            <a:off x="5570800" y="6062400"/>
            <a:ext cx="3617400" cy="79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cs" sz="1200">
                <a:latin typeface="Calibri"/>
                <a:ea typeface="Calibri"/>
                <a:cs typeface="Calibri"/>
                <a:sym typeface="Calibri"/>
              </a:rPr>
              <a:t>Author </a:t>
            </a:r>
            <a:r>
              <a:rPr lang="cs" sz="1200">
                <a:uFill>
                  <a:noFill/>
                </a:uFill>
                <a:latin typeface="Calibri"/>
                <a:ea typeface="Calibri"/>
                <a:cs typeface="Calibri"/>
                <a:sym typeface="Calibri"/>
                <a:hlinkClick r:id="rId5"/>
              </a:rPr>
              <a:t>Scott Froum, DDS</a:t>
            </a:r>
            <a:r>
              <a:rPr lang="cs" sz="1200">
                <a:latin typeface="Calibri"/>
                <a:ea typeface="Calibri"/>
                <a:cs typeface="Calibri"/>
                <a:sym typeface="Calibri"/>
              </a:rPr>
              <a:t> </a:t>
            </a:r>
            <a:r>
              <a:rPr lang="cs" sz="1200">
                <a:uFill>
                  <a:noFill/>
                </a:uFill>
                <a:latin typeface="Calibri"/>
                <a:ea typeface="Calibri"/>
                <a:cs typeface="Calibri"/>
                <a:sym typeface="Calibri"/>
                <a:hlinkClick r:id="rId6"/>
              </a:rPr>
              <a:t>Alisa Neymark, DDS</a:t>
            </a:r>
            <a:r>
              <a:rPr lang="cs" sz="1200">
                <a:latin typeface="Calibri"/>
                <a:ea typeface="Calibri"/>
                <a:cs typeface="Calibri"/>
                <a:sym typeface="Calibri"/>
              </a:rPr>
              <a:t>.Online Journal. Pero-Implant Advisory.  Jan 10th, 2019.</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cs" sz="1200">
                <a:solidFill>
                  <a:schemeClr val="dk1"/>
                </a:solidFill>
                <a:latin typeface="Calibri"/>
                <a:ea typeface="Calibri"/>
                <a:cs typeface="Calibri"/>
                <a:sym typeface="Calibri"/>
              </a:rPr>
              <a:t>Jeffrey Kim, DDS, Ph.D.</a:t>
            </a:r>
            <a:r>
              <a:rPr lang="cs" sz="1200">
                <a:latin typeface="Calibri"/>
                <a:ea typeface="Calibri"/>
                <a:cs typeface="Calibri"/>
                <a:sym typeface="Calibri"/>
              </a:rPr>
              <a:t> ADA lead researcher. </a:t>
            </a:r>
            <a:endParaRPr sz="1200">
              <a:latin typeface="Calibri"/>
              <a:ea typeface="Calibri"/>
              <a:cs typeface="Calibri"/>
              <a:sym typeface="Calibri"/>
            </a:endParaRPr>
          </a:p>
        </p:txBody>
      </p:sp>
      <p:pic>
        <p:nvPicPr>
          <p:cNvPr id="411" name="Google Shape;411;p43"/>
          <p:cNvPicPr preferRelativeResize="0"/>
          <p:nvPr/>
        </p:nvPicPr>
        <p:blipFill>
          <a:blip r:embed="rId7">
            <a:alphaModFix/>
          </a:blip>
          <a:stretch>
            <a:fillRect/>
          </a:stretch>
        </p:blipFill>
        <p:spPr>
          <a:xfrm>
            <a:off x="7996700" y="4912825"/>
            <a:ext cx="1147275" cy="1147275"/>
          </a:xfrm>
          <a:prstGeom prst="rect">
            <a:avLst/>
          </a:prstGeom>
          <a:noFill/>
          <a:ln>
            <a:noFill/>
          </a:ln>
        </p:spPr>
      </p:pic>
      <p:sp>
        <p:nvSpPr>
          <p:cNvPr id="412" name="Google Shape;412;p43"/>
          <p:cNvSpPr txBox="1"/>
          <p:nvPr/>
        </p:nvSpPr>
        <p:spPr>
          <a:xfrm>
            <a:off x="0" y="2557850"/>
            <a:ext cx="1357500" cy="21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t>“</a:t>
            </a:r>
            <a:r>
              <a:rPr lang="cs"/>
              <a:t>those who used e-cigarettes (aka vaporizers) experienced significant tooth decay.”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44"/>
          <p:cNvSpPr txBox="1"/>
          <p:nvPr/>
        </p:nvSpPr>
        <p:spPr>
          <a:xfrm>
            <a:off x="-12000" y="4545350"/>
            <a:ext cx="9188100" cy="125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2000">
                <a:solidFill>
                  <a:schemeClr val="dk1"/>
                </a:solidFill>
                <a:latin typeface="Calibri"/>
                <a:ea typeface="Calibri"/>
                <a:cs typeface="Calibri"/>
                <a:sym typeface="Calibri"/>
              </a:rPr>
              <a:t>Nicotine:</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rPr b="1" lang="cs" sz="2000">
                <a:solidFill>
                  <a:srgbClr val="FF0000"/>
                </a:solidFill>
                <a:latin typeface="Calibri"/>
                <a:ea typeface="Calibri"/>
                <a:cs typeface="Calibri"/>
                <a:sym typeface="Calibri"/>
              </a:rPr>
              <a:t>-Vasoconstriction </a:t>
            </a:r>
            <a:r>
              <a:rPr lang="cs" sz="2000">
                <a:latin typeface="Calibri"/>
                <a:ea typeface="Calibri"/>
                <a:cs typeface="Calibri"/>
                <a:sym typeface="Calibri"/>
              </a:rPr>
              <a:t>(</a:t>
            </a:r>
            <a:r>
              <a:rPr lang="cs" sz="2000">
                <a:latin typeface="Calibri"/>
                <a:ea typeface="Calibri"/>
                <a:cs typeface="Calibri"/>
                <a:sym typeface="Calibri"/>
              </a:rPr>
              <a:t>gums blood flow)</a:t>
            </a:r>
            <a:endParaRPr sz="2000">
              <a:latin typeface="Calibri"/>
              <a:ea typeface="Calibri"/>
              <a:cs typeface="Calibri"/>
              <a:sym typeface="Calibri"/>
            </a:endParaRPr>
          </a:p>
          <a:p>
            <a:pPr indent="0" lvl="0" marL="0" rtl="0" algn="l">
              <a:spcBef>
                <a:spcPts val="0"/>
              </a:spcBef>
              <a:spcAft>
                <a:spcPts val="0"/>
              </a:spcAft>
              <a:buNone/>
            </a:pPr>
            <a:r>
              <a:rPr lang="cs" sz="2000">
                <a:latin typeface="Calibri"/>
                <a:ea typeface="Calibri"/>
                <a:cs typeface="Calibri"/>
                <a:sym typeface="Calibri"/>
              </a:rPr>
              <a:t>-Altered proteins production (inflammation, immunity)</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-Affects </a:t>
            </a:r>
            <a:r>
              <a:rPr b="1" lang="cs" sz="2000">
                <a:solidFill>
                  <a:srgbClr val="FF0000"/>
                </a:solidFill>
                <a:latin typeface="Calibri"/>
                <a:ea typeface="Calibri"/>
                <a:cs typeface="Calibri"/>
                <a:sym typeface="Calibri"/>
              </a:rPr>
              <a:t>white blood cells</a:t>
            </a:r>
            <a:r>
              <a:rPr lang="cs" sz="2000">
                <a:latin typeface="Calibri"/>
                <a:ea typeface="Calibri"/>
                <a:cs typeface="Calibri"/>
                <a:sym typeface="Calibri"/>
              </a:rPr>
              <a:t> (infections)</a:t>
            </a:r>
            <a:endParaRPr sz="2000">
              <a:latin typeface="Calibri"/>
              <a:ea typeface="Calibri"/>
              <a:cs typeface="Calibri"/>
              <a:sym typeface="Calibri"/>
            </a:endParaRPr>
          </a:p>
        </p:txBody>
      </p:sp>
      <p:sp>
        <p:nvSpPr>
          <p:cNvPr id="419" name="Google Shape;419;p44"/>
          <p:cNvSpPr txBox="1"/>
          <p:nvPr/>
        </p:nvSpPr>
        <p:spPr>
          <a:xfrm>
            <a:off x="3304225" y="47075"/>
            <a:ext cx="5839800" cy="1840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cs" sz="2000">
                <a:solidFill>
                  <a:schemeClr val="dk1"/>
                </a:solidFill>
                <a:latin typeface="Calibri"/>
                <a:ea typeface="Calibri"/>
                <a:cs typeface="Calibri"/>
                <a:sym typeface="Calibri"/>
              </a:rPr>
              <a:t>Propylene glycol (PG):  </a:t>
            </a:r>
            <a:endParaRPr b="1"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a:t>
            </a:r>
            <a:r>
              <a:rPr b="1" lang="cs" sz="2000">
                <a:solidFill>
                  <a:srgbClr val="FF0000"/>
                </a:solidFill>
                <a:latin typeface="Calibri"/>
                <a:ea typeface="Calibri"/>
                <a:cs typeface="Calibri"/>
                <a:sym typeface="Calibri"/>
              </a:rPr>
              <a:t>Absorbs water</a:t>
            </a:r>
            <a:r>
              <a:rPr lang="cs" sz="2000">
                <a:latin typeface="Calibri"/>
                <a:ea typeface="Calibri"/>
                <a:cs typeface="Calibri"/>
                <a:sym typeface="Calibri"/>
              </a:rPr>
              <a:t> = dry mouth : cavities, gum disease.</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Streptococcus thrive breaking down toxins :  </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a:t>
            </a:r>
            <a:r>
              <a:rPr b="1" lang="cs" sz="2000">
                <a:solidFill>
                  <a:srgbClr val="FF0000"/>
                </a:solidFill>
                <a:latin typeface="Calibri"/>
                <a:ea typeface="Calibri"/>
                <a:cs typeface="Calibri"/>
                <a:sym typeface="Calibri"/>
              </a:rPr>
              <a:t>Acetic acid</a:t>
            </a:r>
            <a:r>
              <a:rPr lang="cs" sz="2000">
                <a:solidFill>
                  <a:srgbClr val="FF0000"/>
                </a:solidFill>
                <a:latin typeface="Calibri"/>
                <a:ea typeface="Calibri"/>
                <a:cs typeface="Calibri"/>
                <a:sym typeface="Calibri"/>
              </a:rPr>
              <a:t> + </a:t>
            </a:r>
            <a:r>
              <a:rPr b="1" lang="cs" sz="2000">
                <a:solidFill>
                  <a:srgbClr val="FF0000"/>
                </a:solidFill>
                <a:latin typeface="Calibri"/>
                <a:ea typeface="Calibri"/>
                <a:cs typeface="Calibri"/>
                <a:sym typeface="Calibri"/>
              </a:rPr>
              <a:t>Lactic acid</a:t>
            </a:r>
            <a:r>
              <a:rPr lang="cs" sz="2000">
                <a:solidFill>
                  <a:srgbClr val="FF0000"/>
                </a:solidFill>
                <a:latin typeface="Calibri"/>
                <a:ea typeface="Calibri"/>
                <a:cs typeface="Calibri"/>
                <a:sym typeface="Calibri"/>
              </a:rPr>
              <a:t> + </a:t>
            </a:r>
            <a:r>
              <a:rPr b="1" lang="cs" sz="2000">
                <a:solidFill>
                  <a:srgbClr val="FF0000"/>
                </a:solidFill>
                <a:latin typeface="Calibri"/>
                <a:ea typeface="Calibri"/>
                <a:cs typeface="Calibri"/>
                <a:sym typeface="Calibri"/>
              </a:rPr>
              <a:t>Propionaldehyde </a:t>
            </a:r>
            <a:r>
              <a:rPr lang="cs" sz="2000">
                <a:latin typeface="Calibri"/>
                <a:ea typeface="Calibri"/>
                <a:cs typeface="Calibri"/>
                <a:sym typeface="Calibri"/>
              </a:rPr>
              <a:t>toxic to enamel and gums</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p>
        </p:txBody>
      </p:sp>
      <p:sp>
        <p:nvSpPr>
          <p:cNvPr id="420" name="Google Shape;420;p44"/>
          <p:cNvSpPr txBox="1"/>
          <p:nvPr/>
        </p:nvSpPr>
        <p:spPr>
          <a:xfrm>
            <a:off x="3304225" y="2049900"/>
            <a:ext cx="5839800" cy="1062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cs" sz="2000">
                <a:solidFill>
                  <a:schemeClr val="dk1"/>
                </a:solidFill>
                <a:latin typeface="Calibri"/>
                <a:ea typeface="Calibri"/>
                <a:cs typeface="Calibri"/>
                <a:sym typeface="Calibri"/>
              </a:rPr>
              <a:t>Vegetable glycerin (VG):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-Sucrose + flavoring =  more </a:t>
            </a:r>
            <a:r>
              <a:rPr b="1" lang="cs" sz="2000">
                <a:solidFill>
                  <a:srgbClr val="FF0000"/>
                </a:solidFill>
                <a:latin typeface="Calibri"/>
                <a:ea typeface="Calibri"/>
                <a:cs typeface="Calibri"/>
                <a:sym typeface="Calibri"/>
              </a:rPr>
              <a:t>Streptococcus mutans bacteria,</a:t>
            </a:r>
            <a:r>
              <a:rPr lang="cs" sz="2000">
                <a:latin typeface="Calibri"/>
                <a:ea typeface="Calibri"/>
                <a:cs typeface="Calibri"/>
                <a:sym typeface="Calibri"/>
              </a:rPr>
              <a:t>  </a:t>
            </a:r>
            <a:r>
              <a:rPr b="1" lang="cs" sz="2000">
                <a:solidFill>
                  <a:srgbClr val="FF0000"/>
                </a:solidFill>
                <a:latin typeface="Calibri"/>
                <a:ea typeface="Calibri"/>
                <a:cs typeface="Calibri"/>
                <a:sym typeface="Calibri"/>
              </a:rPr>
              <a:t>more colonies </a:t>
            </a:r>
            <a:r>
              <a:rPr lang="cs" sz="2000">
                <a:latin typeface="Calibri"/>
                <a:ea typeface="Calibri"/>
                <a:cs typeface="Calibri"/>
                <a:sym typeface="Calibri"/>
              </a:rPr>
              <a:t>of bacteria, enamel </a:t>
            </a:r>
            <a:r>
              <a:rPr lang="cs" sz="2000">
                <a:latin typeface="Calibri"/>
                <a:ea typeface="Calibri"/>
                <a:cs typeface="Calibri"/>
                <a:sym typeface="Calibri"/>
              </a:rPr>
              <a:t>eroded</a:t>
            </a:r>
            <a:r>
              <a:rPr b="1" lang="cs" sz="2000">
                <a:latin typeface="Calibri"/>
                <a:ea typeface="Calibri"/>
                <a:cs typeface="Calibri"/>
                <a:sym typeface="Calibri"/>
              </a:rPr>
              <a:t>.</a:t>
            </a:r>
            <a:endParaRPr b="1" sz="2000">
              <a:latin typeface="Calibri"/>
              <a:ea typeface="Calibri"/>
              <a:cs typeface="Calibri"/>
              <a:sym typeface="Calibri"/>
            </a:endParaRPr>
          </a:p>
        </p:txBody>
      </p:sp>
      <p:sp>
        <p:nvSpPr>
          <p:cNvPr id="421" name="Google Shape;421;p44"/>
          <p:cNvSpPr txBox="1"/>
          <p:nvPr/>
        </p:nvSpPr>
        <p:spPr>
          <a:xfrm>
            <a:off x="-22050" y="3274813"/>
            <a:ext cx="9188100" cy="1062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cs" sz="2000">
                <a:solidFill>
                  <a:schemeClr val="dk1"/>
                </a:solidFill>
                <a:latin typeface="Calibri"/>
                <a:ea typeface="Calibri"/>
                <a:cs typeface="Calibri"/>
                <a:sym typeface="Calibri"/>
              </a:rPr>
              <a:t>Flavors: </a:t>
            </a:r>
            <a:endParaRPr b="1"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-27% flavorings </a:t>
            </a:r>
            <a:r>
              <a:rPr b="1" lang="cs" sz="2000">
                <a:latin typeface="Calibri"/>
                <a:ea typeface="Calibri"/>
                <a:cs typeface="Calibri"/>
                <a:sym typeface="Calibri"/>
              </a:rPr>
              <a:t> </a:t>
            </a:r>
            <a:r>
              <a:rPr b="1" lang="cs" sz="2000">
                <a:solidFill>
                  <a:srgbClr val="FF0000"/>
                </a:solidFill>
                <a:latin typeface="Calibri"/>
                <a:ea typeface="Calibri"/>
                <a:cs typeface="Calibri"/>
                <a:sym typeface="Calibri"/>
              </a:rPr>
              <a:t>decrease in enamel</a:t>
            </a:r>
            <a:r>
              <a:rPr lang="cs" sz="2000">
                <a:solidFill>
                  <a:srgbClr val="FF0000"/>
                </a:solidFill>
                <a:latin typeface="Calibri"/>
                <a:ea typeface="Calibri"/>
                <a:cs typeface="Calibri"/>
                <a:sym typeface="Calibri"/>
              </a:rPr>
              <a:t> </a:t>
            </a:r>
            <a:r>
              <a:rPr lang="cs" sz="2000">
                <a:latin typeface="Calibri"/>
                <a:ea typeface="Calibri"/>
                <a:cs typeface="Calibri"/>
                <a:sym typeface="Calibri"/>
              </a:rPr>
              <a:t>hardness .</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000">
                <a:latin typeface="Calibri"/>
                <a:ea typeface="Calibri"/>
                <a:cs typeface="Calibri"/>
                <a:sym typeface="Calibri"/>
              </a:rPr>
              <a:t>-The liquid viscosity (</a:t>
            </a:r>
            <a:r>
              <a:rPr b="1" lang="cs" sz="2000">
                <a:solidFill>
                  <a:srgbClr val="FF0000"/>
                </a:solidFill>
                <a:latin typeface="Calibri"/>
                <a:ea typeface="Calibri"/>
                <a:cs typeface="Calibri"/>
                <a:sym typeface="Calibri"/>
              </a:rPr>
              <a:t>Streptococcus</a:t>
            </a:r>
            <a:r>
              <a:rPr b="1" lang="cs" sz="2000">
                <a:latin typeface="Calibri"/>
                <a:ea typeface="Calibri"/>
                <a:cs typeface="Calibri"/>
                <a:sym typeface="Calibri"/>
              </a:rPr>
              <a:t> </a:t>
            </a:r>
            <a:r>
              <a:rPr lang="cs" sz="2000">
                <a:latin typeface="Calibri"/>
                <a:ea typeface="Calibri"/>
                <a:cs typeface="Calibri"/>
                <a:sym typeface="Calibri"/>
              </a:rPr>
              <a:t>mutans to </a:t>
            </a:r>
            <a:r>
              <a:rPr b="1" lang="cs" sz="2000">
                <a:solidFill>
                  <a:srgbClr val="FF0000"/>
                </a:solidFill>
                <a:latin typeface="Calibri"/>
                <a:ea typeface="Calibri"/>
                <a:cs typeface="Calibri"/>
                <a:sym typeface="Calibri"/>
              </a:rPr>
              <a:t>adhere </a:t>
            </a:r>
            <a:r>
              <a:rPr lang="cs" sz="2000">
                <a:latin typeface="Calibri"/>
                <a:ea typeface="Calibri"/>
                <a:cs typeface="Calibri"/>
                <a:sym typeface="Calibri"/>
              </a:rPr>
              <a:t>to pits and fissures).</a:t>
            </a:r>
            <a:endParaRPr sz="2000"/>
          </a:p>
        </p:txBody>
      </p:sp>
      <p:sp>
        <p:nvSpPr>
          <p:cNvPr id="422" name="Google Shape;422;p44"/>
          <p:cNvSpPr txBox="1"/>
          <p:nvPr/>
        </p:nvSpPr>
        <p:spPr>
          <a:xfrm>
            <a:off x="5763325" y="6029450"/>
            <a:ext cx="3373800" cy="8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cs">
                <a:latin typeface="Calibri"/>
                <a:ea typeface="Calibri"/>
                <a:cs typeface="Calibri"/>
                <a:sym typeface="Calibri"/>
              </a:rPr>
              <a:t>Author </a:t>
            </a:r>
            <a:r>
              <a:rPr lang="cs">
                <a:uFill>
                  <a:noFill/>
                </a:uFill>
                <a:latin typeface="Calibri"/>
                <a:ea typeface="Calibri"/>
                <a:cs typeface="Calibri"/>
                <a:sym typeface="Calibri"/>
                <a:hlinkClick r:id="rId3"/>
              </a:rPr>
              <a:t>Scott Froum, DDS</a:t>
            </a:r>
            <a:r>
              <a:rPr lang="cs">
                <a:latin typeface="Calibri"/>
                <a:ea typeface="Calibri"/>
                <a:cs typeface="Calibri"/>
                <a:sym typeface="Calibri"/>
              </a:rPr>
              <a:t> </a:t>
            </a:r>
            <a:r>
              <a:rPr lang="cs">
                <a:uFill>
                  <a:noFill/>
                </a:uFill>
                <a:latin typeface="Calibri"/>
                <a:ea typeface="Calibri"/>
                <a:cs typeface="Calibri"/>
                <a:sym typeface="Calibri"/>
                <a:hlinkClick r:id="rId4"/>
              </a:rPr>
              <a:t>Alisa Neymark, DDS</a:t>
            </a:r>
            <a:r>
              <a:rPr lang="cs">
                <a:latin typeface="Calibri"/>
                <a:ea typeface="Calibri"/>
                <a:cs typeface="Calibri"/>
                <a:sym typeface="Calibri"/>
              </a:rPr>
              <a:t>.</a:t>
            </a:r>
            <a:r>
              <a:rPr lang="cs">
                <a:latin typeface="Calibri"/>
                <a:ea typeface="Calibri"/>
                <a:cs typeface="Calibri"/>
                <a:sym typeface="Calibri"/>
              </a:rPr>
              <a:t>Online Journal. Pero-Implant Advisory. </a:t>
            </a:r>
            <a:r>
              <a:rPr lang="cs">
                <a:latin typeface="Calibri"/>
                <a:ea typeface="Calibri"/>
                <a:cs typeface="Calibri"/>
                <a:sym typeface="Calibri"/>
              </a:rPr>
              <a:t> Jan 10th, 2019. </a:t>
            </a:r>
            <a:endParaRPr>
              <a:latin typeface="Calibri"/>
              <a:ea typeface="Calibri"/>
              <a:cs typeface="Calibri"/>
              <a:sym typeface="Calibri"/>
            </a:endParaRPr>
          </a:p>
        </p:txBody>
      </p:sp>
      <p:pic>
        <p:nvPicPr>
          <p:cNvPr id="423" name="Google Shape;423;p44">
            <a:hlinkClick r:id="rId5"/>
          </p:cNvPr>
          <p:cNvPicPr preferRelativeResize="0"/>
          <p:nvPr/>
        </p:nvPicPr>
        <p:blipFill>
          <a:blip r:embed="rId6">
            <a:alphaModFix/>
          </a:blip>
          <a:stretch>
            <a:fillRect/>
          </a:stretch>
        </p:blipFill>
        <p:spPr>
          <a:xfrm>
            <a:off x="0" y="0"/>
            <a:ext cx="3304225" cy="3067200"/>
          </a:xfrm>
          <a:prstGeom prst="rect">
            <a:avLst/>
          </a:prstGeom>
          <a:noFill/>
          <a:ln>
            <a:noFill/>
          </a:ln>
        </p:spPr>
      </p:pic>
      <p:sp>
        <p:nvSpPr>
          <p:cNvPr id="424" name="Google Shape;424;p44"/>
          <p:cNvSpPr txBox="1"/>
          <p:nvPr/>
        </p:nvSpPr>
        <p:spPr>
          <a:xfrm>
            <a:off x="6625" y="2991000"/>
            <a:ext cx="33738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200"/>
              <a:t>Image source: https://www.sciencesource.com</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45"/>
          <p:cNvSpPr txBox="1"/>
          <p:nvPr/>
        </p:nvSpPr>
        <p:spPr>
          <a:xfrm>
            <a:off x="100" y="5727600"/>
            <a:ext cx="9144000" cy="4494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800">
                <a:solidFill>
                  <a:schemeClr val="dk1"/>
                </a:solidFill>
              </a:rPr>
              <a:t>Stella Tommasi, Andrew W. Caliri, Amanda Caceres, Debra E. Moreno, Meng Li, Yibu Chen, Kimberly D. Siegmund, ... Ahmad Besaratinia. (January 01, 2019). Deregulation of Biologically Significant Genes and Associated Molecular Pathways in the Oral Epithelium of Electronic Cigarette Users. </a:t>
            </a:r>
            <a:r>
              <a:rPr i="1" lang="cs" sz="800">
                <a:solidFill>
                  <a:schemeClr val="dk1"/>
                </a:solidFill>
              </a:rPr>
              <a:t>International Journal of Molecular Sciences, 20, </a:t>
            </a:r>
            <a:r>
              <a:rPr lang="cs" sz="800">
                <a:solidFill>
                  <a:schemeClr val="dk1"/>
                </a:solidFill>
              </a:rPr>
              <a:t>3.) </a:t>
            </a:r>
            <a:endParaRPr sz="800"/>
          </a:p>
        </p:txBody>
      </p:sp>
      <p:sp>
        <p:nvSpPr>
          <p:cNvPr id="431" name="Google Shape;431;p45"/>
          <p:cNvSpPr txBox="1"/>
          <p:nvPr/>
        </p:nvSpPr>
        <p:spPr>
          <a:xfrm>
            <a:off x="0" y="572700"/>
            <a:ext cx="4216200" cy="5154900"/>
          </a:xfrm>
          <a:prstGeom prst="rect">
            <a:avLst/>
          </a:prstGeom>
          <a:noFill/>
          <a:ln>
            <a:noFill/>
          </a:ln>
        </p:spPr>
        <p:txBody>
          <a:bodyPr anchorCtr="0" anchor="t" bIns="91425" lIns="91425" spcFirstLastPara="1" rIns="91425" wrap="square" tIns="91425">
            <a:noAutofit/>
          </a:bodyPr>
          <a:lstStyle/>
          <a:p>
            <a:pPr indent="-387350" lvl="0" marL="457200" rtl="0" algn="l">
              <a:lnSpc>
                <a:spcPct val="100000"/>
              </a:lnSpc>
              <a:spcBef>
                <a:spcPts val="0"/>
              </a:spcBef>
              <a:spcAft>
                <a:spcPts val="0"/>
              </a:spcAft>
              <a:buClr>
                <a:srgbClr val="000000"/>
              </a:buClr>
              <a:buSzPts val="2500"/>
              <a:buFont typeface="Calibri"/>
              <a:buChar char="●"/>
            </a:pPr>
            <a:r>
              <a:rPr lang="cs" sz="2500">
                <a:latin typeface="Calibri"/>
                <a:ea typeface="Calibri"/>
                <a:cs typeface="Calibri"/>
                <a:sym typeface="Calibri"/>
              </a:rPr>
              <a:t>Oral cells development are affected by Vaping</a:t>
            </a:r>
            <a:endParaRPr sz="2500">
              <a:latin typeface="Calibri"/>
              <a:ea typeface="Calibri"/>
              <a:cs typeface="Calibri"/>
              <a:sym typeface="Calibri"/>
            </a:endParaRPr>
          </a:p>
          <a:p>
            <a:pPr indent="0" lvl="0" marL="0" rtl="0" algn="l">
              <a:lnSpc>
                <a:spcPct val="100000"/>
              </a:lnSpc>
              <a:spcBef>
                <a:spcPts val="0"/>
              </a:spcBef>
              <a:spcAft>
                <a:spcPts val="0"/>
              </a:spcAft>
              <a:buNone/>
            </a:pPr>
            <a:r>
              <a:t/>
            </a:r>
            <a:endParaRPr sz="1200">
              <a:latin typeface="Calibri"/>
              <a:ea typeface="Calibri"/>
              <a:cs typeface="Calibri"/>
              <a:sym typeface="Calibri"/>
            </a:endParaRPr>
          </a:p>
          <a:p>
            <a:pPr indent="-387350" lvl="0" marL="457200" rtl="0" algn="l">
              <a:lnSpc>
                <a:spcPct val="100000"/>
              </a:lnSpc>
              <a:spcBef>
                <a:spcPts val="0"/>
              </a:spcBef>
              <a:spcAft>
                <a:spcPts val="0"/>
              </a:spcAft>
              <a:buClr>
                <a:srgbClr val="000000"/>
              </a:buClr>
              <a:buSzPts val="2500"/>
              <a:buFont typeface="Calibri"/>
              <a:buChar char="●"/>
            </a:pPr>
            <a:r>
              <a:rPr lang="cs" sz="2500">
                <a:latin typeface="Calibri"/>
                <a:ea typeface="Calibri"/>
                <a:cs typeface="Calibri"/>
                <a:sym typeface="Calibri"/>
              </a:rPr>
              <a:t>Vaping triggers abnormal expressions of miRNA in oral cells</a:t>
            </a:r>
            <a:endParaRPr sz="2500">
              <a:latin typeface="Calibri"/>
              <a:ea typeface="Calibri"/>
              <a:cs typeface="Calibri"/>
              <a:sym typeface="Calibri"/>
            </a:endParaRPr>
          </a:p>
          <a:p>
            <a:pPr indent="0" lvl="0" marL="0" rtl="0" algn="l">
              <a:lnSpc>
                <a:spcPct val="100000"/>
              </a:lnSpc>
              <a:spcBef>
                <a:spcPts val="0"/>
              </a:spcBef>
              <a:spcAft>
                <a:spcPts val="0"/>
              </a:spcAft>
              <a:buNone/>
            </a:pPr>
            <a:r>
              <a:t/>
            </a:r>
            <a:endParaRPr sz="1200">
              <a:latin typeface="Calibri"/>
              <a:ea typeface="Calibri"/>
              <a:cs typeface="Calibri"/>
              <a:sym typeface="Calibri"/>
            </a:endParaRPr>
          </a:p>
          <a:p>
            <a:pPr indent="-387350" lvl="0" marL="457200" rtl="0" algn="l">
              <a:lnSpc>
                <a:spcPct val="100000"/>
              </a:lnSpc>
              <a:spcBef>
                <a:spcPts val="0"/>
              </a:spcBef>
              <a:spcAft>
                <a:spcPts val="0"/>
              </a:spcAft>
              <a:buClr>
                <a:srgbClr val="000000"/>
              </a:buClr>
              <a:buSzPts val="2500"/>
              <a:buFont typeface="Calibri"/>
              <a:buChar char="●"/>
            </a:pPr>
            <a:r>
              <a:rPr lang="cs" sz="2500">
                <a:latin typeface="Calibri"/>
                <a:ea typeface="Calibri"/>
                <a:cs typeface="Calibri"/>
                <a:sym typeface="Calibri"/>
              </a:rPr>
              <a:t>“cancer” was the top disease associated with the deregulated genes in both e-cig users and smokers </a:t>
            </a:r>
            <a:endParaRPr sz="2500">
              <a:latin typeface="Calibri"/>
              <a:ea typeface="Calibri"/>
              <a:cs typeface="Calibri"/>
              <a:sym typeface="Calibri"/>
            </a:endParaRPr>
          </a:p>
        </p:txBody>
      </p:sp>
      <p:sp>
        <p:nvSpPr>
          <p:cNvPr id="432" name="Google Shape;432;p45"/>
          <p:cNvSpPr txBox="1"/>
          <p:nvPr/>
        </p:nvSpPr>
        <p:spPr>
          <a:xfrm>
            <a:off x="-38100" y="0"/>
            <a:ext cx="9182100" cy="572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800">
                <a:solidFill>
                  <a:srgbClr val="000000"/>
                </a:solidFill>
              </a:rPr>
              <a:t>Oral cells of (e-cigs) users &amp;  cigarette smokers affected</a:t>
            </a:r>
            <a:endParaRPr sz="2800">
              <a:solidFill>
                <a:srgbClr val="000000"/>
              </a:solidFill>
            </a:endParaRPr>
          </a:p>
        </p:txBody>
      </p:sp>
      <p:sp>
        <p:nvSpPr>
          <p:cNvPr id="433" name="Google Shape;433;p45"/>
          <p:cNvSpPr txBox="1"/>
          <p:nvPr/>
        </p:nvSpPr>
        <p:spPr>
          <a:xfrm>
            <a:off x="5515150" y="6176950"/>
            <a:ext cx="3552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 International Journal of Molecular Sciences, vol. 20, no. 3, 2019. - </a:t>
            </a:r>
            <a:r>
              <a:rPr i="1" lang="cs">
                <a:latin typeface="Calibri"/>
                <a:ea typeface="Calibri"/>
                <a:cs typeface="Calibri"/>
                <a:sym typeface="Calibri"/>
              </a:rPr>
              <a:t>Study February </a:t>
            </a:r>
            <a:r>
              <a:rPr i="1" lang="cs">
                <a:latin typeface="Calibri"/>
                <a:ea typeface="Calibri"/>
                <a:cs typeface="Calibri"/>
                <a:sym typeface="Calibri"/>
              </a:rPr>
              <a:t>, 2019</a:t>
            </a:r>
            <a:endParaRPr i="1">
              <a:latin typeface="Calibri"/>
              <a:ea typeface="Calibri"/>
              <a:cs typeface="Calibri"/>
              <a:sym typeface="Calibri"/>
            </a:endParaRPr>
          </a:p>
        </p:txBody>
      </p:sp>
      <p:pic>
        <p:nvPicPr>
          <p:cNvPr descr="This 3D animation shows how proteins are made in the cell from the information in the DNA code. &#10;&#10;To download the subtitles (.srt) for this site, please use the following link: https://goo.gl/Ew7l69 and for more information, please view the video and explore related resources on our site: http://www.yourgenome.org/video/from-dna-to-protein" id="434" name="Google Shape;434;p45" title="From DNA to protein - 3D">
            <a:hlinkClick r:id="rId3"/>
          </p:cNvPr>
          <p:cNvPicPr preferRelativeResize="0"/>
          <p:nvPr/>
        </p:nvPicPr>
        <p:blipFill>
          <a:blip r:embed="rId4">
            <a:alphaModFix/>
          </a:blip>
          <a:stretch>
            <a:fillRect/>
          </a:stretch>
        </p:blipFill>
        <p:spPr>
          <a:xfrm>
            <a:off x="4216275" y="1121175"/>
            <a:ext cx="4927825" cy="3529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46"/>
          <p:cNvSpPr txBox="1"/>
          <p:nvPr/>
        </p:nvSpPr>
        <p:spPr>
          <a:xfrm>
            <a:off x="0" y="28725"/>
            <a:ext cx="4173300" cy="11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3000"/>
              <a:t>The typical 30 milliliter bottle has 6 teaspoons </a:t>
            </a:r>
            <a:endParaRPr sz="3000"/>
          </a:p>
        </p:txBody>
      </p:sp>
      <p:pic>
        <p:nvPicPr>
          <p:cNvPr id="441" name="Google Shape;441;p46"/>
          <p:cNvPicPr preferRelativeResize="0"/>
          <p:nvPr/>
        </p:nvPicPr>
        <p:blipFill>
          <a:blip r:embed="rId3">
            <a:alphaModFix/>
          </a:blip>
          <a:stretch>
            <a:fillRect/>
          </a:stretch>
        </p:blipFill>
        <p:spPr>
          <a:xfrm>
            <a:off x="-26400" y="2858450"/>
            <a:ext cx="3920200" cy="1454275"/>
          </a:xfrm>
          <a:prstGeom prst="rect">
            <a:avLst/>
          </a:prstGeom>
          <a:noFill/>
          <a:ln>
            <a:noFill/>
          </a:ln>
        </p:spPr>
      </p:pic>
      <p:sp>
        <p:nvSpPr>
          <p:cNvPr id="442" name="Google Shape;442;p46"/>
          <p:cNvSpPr txBox="1"/>
          <p:nvPr/>
        </p:nvSpPr>
        <p:spPr>
          <a:xfrm>
            <a:off x="1679300" y="5191925"/>
            <a:ext cx="74397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t>“</a:t>
            </a:r>
            <a:r>
              <a:rPr lang="cs" sz="2400"/>
              <a:t>A single teaspoon is toxic enough to kill five toddlers” </a:t>
            </a:r>
            <a:endParaRPr sz="2400"/>
          </a:p>
        </p:txBody>
      </p:sp>
      <p:pic>
        <p:nvPicPr>
          <p:cNvPr id="443" name="Google Shape;443;p46"/>
          <p:cNvPicPr preferRelativeResize="0"/>
          <p:nvPr/>
        </p:nvPicPr>
        <p:blipFill rotWithShape="1">
          <a:blip r:embed="rId4">
            <a:alphaModFix/>
          </a:blip>
          <a:srcRect b="15574" l="0" r="0" t="6159"/>
          <a:stretch/>
        </p:blipFill>
        <p:spPr>
          <a:xfrm>
            <a:off x="4146925" y="28725"/>
            <a:ext cx="5023374" cy="4055400"/>
          </a:xfrm>
          <a:prstGeom prst="rect">
            <a:avLst/>
          </a:prstGeom>
          <a:noFill/>
          <a:ln>
            <a:noFill/>
          </a:ln>
        </p:spPr>
      </p:pic>
      <p:sp>
        <p:nvSpPr>
          <p:cNvPr id="444" name="Google Shape;444;p46"/>
          <p:cNvSpPr txBox="1"/>
          <p:nvPr/>
        </p:nvSpPr>
        <p:spPr>
          <a:xfrm>
            <a:off x="5831325" y="6112825"/>
            <a:ext cx="26577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Stanford Medicine. </a:t>
            </a:r>
            <a:endParaRPr i="1">
              <a:latin typeface="Calibri"/>
              <a:ea typeface="Calibri"/>
              <a:cs typeface="Calibri"/>
              <a:sym typeface="Calibri"/>
            </a:endParaRPr>
          </a:p>
          <a:p>
            <a:pPr indent="0" lvl="0" marL="0" rtl="0" algn="l">
              <a:spcBef>
                <a:spcPts val="0"/>
              </a:spcBef>
              <a:spcAft>
                <a:spcPts val="0"/>
              </a:spcAft>
              <a:buNone/>
            </a:pPr>
            <a:r>
              <a:rPr i="1" lang="cs">
                <a:latin typeface="Calibri"/>
                <a:ea typeface="Calibri"/>
                <a:cs typeface="Calibri"/>
                <a:sym typeface="Calibri"/>
              </a:rPr>
              <a:t>Dr. Robert Jackler  February 2019. </a:t>
            </a:r>
            <a:endParaRPr i="1">
              <a:latin typeface="Calibri"/>
              <a:ea typeface="Calibri"/>
              <a:cs typeface="Calibri"/>
              <a:sym typeface="Calibri"/>
            </a:endParaRPr>
          </a:p>
        </p:txBody>
      </p:sp>
      <p:sp>
        <p:nvSpPr>
          <p:cNvPr id="445" name="Google Shape;445;p46"/>
          <p:cNvSpPr txBox="1"/>
          <p:nvPr/>
        </p:nvSpPr>
        <p:spPr>
          <a:xfrm>
            <a:off x="1609850" y="4259675"/>
            <a:ext cx="7578600" cy="798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000"/>
              <a:t>“</a:t>
            </a:r>
            <a:r>
              <a:rPr lang="cs" sz="2000"/>
              <a:t>The lethal dose for a toddler, if ingested, is a bit over 1 milliliter of e-liquid with a 5 percent nicotine content” [1 mg/mL]</a:t>
            </a:r>
            <a:endParaRPr sz="2000"/>
          </a:p>
        </p:txBody>
      </p:sp>
      <p:sp>
        <p:nvSpPr>
          <p:cNvPr id="446" name="Google Shape;446;p46"/>
          <p:cNvSpPr txBox="1"/>
          <p:nvPr/>
        </p:nvSpPr>
        <p:spPr>
          <a:xfrm>
            <a:off x="533575" y="2649575"/>
            <a:ext cx="36417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t>1 spoon: </a:t>
            </a:r>
            <a:r>
              <a:rPr lang="cs" sz="2400"/>
              <a:t>5 millilitres (mL)</a:t>
            </a:r>
            <a:endParaRPr sz="2400"/>
          </a:p>
        </p:txBody>
      </p:sp>
      <p:sp>
        <p:nvSpPr>
          <p:cNvPr id="447" name="Google Shape;447;p46"/>
          <p:cNvSpPr txBox="1"/>
          <p:nvPr/>
        </p:nvSpPr>
        <p:spPr>
          <a:xfrm>
            <a:off x="33050" y="1597975"/>
            <a:ext cx="19830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t>Nicotine: 3%</a:t>
            </a:r>
            <a:endParaRPr sz="2400"/>
          </a:p>
        </p:txBody>
      </p:sp>
      <p:sp>
        <p:nvSpPr>
          <p:cNvPr id="448" name="Google Shape;448;p46"/>
          <p:cNvSpPr txBox="1"/>
          <p:nvPr/>
        </p:nvSpPr>
        <p:spPr>
          <a:xfrm>
            <a:off x="2408900" y="1615375"/>
            <a:ext cx="8325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400"/>
              <a:t>5%</a:t>
            </a:r>
            <a:endParaRPr sz="2400"/>
          </a:p>
        </p:txBody>
      </p:sp>
      <p:cxnSp>
        <p:nvCxnSpPr>
          <p:cNvPr id="449" name="Google Shape;449;p46"/>
          <p:cNvCxnSpPr>
            <a:stCxn id="447" idx="2"/>
            <a:endCxn id="446" idx="0"/>
          </p:cNvCxnSpPr>
          <p:nvPr/>
        </p:nvCxnSpPr>
        <p:spPr>
          <a:xfrm flipH="1" rot="-5400000">
            <a:off x="1503650" y="1798675"/>
            <a:ext cx="371700" cy="1329900"/>
          </a:xfrm>
          <a:prstGeom prst="bentConnector3">
            <a:avLst>
              <a:gd fmla="val 50013" name="adj1"/>
            </a:avLst>
          </a:prstGeom>
          <a:noFill/>
          <a:ln cap="flat" cmpd="sng" w="9525">
            <a:solidFill>
              <a:schemeClr val="dk2"/>
            </a:solidFill>
            <a:prstDash val="solid"/>
            <a:round/>
            <a:headEnd len="med" w="med" type="none"/>
            <a:tailEnd len="med" w="med" type="none"/>
          </a:ln>
        </p:spPr>
      </p:cxnSp>
      <p:cxnSp>
        <p:nvCxnSpPr>
          <p:cNvPr id="450" name="Google Shape;450;p46"/>
          <p:cNvCxnSpPr>
            <a:stCxn id="448" idx="2"/>
            <a:endCxn id="446" idx="0"/>
          </p:cNvCxnSpPr>
          <p:nvPr/>
        </p:nvCxnSpPr>
        <p:spPr>
          <a:xfrm rot="5400000">
            <a:off x="2403950" y="2228275"/>
            <a:ext cx="371700" cy="470700"/>
          </a:xfrm>
          <a:prstGeom prst="bentConnector3">
            <a:avLst>
              <a:gd fmla="val 50013" name="adj1"/>
            </a:avLst>
          </a:prstGeom>
          <a:noFill/>
          <a:ln cap="flat" cmpd="sng" w="9525">
            <a:solidFill>
              <a:schemeClr val="dk2"/>
            </a:solidFill>
            <a:prstDash val="solid"/>
            <a:round/>
            <a:headEnd len="med" w="med" type="none"/>
            <a:tailEnd len="med" w="med" type="none"/>
          </a:ln>
        </p:spPr>
      </p:cxnSp>
      <p:sp>
        <p:nvSpPr>
          <p:cNvPr id="451" name="Google Shape;451;p46"/>
          <p:cNvSpPr txBox="1"/>
          <p:nvPr/>
        </p:nvSpPr>
        <p:spPr>
          <a:xfrm>
            <a:off x="4094225" y="22975"/>
            <a:ext cx="50235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rPr>
              <a:t>milligrams (weight) per millilitre (volume)</a:t>
            </a:r>
            <a:endParaRPr sz="1800">
              <a:solidFill>
                <a:srgbClr val="FFFFFF"/>
              </a:solidFill>
            </a:endParaRPr>
          </a:p>
        </p:txBody>
      </p:sp>
      <p:pic>
        <p:nvPicPr>
          <p:cNvPr id="452" name="Google Shape;452;p46"/>
          <p:cNvPicPr preferRelativeResize="0"/>
          <p:nvPr/>
        </p:nvPicPr>
        <p:blipFill>
          <a:blip r:embed="rId5">
            <a:alphaModFix/>
          </a:blip>
          <a:stretch>
            <a:fillRect/>
          </a:stretch>
        </p:blipFill>
        <p:spPr>
          <a:xfrm>
            <a:off x="0" y="4203877"/>
            <a:ext cx="1642909" cy="1807200"/>
          </a:xfrm>
          <a:prstGeom prst="rect">
            <a:avLst/>
          </a:prstGeom>
          <a:noFill/>
          <a:ln>
            <a:noFill/>
          </a:ln>
        </p:spPr>
      </p:pic>
      <p:sp>
        <p:nvSpPr>
          <p:cNvPr id="453" name="Google Shape;453;p46"/>
          <p:cNvSpPr txBox="1"/>
          <p:nvPr/>
        </p:nvSpPr>
        <p:spPr>
          <a:xfrm>
            <a:off x="33050" y="5758000"/>
            <a:ext cx="1576800" cy="253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1200">
                <a:solidFill>
                  <a:schemeClr val="dk1"/>
                </a:solidFill>
              </a:rPr>
              <a:t>Dr. Robert Jackler. </a:t>
            </a:r>
            <a:endParaRPr b="1"/>
          </a:p>
        </p:txBody>
      </p:sp>
      <p:cxnSp>
        <p:nvCxnSpPr>
          <p:cNvPr id="454" name="Google Shape;454;p46"/>
          <p:cNvCxnSpPr>
            <a:stCxn id="440" idx="2"/>
          </p:cNvCxnSpPr>
          <p:nvPr/>
        </p:nvCxnSpPr>
        <p:spPr>
          <a:xfrm>
            <a:off x="2086650" y="1162425"/>
            <a:ext cx="4227600" cy="1394100"/>
          </a:xfrm>
          <a:prstGeom prst="straightConnector1">
            <a:avLst/>
          </a:prstGeom>
          <a:noFill/>
          <a:ln cap="flat" cmpd="sng" w="28575">
            <a:solidFill>
              <a:srgbClr val="FF0000"/>
            </a:solidFill>
            <a:prstDash val="solid"/>
            <a:round/>
            <a:headEnd len="med" w="med" type="none"/>
            <a:tailEnd len="med" w="med" type="triangle"/>
          </a:ln>
        </p:spPr>
      </p:cxnSp>
      <p:sp>
        <p:nvSpPr>
          <p:cNvPr id="455" name="Google Shape;455;p46"/>
          <p:cNvSpPr txBox="1"/>
          <p:nvPr/>
        </p:nvSpPr>
        <p:spPr>
          <a:xfrm>
            <a:off x="4175225" y="3005750"/>
            <a:ext cx="5023500" cy="10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400">
                <a:solidFill>
                  <a:srgbClr val="FFFFFF"/>
                </a:solidFill>
              </a:rPr>
              <a:t>5 </a:t>
            </a:r>
            <a:r>
              <a:rPr b="1" lang="cs" sz="2400">
                <a:solidFill>
                  <a:srgbClr val="FFFFFF"/>
                </a:solidFill>
              </a:rPr>
              <a:t>milligrams</a:t>
            </a:r>
            <a:r>
              <a:rPr lang="cs" sz="2400">
                <a:solidFill>
                  <a:srgbClr val="FFFFFF"/>
                </a:solidFill>
              </a:rPr>
              <a:t> of Nicotine in 5 </a:t>
            </a:r>
            <a:r>
              <a:rPr b="1" lang="cs" sz="2400">
                <a:solidFill>
                  <a:srgbClr val="FFFFFF"/>
                </a:solidFill>
              </a:rPr>
              <a:t>milliliter</a:t>
            </a:r>
            <a:r>
              <a:rPr lang="cs" sz="2400">
                <a:solidFill>
                  <a:srgbClr val="FFFFFF"/>
                </a:solidFill>
              </a:rPr>
              <a:t> of a solution= 1mg/mL</a:t>
            </a:r>
            <a:endParaRPr sz="24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47"/>
          <p:cNvPicPr preferRelativeResize="0"/>
          <p:nvPr/>
        </p:nvPicPr>
        <p:blipFill>
          <a:blip r:embed="rId3">
            <a:alphaModFix/>
          </a:blip>
          <a:stretch>
            <a:fillRect/>
          </a:stretch>
        </p:blipFill>
        <p:spPr>
          <a:xfrm>
            <a:off x="109" y="0"/>
            <a:ext cx="3787689" cy="5050251"/>
          </a:xfrm>
          <a:prstGeom prst="rect">
            <a:avLst/>
          </a:prstGeom>
          <a:noFill/>
          <a:ln>
            <a:noFill/>
          </a:ln>
        </p:spPr>
      </p:pic>
      <p:sp>
        <p:nvSpPr>
          <p:cNvPr id="462" name="Google Shape;462;p47"/>
          <p:cNvSpPr txBox="1"/>
          <p:nvPr>
            <p:ph idx="1" type="body"/>
          </p:nvPr>
        </p:nvSpPr>
        <p:spPr>
          <a:xfrm>
            <a:off x="0" y="5050250"/>
            <a:ext cx="3787800" cy="78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2800">
                <a:latin typeface="Calibri"/>
                <a:ea typeface="Calibri"/>
                <a:cs typeface="Calibri"/>
                <a:sym typeface="Calibri"/>
              </a:rPr>
              <a:t>5 % or 3% Concentrated </a:t>
            </a:r>
            <a:endParaRPr b="1">
              <a:latin typeface="Calibri"/>
              <a:ea typeface="Calibri"/>
              <a:cs typeface="Calibri"/>
              <a:sym typeface="Calibri"/>
            </a:endParaRPr>
          </a:p>
        </p:txBody>
      </p:sp>
      <p:sp>
        <p:nvSpPr>
          <p:cNvPr id="463" name="Google Shape;463;p47"/>
          <p:cNvSpPr txBox="1"/>
          <p:nvPr/>
        </p:nvSpPr>
        <p:spPr>
          <a:xfrm>
            <a:off x="3787800" y="4887300"/>
            <a:ext cx="5356200" cy="109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3000">
                <a:latin typeface="Calibri"/>
                <a:ea typeface="Calibri"/>
                <a:cs typeface="Calibri"/>
                <a:sym typeface="Calibri"/>
              </a:rPr>
              <a:t>The </a:t>
            </a:r>
            <a:r>
              <a:rPr lang="cs" sz="3000">
                <a:solidFill>
                  <a:srgbClr val="FF0000"/>
                </a:solidFill>
                <a:latin typeface="Calibri"/>
                <a:ea typeface="Calibri"/>
                <a:cs typeface="Calibri"/>
                <a:sym typeface="Calibri"/>
              </a:rPr>
              <a:t>lethal </a:t>
            </a:r>
            <a:r>
              <a:rPr lang="cs" sz="3000">
                <a:latin typeface="Calibri"/>
                <a:ea typeface="Calibri"/>
                <a:cs typeface="Calibri"/>
                <a:sym typeface="Calibri"/>
              </a:rPr>
              <a:t>dose for adults is </a:t>
            </a:r>
            <a:r>
              <a:rPr lang="cs" sz="3000">
                <a:solidFill>
                  <a:srgbClr val="FF0000"/>
                </a:solidFill>
                <a:latin typeface="Calibri"/>
                <a:ea typeface="Calibri"/>
                <a:cs typeface="Calibri"/>
                <a:sym typeface="Calibri"/>
              </a:rPr>
              <a:t>60 mg</a:t>
            </a:r>
            <a:r>
              <a:rPr lang="cs" sz="3000">
                <a:latin typeface="Calibri"/>
                <a:ea typeface="Calibri"/>
                <a:cs typeface="Calibri"/>
                <a:sym typeface="Calibri"/>
              </a:rPr>
              <a:t> or less.</a:t>
            </a:r>
            <a:endParaRPr sz="3000">
              <a:latin typeface="Calibri"/>
              <a:ea typeface="Calibri"/>
              <a:cs typeface="Calibri"/>
              <a:sym typeface="Calibri"/>
            </a:endParaRPr>
          </a:p>
        </p:txBody>
      </p:sp>
      <p:sp>
        <p:nvSpPr>
          <p:cNvPr id="464" name="Google Shape;464;p47"/>
          <p:cNvSpPr txBox="1"/>
          <p:nvPr/>
        </p:nvSpPr>
        <p:spPr>
          <a:xfrm>
            <a:off x="313600" y="2024750"/>
            <a:ext cx="3356400" cy="66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cs" sz="3000">
                <a:latin typeface="Calibri"/>
                <a:ea typeface="Calibri"/>
                <a:cs typeface="Calibri"/>
                <a:sym typeface="Calibri"/>
              </a:rPr>
              <a:t>1 pod            per day</a:t>
            </a:r>
            <a:endParaRPr sz="3000">
              <a:latin typeface="Calibri"/>
              <a:ea typeface="Calibri"/>
              <a:cs typeface="Calibri"/>
              <a:sym typeface="Calibri"/>
            </a:endParaRPr>
          </a:p>
        </p:txBody>
      </p:sp>
      <p:sp>
        <p:nvSpPr>
          <p:cNvPr id="465" name="Google Shape;465;p47"/>
          <p:cNvSpPr txBox="1"/>
          <p:nvPr/>
        </p:nvSpPr>
        <p:spPr>
          <a:xfrm>
            <a:off x="5747050" y="6101000"/>
            <a:ext cx="28908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Stanford Medicine. </a:t>
            </a:r>
            <a:endParaRPr i="1">
              <a:latin typeface="Calibri"/>
              <a:ea typeface="Calibri"/>
              <a:cs typeface="Calibri"/>
              <a:sym typeface="Calibri"/>
            </a:endParaRPr>
          </a:p>
          <a:p>
            <a:pPr indent="0" lvl="0" marL="0" rtl="0" algn="l">
              <a:spcBef>
                <a:spcPts val="0"/>
              </a:spcBef>
              <a:spcAft>
                <a:spcPts val="0"/>
              </a:spcAft>
              <a:buNone/>
            </a:pPr>
            <a:r>
              <a:rPr i="1" lang="cs">
                <a:latin typeface="Calibri"/>
                <a:ea typeface="Calibri"/>
                <a:cs typeface="Calibri"/>
                <a:sym typeface="Calibri"/>
              </a:rPr>
              <a:t>Dr. Robert Jackler. February 2019. </a:t>
            </a:r>
            <a:endParaRPr i="1">
              <a:latin typeface="Calibri"/>
              <a:ea typeface="Calibri"/>
              <a:cs typeface="Calibri"/>
              <a:sym typeface="Calibri"/>
            </a:endParaRPr>
          </a:p>
        </p:txBody>
      </p:sp>
      <p:sp>
        <p:nvSpPr>
          <p:cNvPr id="466" name="Google Shape;466;p47"/>
          <p:cNvSpPr txBox="1"/>
          <p:nvPr/>
        </p:nvSpPr>
        <p:spPr>
          <a:xfrm>
            <a:off x="3787800" y="0"/>
            <a:ext cx="5356200" cy="47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Calibri"/>
                <a:ea typeface="Calibri"/>
                <a:cs typeface="Calibri"/>
                <a:sym typeface="Calibri"/>
              </a:rPr>
              <a:t>One JUUL pod is reported to contain </a:t>
            </a:r>
            <a:r>
              <a:rPr lang="cs" sz="3000">
                <a:solidFill>
                  <a:srgbClr val="FF0000"/>
                </a:solidFill>
                <a:latin typeface="Calibri"/>
                <a:ea typeface="Calibri"/>
                <a:cs typeface="Calibri"/>
                <a:sym typeface="Calibri"/>
              </a:rPr>
              <a:t>59 mg/mL</a:t>
            </a:r>
            <a:r>
              <a:rPr lang="cs" sz="3000">
                <a:latin typeface="Calibri"/>
                <a:ea typeface="Calibri"/>
                <a:cs typeface="Calibri"/>
                <a:sym typeface="Calibri"/>
              </a:rPr>
              <a:t>, but one JUUL pod is only </a:t>
            </a:r>
            <a:r>
              <a:rPr lang="cs" sz="3000">
                <a:solidFill>
                  <a:srgbClr val="FF0000"/>
                </a:solidFill>
                <a:latin typeface="Calibri"/>
                <a:ea typeface="Calibri"/>
                <a:cs typeface="Calibri"/>
                <a:sym typeface="Calibri"/>
              </a:rPr>
              <a:t>0.7mL </a:t>
            </a:r>
            <a:r>
              <a:rPr lang="cs" sz="3000">
                <a:latin typeface="Calibri"/>
                <a:ea typeface="Calibri"/>
                <a:cs typeface="Calibri"/>
                <a:sym typeface="Calibri"/>
              </a:rPr>
              <a:t>per pod. ​</a:t>
            </a:r>
            <a:endParaRPr sz="30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cs" sz="3000">
                <a:latin typeface="Calibri"/>
                <a:ea typeface="Calibri"/>
                <a:cs typeface="Calibri"/>
                <a:sym typeface="Calibri"/>
              </a:rPr>
              <a:t>[5</a:t>
            </a:r>
            <a:r>
              <a:rPr lang="cs" sz="3000">
                <a:latin typeface="Calibri"/>
                <a:ea typeface="Calibri"/>
                <a:cs typeface="Calibri"/>
                <a:sym typeface="Calibri"/>
              </a:rPr>
              <a:t>9 mg/mL] x [0.7mL] equals </a:t>
            </a:r>
            <a:r>
              <a:rPr lang="cs" sz="3000">
                <a:solidFill>
                  <a:srgbClr val="FF0000"/>
                </a:solidFill>
                <a:latin typeface="Calibri"/>
                <a:ea typeface="Calibri"/>
                <a:cs typeface="Calibri"/>
                <a:sym typeface="Calibri"/>
              </a:rPr>
              <a:t>41.3mg</a:t>
            </a:r>
            <a:r>
              <a:rPr lang="cs" sz="3000">
                <a:latin typeface="Calibri"/>
                <a:ea typeface="Calibri"/>
                <a:cs typeface="Calibri"/>
                <a:sym typeface="Calibri"/>
              </a:rPr>
              <a:t> (NOTE: milliliter units cancel out)​</a:t>
            </a:r>
            <a:endParaRPr sz="30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cs" sz="3000">
                <a:latin typeface="Calibri"/>
                <a:ea typeface="Calibri"/>
                <a:cs typeface="Calibri"/>
                <a:sym typeface="Calibri"/>
              </a:rPr>
              <a:t>1 mg of Nicotine per cigarette</a:t>
            </a:r>
            <a:endParaRPr sz="30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cs" sz="3000">
                <a:latin typeface="Calibri"/>
                <a:ea typeface="Calibri"/>
                <a:cs typeface="Calibri"/>
                <a:sym typeface="Calibri"/>
              </a:rPr>
              <a:t>1 JUUL pod: Approx.40 cigarettes </a:t>
            </a:r>
            <a:endParaRPr sz="30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pic>
        <p:nvPicPr>
          <p:cNvPr id="472" name="Google Shape;472;p48"/>
          <p:cNvPicPr preferRelativeResize="0"/>
          <p:nvPr/>
        </p:nvPicPr>
        <p:blipFill rotWithShape="1">
          <a:blip r:embed="rId3">
            <a:alphaModFix/>
          </a:blip>
          <a:srcRect b="10712" l="4127" r="56825" t="9287"/>
          <a:stretch/>
        </p:blipFill>
        <p:spPr>
          <a:xfrm>
            <a:off x="2946425" y="1036850"/>
            <a:ext cx="3570499" cy="3657600"/>
          </a:xfrm>
          <a:prstGeom prst="rect">
            <a:avLst/>
          </a:prstGeom>
          <a:noFill/>
          <a:ln>
            <a:noFill/>
          </a:ln>
        </p:spPr>
      </p:pic>
      <p:pic>
        <p:nvPicPr>
          <p:cNvPr id="473" name="Google Shape;473;p48"/>
          <p:cNvPicPr preferRelativeResize="0"/>
          <p:nvPr/>
        </p:nvPicPr>
        <p:blipFill rotWithShape="1">
          <a:blip r:embed="rId3">
            <a:alphaModFix/>
          </a:blip>
          <a:srcRect b="0" l="71269" r="0" t="0"/>
          <a:stretch/>
        </p:blipFill>
        <p:spPr>
          <a:xfrm>
            <a:off x="6516925" y="710300"/>
            <a:ext cx="2627100" cy="4114800"/>
          </a:xfrm>
          <a:prstGeom prst="rect">
            <a:avLst/>
          </a:prstGeom>
          <a:noFill/>
          <a:ln>
            <a:noFill/>
          </a:ln>
        </p:spPr>
      </p:pic>
      <p:pic>
        <p:nvPicPr>
          <p:cNvPr id="474" name="Google Shape;474;p48"/>
          <p:cNvPicPr preferRelativeResize="0"/>
          <p:nvPr/>
        </p:nvPicPr>
        <p:blipFill>
          <a:blip r:embed="rId4">
            <a:alphaModFix/>
          </a:blip>
          <a:stretch>
            <a:fillRect/>
          </a:stretch>
        </p:blipFill>
        <p:spPr>
          <a:xfrm>
            <a:off x="195950" y="1733525"/>
            <a:ext cx="1335300" cy="2418536"/>
          </a:xfrm>
          <a:prstGeom prst="rect">
            <a:avLst/>
          </a:prstGeom>
          <a:noFill/>
          <a:ln>
            <a:noFill/>
          </a:ln>
        </p:spPr>
      </p:pic>
      <p:cxnSp>
        <p:nvCxnSpPr>
          <p:cNvPr id="475" name="Google Shape;475;p48"/>
          <p:cNvCxnSpPr/>
          <p:nvPr/>
        </p:nvCxnSpPr>
        <p:spPr>
          <a:xfrm flipH="1" rot="10800000">
            <a:off x="1531250" y="1306275"/>
            <a:ext cx="1502100" cy="1219200"/>
          </a:xfrm>
          <a:prstGeom prst="straightConnector1">
            <a:avLst/>
          </a:prstGeom>
          <a:noFill/>
          <a:ln cap="flat" cmpd="sng" w="9525">
            <a:solidFill>
              <a:srgbClr val="FF0000"/>
            </a:solidFill>
            <a:prstDash val="solid"/>
            <a:round/>
            <a:headEnd len="med" w="med" type="none"/>
            <a:tailEnd len="med" w="med" type="none"/>
          </a:ln>
        </p:spPr>
      </p:cxnSp>
      <p:cxnSp>
        <p:nvCxnSpPr>
          <p:cNvPr id="476" name="Google Shape;476;p48"/>
          <p:cNvCxnSpPr/>
          <p:nvPr/>
        </p:nvCxnSpPr>
        <p:spPr>
          <a:xfrm>
            <a:off x="1444175" y="3548750"/>
            <a:ext cx="1676400" cy="1110600"/>
          </a:xfrm>
          <a:prstGeom prst="straightConnector1">
            <a:avLst/>
          </a:prstGeom>
          <a:noFill/>
          <a:ln cap="flat" cmpd="sng" w="9525">
            <a:solidFill>
              <a:srgbClr val="FF0000"/>
            </a:solidFill>
            <a:prstDash val="solid"/>
            <a:round/>
            <a:headEnd len="med" w="med" type="none"/>
            <a:tailEnd len="med" w="med" type="none"/>
          </a:ln>
        </p:spPr>
      </p:cxnSp>
      <p:sp>
        <p:nvSpPr>
          <p:cNvPr id="477" name="Google Shape;477;p48"/>
          <p:cNvSpPr txBox="1"/>
          <p:nvPr/>
        </p:nvSpPr>
        <p:spPr>
          <a:xfrm>
            <a:off x="5720125" y="5979600"/>
            <a:ext cx="3423900" cy="8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Source: </a:t>
            </a:r>
            <a:r>
              <a:rPr lang="cs">
                <a:uFill>
                  <a:noFill/>
                </a:uFill>
                <a:latin typeface="Calibri"/>
                <a:ea typeface="Calibri"/>
                <a:cs typeface="Calibri"/>
                <a:sym typeface="Calibri"/>
                <a:hlinkClick r:id="rId5"/>
              </a:rPr>
              <a:t>https://truthinitiative.org</a:t>
            </a:r>
            <a:endParaRPr>
              <a:latin typeface="Calibri"/>
              <a:ea typeface="Calibri"/>
              <a:cs typeface="Calibri"/>
              <a:sym typeface="Calibri"/>
            </a:endParaRPr>
          </a:p>
          <a:p>
            <a:pPr indent="0" lvl="0" marL="0" rtl="0" algn="l">
              <a:spcBef>
                <a:spcPts val="0"/>
              </a:spcBef>
              <a:spcAft>
                <a:spcPts val="0"/>
              </a:spcAft>
              <a:buNone/>
            </a:pPr>
            <a:r>
              <a:rPr lang="cs">
                <a:latin typeface="Calibri"/>
                <a:ea typeface="Calibri"/>
                <a:cs typeface="Calibri"/>
                <a:sym typeface="Calibri"/>
              </a:rPr>
              <a:t>Image: Abby Fritz| Digital Design Editor  on </a:t>
            </a:r>
            <a:r>
              <a:rPr lang="cs">
                <a:uFill>
                  <a:noFill/>
                </a:uFill>
                <a:latin typeface="Calibri"/>
                <a:ea typeface="Calibri"/>
                <a:cs typeface="Calibri"/>
                <a:sym typeface="Calibri"/>
                <a:hlinkClick r:id="rId6"/>
              </a:rPr>
              <a:t>http://dailyorange.com</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descr="An Illinois patient died from a respiratory illness that could have been caused from using e-cigarettes and/or vaping." id="483" name="Google Shape;483;p49" title="Patient dies from severe respiratory illness, possibly from vaping">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
        <p:nvSpPr>
          <p:cNvPr id="484" name="Google Shape;484;p49"/>
          <p:cNvSpPr txBox="1"/>
          <p:nvPr/>
        </p:nvSpPr>
        <p:spPr>
          <a:xfrm>
            <a:off x="6734700" y="6249275"/>
            <a:ext cx="24093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cs" u="sng">
                <a:solidFill>
                  <a:srgbClr val="FFFFFF"/>
                </a:solidFill>
                <a:latin typeface="Calibri"/>
                <a:ea typeface="Calibri"/>
                <a:cs typeface="Calibri"/>
                <a:sym typeface="Calibri"/>
                <a:hlinkClick r:id="rId5"/>
              </a:rPr>
              <a:t>https://youtu.be/TzxfC7CqbOQ</a:t>
            </a:r>
            <a:endParaRPr i="1">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cs">
                <a:solidFill>
                  <a:srgbClr val="FFFFFF"/>
                </a:solidFill>
                <a:latin typeface="Calibri"/>
                <a:ea typeface="Calibri"/>
                <a:cs typeface="Calibri"/>
                <a:sym typeface="Calibri"/>
              </a:rPr>
              <a:t>ABC news. August 2019.</a:t>
            </a:r>
            <a:endParaRPr i="1">
              <a:solidFill>
                <a:srgbClr val="FFFF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pic>
        <p:nvPicPr>
          <p:cNvPr id="490" name="Google Shape;490;p50">
            <a:hlinkClick r:id="rId3"/>
          </p:cNvPr>
          <p:cNvPicPr preferRelativeResize="0"/>
          <p:nvPr/>
        </p:nvPicPr>
        <p:blipFill rotWithShape="1">
          <a:blip r:embed="rId4">
            <a:alphaModFix/>
          </a:blip>
          <a:srcRect b="0" l="0" r="0" t="0"/>
          <a:stretch/>
        </p:blipFill>
        <p:spPr>
          <a:xfrm>
            <a:off x="0" y="0"/>
            <a:ext cx="2816674" cy="6099025"/>
          </a:xfrm>
          <a:prstGeom prst="rect">
            <a:avLst/>
          </a:prstGeom>
          <a:noFill/>
          <a:ln>
            <a:noFill/>
          </a:ln>
        </p:spPr>
      </p:pic>
      <p:pic>
        <p:nvPicPr>
          <p:cNvPr id="491" name="Google Shape;491;p50">
            <a:hlinkClick r:id="rId5"/>
          </p:cNvPr>
          <p:cNvPicPr preferRelativeResize="0"/>
          <p:nvPr/>
        </p:nvPicPr>
        <p:blipFill>
          <a:blip r:embed="rId6">
            <a:alphaModFix/>
          </a:blip>
          <a:stretch>
            <a:fillRect/>
          </a:stretch>
        </p:blipFill>
        <p:spPr>
          <a:xfrm>
            <a:off x="3065899" y="0"/>
            <a:ext cx="2816674" cy="6099074"/>
          </a:xfrm>
          <a:prstGeom prst="rect">
            <a:avLst/>
          </a:prstGeom>
          <a:noFill/>
          <a:ln>
            <a:noFill/>
          </a:ln>
        </p:spPr>
      </p:pic>
      <p:pic>
        <p:nvPicPr>
          <p:cNvPr id="492" name="Google Shape;492;p50">
            <a:hlinkClick r:id="rId7"/>
          </p:cNvPr>
          <p:cNvPicPr preferRelativeResize="0"/>
          <p:nvPr/>
        </p:nvPicPr>
        <p:blipFill>
          <a:blip r:embed="rId8">
            <a:alphaModFix/>
          </a:blip>
          <a:stretch>
            <a:fillRect/>
          </a:stretch>
        </p:blipFill>
        <p:spPr>
          <a:xfrm>
            <a:off x="6131800" y="0"/>
            <a:ext cx="3026424" cy="60990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id="498" name="Google Shape;498;p51"/>
          <p:cNvPicPr preferRelativeResize="0"/>
          <p:nvPr/>
        </p:nvPicPr>
        <p:blipFill>
          <a:blip r:embed="rId3">
            <a:alphaModFix/>
          </a:blip>
          <a:stretch>
            <a:fillRect/>
          </a:stretch>
        </p:blipFill>
        <p:spPr>
          <a:xfrm>
            <a:off x="0" y="419502"/>
            <a:ext cx="9143999" cy="4587533"/>
          </a:xfrm>
          <a:prstGeom prst="rect">
            <a:avLst/>
          </a:prstGeom>
          <a:noFill/>
          <a:ln>
            <a:noFill/>
          </a:ln>
        </p:spPr>
      </p:pic>
      <p:sp>
        <p:nvSpPr>
          <p:cNvPr id="499" name="Google Shape;499;p51"/>
          <p:cNvSpPr txBox="1"/>
          <p:nvPr/>
        </p:nvSpPr>
        <p:spPr>
          <a:xfrm>
            <a:off x="171975" y="0"/>
            <a:ext cx="8972100" cy="55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sz="2400"/>
              <a:t>Hawaii</a:t>
            </a:r>
            <a:r>
              <a:rPr b="1" lang="cs" sz="2400"/>
              <a:t> Case </a:t>
            </a:r>
            <a:endParaRPr b="1" sz="2400"/>
          </a:p>
        </p:txBody>
      </p:sp>
      <p:sp>
        <p:nvSpPr>
          <p:cNvPr id="500" name="Google Shape;500;p51"/>
          <p:cNvSpPr txBox="1"/>
          <p:nvPr/>
        </p:nvSpPr>
        <p:spPr>
          <a:xfrm>
            <a:off x="100" y="4930825"/>
            <a:ext cx="9144000" cy="5598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3600"/>
              <a:t>Acute lung injury associated with vaping</a:t>
            </a:r>
            <a:endParaRPr sz="3600"/>
          </a:p>
        </p:txBody>
      </p:sp>
      <p:sp>
        <p:nvSpPr>
          <p:cNvPr id="501" name="Google Shape;501;p51"/>
          <p:cNvSpPr txBox="1"/>
          <p:nvPr/>
        </p:nvSpPr>
        <p:spPr>
          <a:xfrm>
            <a:off x="5594675" y="6009450"/>
            <a:ext cx="3549300" cy="848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i="1" lang="cs">
                <a:latin typeface="Calibri"/>
                <a:ea typeface="Calibri"/>
                <a:cs typeface="Calibri"/>
                <a:sym typeface="Calibri"/>
              </a:rPr>
              <a:t>Dr. Alvin Bronstein, EMS and Injury Prevention System Branch Chief.Published</a:t>
            </a:r>
            <a:r>
              <a:rPr i="1" lang="cs">
                <a:latin typeface="Calibri"/>
                <a:ea typeface="Calibri"/>
                <a:cs typeface="Calibri"/>
                <a:sym typeface="Calibri"/>
              </a:rPr>
              <a:t> Aug 19, 2019. </a:t>
            </a:r>
            <a:r>
              <a:rPr i="1" lang="cs">
                <a:uFill>
                  <a:noFill/>
                </a:uFill>
                <a:latin typeface="Calibri"/>
                <a:ea typeface="Calibri"/>
                <a:cs typeface="Calibri"/>
                <a:sym typeface="Calibri"/>
                <a:hlinkClick r:id="rId4"/>
              </a:rPr>
              <a:t>CBS This Morning</a:t>
            </a:r>
            <a:r>
              <a:rPr i="1" lang="cs">
                <a:latin typeface="Calibri"/>
                <a:ea typeface="Calibri"/>
                <a:cs typeface="Calibri"/>
                <a:sym typeface="Calibri"/>
              </a:rPr>
              <a:t>. </a:t>
            </a:r>
            <a:r>
              <a:rPr i="1" lang="cs">
                <a:uFill>
                  <a:noFill/>
                </a:uFill>
                <a:latin typeface="Calibri"/>
                <a:ea typeface="Calibri"/>
                <a:cs typeface="Calibri"/>
                <a:sym typeface="Calibri"/>
                <a:hlinkClick r:id="rId5"/>
              </a:rPr>
              <a:t>https://youtu.be/hI473QvlK24</a:t>
            </a:r>
            <a:endParaRPr i="1">
              <a:latin typeface="Calibri"/>
              <a:ea typeface="Calibri"/>
              <a:cs typeface="Calibri"/>
              <a:sym typeface="Calibri"/>
            </a:endParaRPr>
          </a:p>
        </p:txBody>
      </p:sp>
      <p:cxnSp>
        <p:nvCxnSpPr>
          <p:cNvPr id="502" name="Google Shape;502;p51"/>
          <p:cNvCxnSpPr/>
          <p:nvPr/>
        </p:nvCxnSpPr>
        <p:spPr>
          <a:xfrm>
            <a:off x="5190150" y="1591650"/>
            <a:ext cx="591300" cy="972300"/>
          </a:xfrm>
          <a:prstGeom prst="straightConnector1">
            <a:avLst/>
          </a:prstGeom>
          <a:noFill/>
          <a:ln cap="flat" cmpd="sng" w="19050">
            <a:solidFill>
              <a:srgbClr val="FF0000"/>
            </a:solidFill>
            <a:prstDash val="solid"/>
            <a:round/>
            <a:headEnd len="med" w="med" type="none"/>
            <a:tailEnd len="med" w="med" type="triangle"/>
          </a:ln>
        </p:spPr>
      </p:cxnSp>
      <p:cxnSp>
        <p:nvCxnSpPr>
          <p:cNvPr id="503" name="Google Shape;503;p51"/>
          <p:cNvCxnSpPr/>
          <p:nvPr/>
        </p:nvCxnSpPr>
        <p:spPr>
          <a:xfrm>
            <a:off x="5255825" y="1578525"/>
            <a:ext cx="1261200" cy="1261200"/>
          </a:xfrm>
          <a:prstGeom prst="straightConnector1">
            <a:avLst/>
          </a:prstGeom>
          <a:noFill/>
          <a:ln cap="flat" cmpd="sng" w="9525">
            <a:solidFill>
              <a:schemeClr val="dk2"/>
            </a:solidFill>
            <a:prstDash val="solid"/>
            <a:round/>
            <a:headEnd len="med" w="med" type="none"/>
            <a:tailEnd len="med" w="med" type="triangle"/>
          </a:ln>
        </p:spPr>
      </p:cxnSp>
      <p:cxnSp>
        <p:nvCxnSpPr>
          <p:cNvPr id="504" name="Google Shape;504;p51"/>
          <p:cNvCxnSpPr/>
          <p:nvPr/>
        </p:nvCxnSpPr>
        <p:spPr>
          <a:xfrm flipH="1">
            <a:off x="7988600" y="1197525"/>
            <a:ext cx="302100" cy="11955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6">
            <a:hlinkClick r:id="rId3"/>
          </p:cNvPr>
          <p:cNvSpPr txBox="1"/>
          <p:nvPr/>
        </p:nvSpPr>
        <p:spPr>
          <a:xfrm>
            <a:off x="2783025" y="0"/>
            <a:ext cx="6360900" cy="5124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500">
                <a:solidFill>
                  <a:srgbClr val="FFFFFF"/>
                </a:solidFill>
                <a:latin typeface="Calibri"/>
                <a:ea typeface="Calibri"/>
                <a:cs typeface="Calibri"/>
                <a:sym typeface="Calibri"/>
              </a:rPr>
              <a:t>1479  lung injury cases/49 states</a:t>
            </a:r>
            <a:r>
              <a:rPr lang="cs" sz="2500">
                <a:solidFill>
                  <a:srgbClr val="FFFFFF"/>
                </a:solidFill>
                <a:latin typeface="Calibri"/>
                <a:ea typeface="Calibri"/>
                <a:cs typeface="Calibri"/>
                <a:sym typeface="Calibri"/>
              </a:rPr>
              <a:t> : October 15, 2019</a:t>
            </a:r>
            <a:endParaRPr sz="2500">
              <a:solidFill>
                <a:srgbClr val="FFFFFF"/>
              </a:solidFill>
              <a:latin typeface="Calibri"/>
              <a:ea typeface="Calibri"/>
              <a:cs typeface="Calibri"/>
              <a:sym typeface="Calibri"/>
            </a:endParaRPr>
          </a:p>
        </p:txBody>
      </p:sp>
      <p:pic>
        <p:nvPicPr>
          <p:cNvPr id="102" name="Google Shape;102;p16" title="Chart"/>
          <p:cNvPicPr preferRelativeResize="0"/>
          <p:nvPr/>
        </p:nvPicPr>
        <p:blipFill>
          <a:blip r:embed="rId4">
            <a:alphaModFix/>
          </a:blip>
          <a:stretch>
            <a:fillRect/>
          </a:stretch>
        </p:blipFill>
        <p:spPr>
          <a:xfrm>
            <a:off x="0" y="578161"/>
            <a:ext cx="9143924" cy="5095259"/>
          </a:xfrm>
          <a:prstGeom prst="rect">
            <a:avLst/>
          </a:prstGeom>
          <a:noFill/>
          <a:ln>
            <a:noFill/>
          </a:ln>
        </p:spPr>
      </p:pic>
      <p:sp>
        <p:nvSpPr>
          <p:cNvPr id="103" name="Google Shape;103;p16"/>
          <p:cNvSpPr txBox="1"/>
          <p:nvPr/>
        </p:nvSpPr>
        <p:spPr>
          <a:xfrm>
            <a:off x="5934425" y="6111275"/>
            <a:ext cx="26922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uFill>
                  <a:noFill/>
                </a:uFill>
                <a:hlinkClick r:id="rId5"/>
              </a:rPr>
              <a:t>CDC, the U.S. Food and Drug Administration (FDA)</a:t>
            </a:r>
            <a:endParaRPr i="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52"/>
          <p:cNvSpPr txBox="1"/>
          <p:nvPr>
            <p:ph type="title"/>
          </p:nvPr>
        </p:nvSpPr>
        <p:spPr>
          <a:xfrm>
            <a:off x="457200" y="119657"/>
            <a:ext cx="8229600" cy="77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cs" sz="4200"/>
              <a:t>Would </a:t>
            </a:r>
            <a:r>
              <a:rPr lang="cs" sz="4200"/>
              <a:t>You </a:t>
            </a:r>
            <a:r>
              <a:rPr lang="cs" sz="4200"/>
              <a:t>Breath Food?</a:t>
            </a:r>
            <a:endParaRPr sz="4200"/>
          </a:p>
        </p:txBody>
      </p:sp>
      <p:sp>
        <p:nvSpPr>
          <p:cNvPr id="511" name="Google Shape;511;p52"/>
          <p:cNvSpPr txBox="1"/>
          <p:nvPr/>
        </p:nvSpPr>
        <p:spPr>
          <a:xfrm>
            <a:off x="1524000" y="5638800"/>
            <a:ext cx="70104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800">
                <a:solidFill>
                  <a:srgbClr val="7F7F7F"/>
                </a:solidFill>
                <a:latin typeface="Cambria"/>
                <a:ea typeface="Cambria"/>
                <a:cs typeface="Cambria"/>
                <a:sym typeface="Cambria"/>
              </a:rPr>
              <a:t>Mazzarella Educational Media, 2014. </a:t>
            </a:r>
            <a:r>
              <a:rPr i="1" lang="cs" sz="800">
                <a:solidFill>
                  <a:srgbClr val="7F7F7F"/>
                </a:solidFill>
                <a:latin typeface="Cambria"/>
                <a:ea typeface="Cambria"/>
                <a:cs typeface="Cambria"/>
                <a:sym typeface="Cambria"/>
              </a:rPr>
              <a:t>Gaseous Exchange in the Alveoli</a:t>
            </a:r>
            <a:r>
              <a:rPr lang="cs" sz="800">
                <a:solidFill>
                  <a:srgbClr val="7F7F7F"/>
                </a:solidFill>
                <a:latin typeface="Cambria"/>
                <a:ea typeface="Cambria"/>
                <a:cs typeface="Cambria"/>
                <a:sym typeface="Cambria"/>
              </a:rPr>
              <a:t>. [Video Segment]. Available from http://www.discoveryeducation.com </a:t>
            </a:r>
            <a:endParaRPr/>
          </a:p>
        </p:txBody>
      </p:sp>
      <p:pic>
        <p:nvPicPr>
          <p:cNvPr id="512" name="Google Shape;512;p52" title="alveoli3.mp4">
            <a:hlinkClick r:id="rId3"/>
          </p:cNvPr>
          <p:cNvPicPr preferRelativeResize="0"/>
          <p:nvPr/>
        </p:nvPicPr>
        <p:blipFill>
          <a:blip r:embed="rId4">
            <a:alphaModFix/>
          </a:blip>
          <a:stretch>
            <a:fillRect/>
          </a:stretch>
        </p:blipFill>
        <p:spPr>
          <a:xfrm>
            <a:off x="3150000" y="998325"/>
            <a:ext cx="5918750" cy="4554450"/>
          </a:xfrm>
          <a:prstGeom prst="rect">
            <a:avLst/>
          </a:prstGeom>
          <a:noFill/>
          <a:ln>
            <a:noFill/>
          </a:ln>
        </p:spPr>
      </p:pic>
      <p:pic>
        <p:nvPicPr>
          <p:cNvPr id="513" name="Google Shape;513;p52"/>
          <p:cNvPicPr preferRelativeResize="0"/>
          <p:nvPr/>
        </p:nvPicPr>
        <p:blipFill>
          <a:blip r:embed="rId5">
            <a:alphaModFix/>
          </a:blip>
          <a:stretch>
            <a:fillRect/>
          </a:stretch>
        </p:blipFill>
        <p:spPr>
          <a:xfrm>
            <a:off x="39655" y="1027725"/>
            <a:ext cx="3110345" cy="4525050"/>
          </a:xfrm>
          <a:prstGeom prst="rect">
            <a:avLst/>
          </a:prstGeom>
          <a:noFill/>
          <a:ln>
            <a:noFill/>
          </a:ln>
        </p:spPr>
      </p:pic>
      <p:pic>
        <p:nvPicPr>
          <p:cNvPr id="514" name="Google Shape;514;p52"/>
          <p:cNvPicPr preferRelativeResize="0"/>
          <p:nvPr/>
        </p:nvPicPr>
        <p:blipFill>
          <a:blip r:embed="rId6">
            <a:alphaModFix/>
          </a:blip>
          <a:stretch>
            <a:fillRect/>
          </a:stretch>
        </p:blipFill>
        <p:spPr>
          <a:xfrm>
            <a:off x="8035350" y="-18325"/>
            <a:ext cx="1108650" cy="1046050"/>
          </a:xfrm>
          <a:prstGeom prst="rect">
            <a:avLst/>
          </a:prstGeom>
          <a:noFill/>
          <a:ln>
            <a:noFill/>
          </a:ln>
        </p:spPr>
      </p:pic>
      <p:sp>
        <p:nvSpPr>
          <p:cNvPr id="515" name="Google Shape;515;p52"/>
          <p:cNvSpPr txBox="1"/>
          <p:nvPr/>
        </p:nvSpPr>
        <p:spPr>
          <a:xfrm>
            <a:off x="5861525" y="6185200"/>
            <a:ext cx="30000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solidFill>
                  <a:schemeClr val="dk1"/>
                </a:solidFill>
                <a:latin typeface="Calibri"/>
                <a:ea typeface="Calibri"/>
                <a:cs typeface="Calibri"/>
                <a:sym typeface="Calibri"/>
              </a:rPr>
              <a:t>Mazzarella Educational Media, 2014</a:t>
            </a:r>
            <a:endParaRPr i="1">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3"/>
          <p:cNvSpPr txBox="1"/>
          <p:nvPr/>
        </p:nvSpPr>
        <p:spPr>
          <a:xfrm>
            <a:off x="0" y="3789500"/>
            <a:ext cx="4572000" cy="2236500"/>
          </a:xfrm>
          <a:prstGeom prst="rect">
            <a:avLst/>
          </a:prstGeom>
          <a:noFill/>
          <a:ln>
            <a:noFill/>
          </a:ln>
        </p:spPr>
        <p:txBody>
          <a:bodyPr anchorCtr="0" anchor="t" bIns="91425" lIns="91425" spcFirstLastPara="1" rIns="91425" wrap="square" tIns="91425">
            <a:noAutofit/>
          </a:bodyPr>
          <a:lstStyle/>
          <a:p>
            <a:pPr indent="0" lvl="0" marL="0" rtl="0" algn="l">
              <a:spcBef>
                <a:spcPts val="640"/>
              </a:spcBef>
              <a:spcAft>
                <a:spcPts val="0"/>
              </a:spcAft>
              <a:buNone/>
            </a:pPr>
            <a:r>
              <a:rPr lang="cs" sz="2400">
                <a:latin typeface="Calibri"/>
                <a:ea typeface="Calibri"/>
                <a:cs typeface="Calibri"/>
                <a:sym typeface="Calibri"/>
              </a:rPr>
              <a:t>What it is?</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Diacetyl was measured to be above the laboratory limit of detection in 39 of 51 of the flavors tested.	 </a:t>
            </a:r>
            <a:r>
              <a:rPr lang="cs" sz="2400">
                <a:solidFill>
                  <a:schemeClr val="dk1"/>
                </a:solidFill>
                <a:latin typeface="Calibri"/>
                <a:ea typeface="Calibri"/>
                <a:cs typeface="Calibri"/>
                <a:sym typeface="Calibri"/>
              </a:rPr>
              <a:t>(Harvard 2015) </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pic>
        <p:nvPicPr>
          <p:cNvPr id="522" name="Google Shape;522;p53"/>
          <p:cNvPicPr preferRelativeResize="0"/>
          <p:nvPr/>
        </p:nvPicPr>
        <p:blipFill>
          <a:blip r:embed="rId3">
            <a:alphaModFix/>
          </a:blip>
          <a:stretch>
            <a:fillRect/>
          </a:stretch>
        </p:blipFill>
        <p:spPr>
          <a:xfrm>
            <a:off x="4572000" y="1104025"/>
            <a:ext cx="4535400" cy="4998300"/>
          </a:xfrm>
          <a:prstGeom prst="rect">
            <a:avLst/>
          </a:prstGeom>
          <a:noFill/>
          <a:ln>
            <a:noFill/>
          </a:ln>
        </p:spPr>
      </p:pic>
      <p:sp>
        <p:nvSpPr>
          <p:cNvPr id="523" name="Google Shape;523;p53"/>
          <p:cNvSpPr txBox="1"/>
          <p:nvPr/>
        </p:nvSpPr>
        <p:spPr>
          <a:xfrm>
            <a:off x="0" y="0"/>
            <a:ext cx="9144000" cy="80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 sz="3000">
                <a:latin typeface="Calibri"/>
                <a:ea typeface="Calibri"/>
                <a:cs typeface="Calibri"/>
                <a:sym typeface="Calibri"/>
              </a:rPr>
              <a:t>Diacetyl detected in vape smoke associated flavorings</a:t>
            </a:r>
            <a:endParaRPr b="1" sz="3000">
              <a:latin typeface="Calibri"/>
              <a:ea typeface="Calibri"/>
              <a:cs typeface="Calibri"/>
              <a:sym typeface="Calibri"/>
            </a:endParaRPr>
          </a:p>
          <a:p>
            <a:pPr indent="0" lvl="0" marL="0" rtl="0" algn="ctr">
              <a:spcBef>
                <a:spcPts val="0"/>
              </a:spcBef>
              <a:spcAft>
                <a:spcPts val="0"/>
              </a:spcAft>
              <a:buNone/>
            </a:pPr>
            <a:r>
              <a:rPr lang="cs" sz="3000">
                <a:latin typeface="Calibri"/>
                <a:ea typeface="Calibri"/>
                <a:cs typeface="Calibri"/>
                <a:sym typeface="Calibri"/>
              </a:rPr>
              <a:t>How Harmful is Diacetyl?</a:t>
            </a:r>
            <a:endParaRPr sz="3000">
              <a:latin typeface="Calibri"/>
              <a:ea typeface="Calibri"/>
              <a:cs typeface="Calibri"/>
              <a:sym typeface="Calibri"/>
            </a:endParaRPr>
          </a:p>
        </p:txBody>
      </p:sp>
      <p:sp>
        <p:nvSpPr>
          <p:cNvPr id="524" name="Google Shape;524;p53"/>
          <p:cNvSpPr txBox="1"/>
          <p:nvPr/>
        </p:nvSpPr>
        <p:spPr>
          <a:xfrm>
            <a:off x="5783100" y="6144825"/>
            <a:ext cx="28413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Environmental Health Perspectives Journal</a:t>
            </a:r>
            <a:r>
              <a:rPr lang="cs">
                <a:latin typeface="Calibri"/>
                <a:ea typeface="Calibri"/>
                <a:cs typeface="Calibri"/>
                <a:sym typeface="Calibri"/>
              </a:rPr>
              <a:t>, December 8, 2015, </a:t>
            </a:r>
            <a:endParaRPr>
              <a:latin typeface="Calibri"/>
              <a:ea typeface="Calibri"/>
              <a:cs typeface="Calibri"/>
              <a:sym typeface="Calibri"/>
            </a:endParaRPr>
          </a:p>
        </p:txBody>
      </p:sp>
      <p:sp>
        <p:nvSpPr>
          <p:cNvPr id="525" name="Google Shape;525;p53"/>
          <p:cNvSpPr txBox="1"/>
          <p:nvPr/>
        </p:nvSpPr>
        <p:spPr>
          <a:xfrm>
            <a:off x="4572000" y="1104025"/>
            <a:ext cx="4572000" cy="939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1800">
                <a:latin typeface="Calibri"/>
                <a:ea typeface="Calibri"/>
                <a:cs typeface="Calibri"/>
                <a:sym typeface="Calibri"/>
              </a:rPr>
              <a:t>Bronchiolitis obliterans (aka popcorn lungs) is an inflammatory condition caused by Diacetyl.   (NIH 2016)</a:t>
            </a:r>
            <a:endParaRPr sz="1800">
              <a:latin typeface="Calibri"/>
              <a:ea typeface="Calibri"/>
              <a:cs typeface="Calibri"/>
              <a:sym typeface="Calibri"/>
            </a:endParaRPr>
          </a:p>
        </p:txBody>
      </p:sp>
      <p:pic>
        <p:nvPicPr>
          <p:cNvPr id="526" name="Google Shape;526;p53"/>
          <p:cNvPicPr preferRelativeResize="0"/>
          <p:nvPr/>
        </p:nvPicPr>
        <p:blipFill>
          <a:blip r:embed="rId4">
            <a:alphaModFix/>
          </a:blip>
          <a:stretch>
            <a:fillRect/>
          </a:stretch>
        </p:blipFill>
        <p:spPr>
          <a:xfrm>
            <a:off x="1845500" y="998150"/>
            <a:ext cx="1384100" cy="3346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pic>
        <p:nvPicPr>
          <p:cNvPr id="532" name="Google Shape;532;p54"/>
          <p:cNvPicPr preferRelativeResize="0"/>
          <p:nvPr/>
        </p:nvPicPr>
        <p:blipFill>
          <a:blip r:embed="rId3">
            <a:alphaModFix/>
          </a:blip>
          <a:stretch>
            <a:fillRect/>
          </a:stretch>
        </p:blipFill>
        <p:spPr>
          <a:xfrm>
            <a:off x="0" y="0"/>
            <a:ext cx="4255825" cy="4615550"/>
          </a:xfrm>
          <a:prstGeom prst="rect">
            <a:avLst/>
          </a:prstGeom>
          <a:noFill/>
          <a:ln>
            <a:noFill/>
          </a:ln>
        </p:spPr>
      </p:pic>
      <p:sp>
        <p:nvSpPr>
          <p:cNvPr id="533" name="Google Shape;533;p54"/>
          <p:cNvSpPr txBox="1"/>
          <p:nvPr/>
        </p:nvSpPr>
        <p:spPr>
          <a:xfrm>
            <a:off x="4419600" y="0"/>
            <a:ext cx="4724400" cy="226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cs" sz="2400">
                <a:solidFill>
                  <a:schemeClr val="dk1"/>
                </a:solidFill>
              </a:rPr>
              <a:t>Heavy exposure to electronic cigarette vapor damages DNA in cell cultures,</a:t>
            </a:r>
            <a:r>
              <a:rPr lang="cs" sz="2400">
                <a:solidFill>
                  <a:schemeClr val="dk1"/>
                </a:solidFill>
                <a:uFill>
                  <a:noFill/>
                </a:uFill>
                <a:hlinkClick r:id="rId4"/>
              </a:rPr>
              <a:t> </a:t>
            </a:r>
            <a:r>
              <a:rPr lang="cs" sz="2400" u="sng">
                <a:solidFill>
                  <a:schemeClr val="hlink"/>
                </a:solidFill>
                <a:hlinkClick r:id="rId5"/>
              </a:rPr>
              <a:t>causing genetic instability that could lead to cancer</a:t>
            </a:r>
            <a:r>
              <a:rPr lang="cs" sz="2400">
                <a:solidFill>
                  <a:schemeClr val="dk1"/>
                </a:solidFill>
              </a:rPr>
              <a:t>,..” </a:t>
            </a:r>
            <a:endParaRPr sz="2400">
              <a:solidFill>
                <a:schemeClr val="dk1"/>
              </a:solidFill>
            </a:endParaRPr>
          </a:p>
        </p:txBody>
      </p:sp>
      <p:sp>
        <p:nvSpPr>
          <p:cNvPr id="534" name="Google Shape;534;p54"/>
          <p:cNvSpPr txBox="1"/>
          <p:nvPr/>
        </p:nvSpPr>
        <p:spPr>
          <a:xfrm>
            <a:off x="0" y="4615550"/>
            <a:ext cx="9144000" cy="139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cs" sz="2400">
                <a:solidFill>
                  <a:schemeClr val="dk1"/>
                </a:solidFill>
              </a:rPr>
              <a:t>“</a:t>
            </a:r>
            <a:r>
              <a:rPr lang="cs" sz="2400">
                <a:solidFill>
                  <a:schemeClr val="dk1"/>
                </a:solidFill>
              </a:rPr>
              <a:t>Moreover</a:t>
            </a:r>
            <a:r>
              <a:rPr lang="cs" sz="2400">
                <a:solidFill>
                  <a:schemeClr val="dk1"/>
                </a:solidFill>
              </a:rPr>
              <a:t>, even nicotine-free vapor induces this damage, indicating that other substances in e-cigarettes can damage cells, the study stated.”</a:t>
            </a:r>
            <a:endParaRPr/>
          </a:p>
        </p:txBody>
      </p:sp>
      <p:sp>
        <p:nvSpPr>
          <p:cNvPr id="535" name="Google Shape;535;p54"/>
          <p:cNvSpPr txBox="1"/>
          <p:nvPr/>
        </p:nvSpPr>
        <p:spPr>
          <a:xfrm>
            <a:off x="5614525" y="6009050"/>
            <a:ext cx="3529500" cy="8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cs">
                <a:solidFill>
                  <a:schemeClr val="dk1"/>
                </a:solidFill>
                <a:latin typeface="Calibri"/>
                <a:ea typeface="Calibri"/>
                <a:cs typeface="Calibri"/>
                <a:sym typeface="Calibri"/>
              </a:rPr>
              <a:t>Wang-Rodriguez December 2015 </a:t>
            </a:r>
            <a:r>
              <a:rPr i="1" lang="cs">
                <a:solidFill>
                  <a:schemeClr val="dk1"/>
                </a:solidFill>
                <a:latin typeface="Calibri"/>
                <a:ea typeface="Calibri"/>
                <a:cs typeface="Calibri"/>
                <a:sym typeface="Calibri"/>
              </a:rPr>
              <a:t>VA San Diego Healthcare System and UC San Diego researchers.</a:t>
            </a:r>
            <a:endParaRPr i="1">
              <a:latin typeface="Calibri"/>
              <a:ea typeface="Calibri"/>
              <a:cs typeface="Calibri"/>
              <a:sym typeface="Calibri"/>
            </a:endParaRPr>
          </a:p>
        </p:txBody>
      </p:sp>
      <p:pic>
        <p:nvPicPr>
          <p:cNvPr id="536" name="Google Shape;536;p54"/>
          <p:cNvPicPr preferRelativeResize="0"/>
          <p:nvPr/>
        </p:nvPicPr>
        <p:blipFill>
          <a:blip r:embed="rId6">
            <a:alphaModFix/>
          </a:blip>
          <a:stretch>
            <a:fillRect/>
          </a:stretch>
        </p:blipFill>
        <p:spPr>
          <a:xfrm>
            <a:off x="4255825" y="2267750"/>
            <a:ext cx="4888176" cy="2421900"/>
          </a:xfrm>
          <a:prstGeom prst="rect">
            <a:avLst/>
          </a:prstGeom>
          <a:noFill/>
          <a:ln>
            <a:noFill/>
          </a:ln>
        </p:spPr>
      </p:pic>
      <p:sp>
        <p:nvSpPr>
          <p:cNvPr id="537" name="Google Shape;537;p54"/>
          <p:cNvSpPr txBox="1"/>
          <p:nvPr/>
        </p:nvSpPr>
        <p:spPr>
          <a:xfrm>
            <a:off x="5889800" y="1836650"/>
            <a:ext cx="32541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t>E</a:t>
            </a:r>
            <a:r>
              <a:rPr lang="cs"/>
              <a:t>pithelial cells from organs (also lung)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descr="CINCINNATI (WKRC) - A new study says there may be a hidden danger to e-cigarettes -- with or without nicotine.&#10;&#10;These new concerns come from the one thing inside e-cigarettes often thought of as harmless: the flavors. New research says the fruity, cinnamon or menthol flavors may be giving you more than just better taste when you vape.&#10;&#10;For years, healthcare providers have been warning us that there is danger to your heart from vaping.  The initial concerns come from the nicotine in products such as Juul.&#10;&#10;Each pack of cigarettes has 20 milligrams of nicotine, but a Juul pod has 41 milligrams, which makes it equivalent to about two packs of cigarettes. But now, this study in the Journal of the American College of Cardiology found potential problems with the flavorings in vaping products as well.&#10;&#10;It appears chemicals in the inhaled vapor may pose unique risks. In laboratory studies, researchers grew cells that would be the kind that lines your blood vessels. They then exposed those cells to six different flavorings commonly used in e-cigarettes. They did not add nicotine to the flavorings.&#10;&#10;They then modified conditions to make it similar to what would happen in the body after those cells were exposed to nicotine flavorings. They compared similar conditions for non-smokers and those who smoked traditional cigarettes.&#10;&#10;The researchers concluded that vaping and some flavorings, even without nicotine, triggered blood vessel dysfunction that could raise heart disease risk.&#10;&#10;Cinnamon and menthol, according to the Associated Press, appear to be the most toxic.&#10;&#10;The cells in the lab studies with the flavors were linked to damage, inflammation and the inability to form new blood vessels or heal. &#10;&#10;More studies need to be conducted in humans, not just in lab tests." id="543" name="Google Shape;543;p55" title="Studies say e-cigarette flavors linked to increased risk for heart problems">
            <a:hlinkClick r:id="rId3"/>
          </p:cNvPr>
          <p:cNvPicPr preferRelativeResize="0"/>
          <p:nvPr/>
        </p:nvPicPr>
        <p:blipFill>
          <a:blip r:embed="rId4">
            <a:alphaModFix/>
          </a:blip>
          <a:stretch>
            <a:fillRect/>
          </a:stretch>
        </p:blipFill>
        <p:spPr>
          <a:xfrm>
            <a:off x="0" y="0"/>
            <a:ext cx="9086174" cy="6044125"/>
          </a:xfrm>
          <a:prstGeom prst="rect">
            <a:avLst/>
          </a:prstGeom>
          <a:noFill/>
          <a:ln>
            <a:noFill/>
          </a:ln>
        </p:spPr>
      </p:pic>
      <p:sp>
        <p:nvSpPr>
          <p:cNvPr id="544" name="Google Shape;544;p55"/>
          <p:cNvSpPr txBox="1"/>
          <p:nvPr/>
        </p:nvSpPr>
        <p:spPr>
          <a:xfrm>
            <a:off x="5817300" y="6150850"/>
            <a:ext cx="2481600" cy="7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100">
                <a:latin typeface="Calibri"/>
                <a:ea typeface="Calibri"/>
                <a:cs typeface="Calibri"/>
                <a:sym typeface="Calibri"/>
              </a:rPr>
              <a:t>Source: </a:t>
            </a:r>
            <a:r>
              <a:rPr lang="cs" sz="1100" u="sng">
                <a:solidFill>
                  <a:schemeClr val="hlink"/>
                </a:solidFill>
                <a:latin typeface="Calibri"/>
                <a:ea typeface="Calibri"/>
                <a:cs typeface="Calibri"/>
                <a:sym typeface="Calibri"/>
                <a:hlinkClick r:id="rId5"/>
              </a:rPr>
              <a:t>https://youtu.be/Rg5Wjal9xXw</a:t>
            </a:r>
            <a:endParaRPr sz="1100">
              <a:latin typeface="Calibri"/>
              <a:ea typeface="Calibri"/>
              <a:cs typeface="Calibri"/>
              <a:sym typeface="Calibri"/>
            </a:endParaRPr>
          </a:p>
          <a:p>
            <a:pPr indent="0" lvl="0" marL="0" rtl="0" algn="l">
              <a:lnSpc>
                <a:spcPct val="115000"/>
              </a:lnSpc>
              <a:spcBef>
                <a:spcPts val="0"/>
              </a:spcBef>
              <a:spcAft>
                <a:spcPts val="0"/>
              </a:spcAft>
              <a:buNone/>
            </a:pPr>
            <a:r>
              <a:rPr lang="cs" sz="1100">
                <a:solidFill>
                  <a:schemeClr val="dk1"/>
                </a:solidFill>
                <a:latin typeface="Calibri"/>
                <a:ea typeface="Calibri"/>
                <a:cs typeface="Calibri"/>
                <a:sym typeface="Calibri"/>
              </a:rPr>
              <a:t>Jun 4, 2019</a:t>
            </a:r>
            <a:endParaRPr sz="11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Google Shape;550;p56"/>
          <p:cNvPicPr preferRelativeResize="0"/>
          <p:nvPr/>
        </p:nvPicPr>
        <p:blipFill rotWithShape="1">
          <a:blip r:embed="rId3">
            <a:alphaModFix/>
          </a:blip>
          <a:srcRect b="0" l="0" r="14529" t="0"/>
          <a:stretch/>
        </p:blipFill>
        <p:spPr>
          <a:xfrm>
            <a:off x="0" y="2387177"/>
            <a:ext cx="4572000" cy="3330148"/>
          </a:xfrm>
          <a:prstGeom prst="rect">
            <a:avLst/>
          </a:prstGeom>
          <a:noFill/>
          <a:ln>
            <a:noFill/>
          </a:ln>
        </p:spPr>
      </p:pic>
      <p:sp>
        <p:nvSpPr>
          <p:cNvPr id="551" name="Google Shape;551;p56"/>
          <p:cNvSpPr txBox="1"/>
          <p:nvPr/>
        </p:nvSpPr>
        <p:spPr>
          <a:xfrm>
            <a:off x="1947150" y="0"/>
            <a:ext cx="7196700" cy="5529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sz="2600">
                <a:solidFill>
                  <a:srgbClr val="FFFFFF"/>
                </a:solidFill>
              </a:rPr>
              <a:t>S</a:t>
            </a:r>
            <a:r>
              <a:rPr b="1" lang="cs" sz="2600">
                <a:solidFill>
                  <a:srgbClr val="FFFFFF"/>
                </a:solidFill>
              </a:rPr>
              <a:t>hort Term Effects of Vaping</a:t>
            </a:r>
            <a:endParaRPr b="1" sz="2600">
              <a:solidFill>
                <a:srgbClr val="FFFFFF"/>
              </a:solidFill>
            </a:endParaRPr>
          </a:p>
        </p:txBody>
      </p:sp>
      <p:sp>
        <p:nvSpPr>
          <p:cNvPr id="552" name="Google Shape;552;p56"/>
          <p:cNvSpPr txBox="1"/>
          <p:nvPr/>
        </p:nvSpPr>
        <p:spPr>
          <a:xfrm>
            <a:off x="0" y="5717325"/>
            <a:ext cx="9144000" cy="3930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000"/>
              <a:t>"Acute Effects of Electronic Cigarette Aerosol Inhalation on Vascular Function Detected at Quantitative MRI." Collaborating with Drs. Caporale, Wehrli and Langham were Wensheng Guo, Ph.D., Alyssa Johncola, B.A., and Shampa Chatterjee, Ph.D. August, 2019.</a:t>
            </a:r>
            <a:endParaRPr/>
          </a:p>
        </p:txBody>
      </p:sp>
      <p:sp>
        <p:nvSpPr>
          <p:cNvPr id="553" name="Google Shape;553;p56"/>
          <p:cNvSpPr txBox="1"/>
          <p:nvPr/>
        </p:nvSpPr>
        <p:spPr>
          <a:xfrm>
            <a:off x="4572000" y="2594800"/>
            <a:ext cx="4572000" cy="3122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231F20"/>
              </a:buClr>
              <a:buSzPts val="3000"/>
              <a:buFont typeface="Calibri"/>
              <a:buChar char="●"/>
            </a:pPr>
            <a:r>
              <a:rPr lang="cs" sz="3000">
                <a:solidFill>
                  <a:schemeClr val="dk1"/>
                </a:solidFill>
                <a:latin typeface="Calibri"/>
                <a:ea typeface="Calibri"/>
                <a:cs typeface="Calibri"/>
                <a:sym typeface="Calibri"/>
              </a:rPr>
              <a:t>20% reduction in venous oxygen saturation</a:t>
            </a:r>
            <a:endParaRPr sz="3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419100" lvl="0" marL="457200" rtl="0" algn="l">
              <a:spcBef>
                <a:spcPts val="0"/>
              </a:spcBef>
              <a:spcAft>
                <a:spcPts val="0"/>
              </a:spcAft>
              <a:buClr>
                <a:srgbClr val="231F20"/>
              </a:buClr>
              <a:buSzPts val="3000"/>
              <a:buFont typeface="Calibri"/>
              <a:buChar char="●"/>
            </a:pPr>
            <a:r>
              <a:rPr lang="cs" sz="3000">
                <a:solidFill>
                  <a:schemeClr val="dk1"/>
                </a:solidFill>
                <a:latin typeface="Calibri"/>
                <a:ea typeface="Calibri"/>
                <a:cs typeface="Calibri"/>
                <a:sym typeface="Calibri"/>
              </a:rPr>
              <a:t>Post-vaping: blood vessels did not dilate, widen, as much as before</a:t>
            </a:r>
            <a:endParaRPr sz="3000">
              <a:solidFill>
                <a:srgbClr val="333333"/>
              </a:solidFill>
              <a:latin typeface="Calibri"/>
              <a:ea typeface="Calibri"/>
              <a:cs typeface="Calibri"/>
              <a:sym typeface="Calibri"/>
            </a:endParaRPr>
          </a:p>
        </p:txBody>
      </p:sp>
      <p:sp>
        <p:nvSpPr>
          <p:cNvPr id="554" name="Google Shape;554;p56"/>
          <p:cNvSpPr txBox="1"/>
          <p:nvPr/>
        </p:nvSpPr>
        <p:spPr>
          <a:xfrm>
            <a:off x="1947250" y="552900"/>
            <a:ext cx="7196700" cy="16962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3000">
                <a:solidFill>
                  <a:srgbClr val="231F20"/>
                </a:solidFill>
                <a:latin typeface="Calibri"/>
                <a:ea typeface="Calibri"/>
                <a:cs typeface="Calibri"/>
                <a:sym typeface="Calibri"/>
              </a:rPr>
              <a:t>I</a:t>
            </a:r>
            <a:r>
              <a:rPr lang="cs" sz="3000">
                <a:solidFill>
                  <a:srgbClr val="231F20"/>
                </a:solidFill>
                <a:latin typeface="Calibri"/>
                <a:ea typeface="Calibri"/>
                <a:cs typeface="Calibri"/>
                <a:sym typeface="Calibri"/>
              </a:rPr>
              <a:t>nhaling nicotine-free electronic cigarette aerosol for short time impacted endothelial function in healthy nonsmokers</a:t>
            </a:r>
            <a:endParaRPr sz="3000">
              <a:solidFill>
                <a:srgbClr val="333333"/>
              </a:solidFill>
              <a:latin typeface="Calibri"/>
              <a:ea typeface="Calibri"/>
              <a:cs typeface="Calibri"/>
              <a:sym typeface="Calibri"/>
            </a:endParaRPr>
          </a:p>
        </p:txBody>
      </p:sp>
      <p:sp>
        <p:nvSpPr>
          <p:cNvPr id="555" name="Google Shape;555;p56"/>
          <p:cNvSpPr txBox="1"/>
          <p:nvPr/>
        </p:nvSpPr>
        <p:spPr>
          <a:xfrm>
            <a:off x="5880250" y="6251700"/>
            <a:ext cx="2739600" cy="6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 Caporale, August 2019</a:t>
            </a:r>
            <a:endParaRPr i="1">
              <a:latin typeface="Calibri"/>
              <a:ea typeface="Calibri"/>
              <a:cs typeface="Calibri"/>
              <a:sym typeface="Calibri"/>
            </a:endParaRPr>
          </a:p>
          <a:p>
            <a:pPr indent="0" lvl="0" marL="0" rtl="0" algn="l">
              <a:spcBef>
                <a:spcPts val="0"/>
              </a:spcBef>
              <a:spcAft>
                <a:spcPts val="0"/>
              </a:spcAft>
              <a:buNone/>
            </a:pPr>
            <a:r>
              <a:rPr i="1" lang="cs">
                <a:latin typeface="Calibri"/>
                <a:ea typeface="Calibri"/>
                <a:cs typeface="Calibri"/>
                <a:sym typeface="Calibri"/>
              </a:rPr>
              <a:t>University of Pennsylvania</a:t>
            </a:r>
            <a:endParaRPr i="1">
              <a:latin typeface="Calibri"/>
              <a:ea typeface="Calibri"/>
              <a:cs typeface="Calibri"/>
              <a:sym typeface="Calibri"/>
            </a:endParaRPr>
          </a:p>
        </p:txBody>
      </p:sp>
      <p:pic>
        <p:nvPicPr>
          <p:cNvPr id="556" name="Google Shape;556;p56"/>
          <p:cNvPicPr preferRelativeResize="0"/>
          <p:nvPr/>
        </p:nvPicPr>
        <p:blipFill rotWithShape="1">
          <a:blip r:embed="rId4">
            <a:alphaModFix/>
          </a:blip>
          <a:srcRect b="28512" l="0" r="0" t="15104"/>
          <a:stretch/>
        </p:blipFill>
        <p:spPr>
          <a:xfrm>
            <a:off x="0" y="-11300"/>
            <a:ext cx="1947324" cy="24272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57"/>
          <p:cNvSpPr/>
          <p:nvPr/>
        </p:nvSpPr>
        <p:spPr>
          <a:xfrm>
            <a:off x="0" y="0"/>
            <a:ext cx="9144000" cy="59988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57">
            <a:hlinkClick r:id="rId3"/>
          </p:cNvPr>
          <p:cNvPicPr preferRelativeResize="0"/>
          <p:nvPr/>
        </p:nvPicPr>
        <p:blipFill>
          <a:blip r:embed="rId4">
            <a:alphaModFix/>
          </a:blip>
          <a:stretch>
            <a:fillRect/>
          </a:stretch>
        </p:blipFill>
        <p:spPr>
          <a:xfrm>
            <a:off x="1971900" y="9000"/>
            <a:ext cx="5200198" cy="5381151"/>
          </a:xfrm>
          <a:prstGeom prst="rect">
            <a:avLst/>
          </a:prstGeom>
          <a:noFill/>
          <a:ln>
            <a:noFill/>
          </a:ln>
        </p:spPr>
      </p:pic>
      <p:sp>
        <p:nvSpPr>
          <p:cNvPr id="564" name="Google Shape;564;p57"/>
          <p:cNvSpPr txBox="1"/>
          <p:nvPr/>
        </p:nvSpPr>
        <p:spPr>
          <a:xfrm>
            <a:off x="0" y="0"/>
            <a:ext cx="2150700" cy="55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300">
                <a:solidFill>
                  <a:srgbClr val="FFFFFF"/>
                </a:solidFill>
              </a:rPr>
              <a:t>An X-ray of a patient with a vaping habit, showing lung damage — densities or </a:t>
            </a:r>
            <a:r>
              <a:rPr b="1" lang="cs" sz="2300">
                <a:solidFill>
                  <a:srgbClr val="FFFFFF"/>
                </a:solidFill>
              </a:rPr>
              <a:t>whitish cloud-like areas </a:t>
            </a:r>
            <a:r>
              <a:rPr lang="cs" sz="2300">
                <a:solidFill>
                  <a:srgbClr val="FFFFFF"/>
                </a:solidFill>
              </a:rPr>
              <a:t>typically associated with some pneumonias, fluid in the lungs or inflammation. </a:t>
            </a:r>
            <a:endParaRPr sz="2300">
              <a:solidFill>
                <a:srgbClr val="FFFFFF"/>
              </a:solidFill>
            </a:endParaRPr>
          </a:p>
          <a:p>
            <a:pPr indent="0" lvl="0" marL="0" rtl="0" algn="l">
              <a:spcBef>
                <a:spcPts val="0"/>
              </a:spcBef>
              <a:spcAft>
                <a:spcPts val="0"/>
              </a:spcAft>
              <a:buNone/>
            </a:pPr>
            <a:r>
              <a:rPr lang="cs" sz="1200">
                <a:solidFill>
                  <a:srgbClr val="FFFFFF"/>
                </a:solidFill>
              </a:rPr>
              <a:t>Credit: Intermountain Healthcare</a:t>
            </a:r>
            <a:endParaRPr sz="1200">
              <a:solidFill>
                <a:srgbClr val="FFFFFF"/>
              </a:solidFill>
            </a:endParaRPr>
          </a:p>
        </p:txBody>
      </p:sp>
      <p:sp>
        <p:nvSpPr>
          <p:cNvPr id="565" name="Google Shape;565;p57"/>
          <p:cNvSpPr txBox="1"/>
          <p:nvPr/>
        </p:nvSpPr>
        <p:spPr>
          <a:xfrm>
            <a:off x="7172100" y="9000"/>
            <a:ext cx="1972200" cy="59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2300">
                <a:solidFill>
                  <a:srgbClr val="FFFFFF"/>
                </a:solidFill>
                <a:latin typeface="Calibri"/>
                <a:ea typeface="Calibri"/>
                <a:cs typeface="Calibri"/>
                <a:sym typeface="Calibri"/>
              </a:rPr>
              <a:t>18-year-old:  </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(Long Island) Emergency Room.</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-Gasping for breath</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-Coughing</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-Chest pain</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-Vomiting (days)</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-Dizzy.</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-Shortness of breath, </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 Diarrhea</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-fever</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-Fatigue</a:t>
            </a:r>
            <a:endParaRPr sz="2300">
              <a:solidFill>
                <a:srgbClr val="FFFF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cs" sz="2300">
                <a:solidFill>
                  <a:srgbClr val="FFFFFF"/>
                </a:solidFill>
                <a:latin typeface="Calibri"/>
                <a:ea typeface="Calibri"/>
                <a:cs typeface="Calibri"/>
                <a:sym typeface="Calibri"/>
              </a:rPr>
              <a:t>-Weight loss</a:t>
            </a:r>
            <a:endParaRPr sz="2300">
              <a:solidFill>
                <a:srgbClr val="FFFFFF"/>
              </a:solidFill>
              <a:latin typeface="Calibri"/>
              <a:ea typeface="Calibri"/>
              <a:cs typeface="Calibri"/>
              <a:sym typeface="Calibri"/>
            </a:endParaRPr>
          </a:p>
        </p:txBody>
      </p:sp>
      <p:sp>
        <p:nvSpPr>
          <p:cNvPr id="566" name="Google Shape;566;p57"/>
          <p:cNvSpPr txBox="1"/>
          <p:nvPr/>
        </p:nvSpPr>
        <p:spPr>
          <a:xfrm flipH="1" rot="-1156">
            <a:off x="5576700" y="6016550"/>
            <a:ext cx="35673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cs">
                <a:solidFill>
                  <a:schemeClr val="dk1"/>
                </a:solidFill>
                <a:latin typeface="Calibri"/>
                <a:ea typeface="Calibri"/>
                <a:cs typeface="Calibri"/>
                <a:sym typeface="Calibri"/>
              </a:rPr>
              <a:t>Dr. Melodi Pirzada, chief pediatric pulmonologist at NYU Winthrop Hospital in Mineola, N.Y.</a:t>
            </a:r>
            <a:endParaRPr i="1">
              <a:latin typeface="Calibri"/>
              <a:ea typeface="Calibri"/>
              <a:cs typeface="Calibri"/>
              <a:sym typeface="Calibri"/>
            </a:endParaRPr>
          </a:p>
        </p:txBody>
      </p:sp>
      <p:sp>
        <p:nvSpPr>
          <p:cNvPr id="567" name="Google Shape;567;p57"/>
          <p:cNvSpPr txBox="1"/>
          <p:nvPr/>
        </p:nvSpPr>
        <p:spPr>
          <a:xfrm>
            <a:off x="1971900" y="5476975"/>
            <a:ext cx="52002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solidFill>
                  <a:srgbClr val="FFFFFF"/>
                </a:solidFill>
              </a:rPr>
              <a:t>https://www.nytimes.com/2019/08/31/health/vaping-marijuana-ecigarettes-sickness.html#click=https://t.co/Qlc122Conk</a:t>
            </a:r>
            <a:endParaRPr>
              <a:solidFill>
                <a:srgbClr val="FFFFFF"/>
              </a:solidFill>
            </a:endParaRPr>
          </a:p>
        </p:txBody>
      </p:sp>
      <p:cxnSp>
        <p:nvCxnSpPr>
          <p:cNvPr id="568" name="Google Shape;568;p57"/>
          <p:cNvCxnSpPr>
            <a:stCxn id="564" idx="3"/>
          </p:cNvCxnSpPr>
          <p:nvPr/>
        </p:nvCxnSpPr>
        <p:spPr>
          <a:xfrm>
            <a:off x="2150700" y="2770800"/>
            <a:ext cx="3788400" cy="1146300"/>
          </a:xfrm>
          <a:prstGeom prst="straightConnector1">
            <a:avLst/>
          </a:prstGeom>
          <a:noFill/>
          <a:ln cap="flat" cmpd="sng" w="19050">
            <a:solidFill>
              <a:srgbClr val="FF0000"/>
            </a:solidFill>
            <a:prstDash val="solid"/>
            <a:round/>
            <a:headEnd len="med" w="med" type="none"/>
            <a:tailEnd len="med" w="med" type="triangle"/>
          </a:ln>
        </p:spPr>
      </p:cxnSp>
      <p:cxnSp>
        <p:nvCxnSpPr>
          <p:cNvPr id="569" name="Google Shape;569;p57"/>
          <p:cNvCxnSpPr>
            <a:stCxn id="564" idx="3"/>
          </p:cNvCxnSpPr>
          <p:nvPr/>
        </p:nvCxnSpPr>
        <p:spPr>
          <a:xfrm>
            <a:off x="2150700" y="2770800"/>
            <a:ext cx="1016100" cy="1277700"/>
          </a:xfrm>
          <a:prstGeom prst="straightConnector1">
            <a:avLst/>
          </a:prstGeom>
          <a:noFill/>
          <a:ln cap="flat" cmpd="sng" w="19050">
            <a:solidFill>
              <a:srgbClr val="FF0000"/>
            </a:solidFill>
            <a:prstDash val="solid"/>
            <a:round/>
            <a:headEnd len="med" w="med" type="none"/>
            <a:tailEnd len="med" w="med" type="triangle"/>
          </a:ln>
        </p:spPr>
      </p:cxnSp>
      <p:sp>
        <p:nvSpPr>
          <p:cNvPr id="570" name="Google Shape;570;p57"/>
          <p:cNvSpPr txBox="1"/>
          <p:nvPr/>
        </p:nvSpPr>
        <p:spPr>
          <a:xfrm>
            <a:off x="3161400" y="0"/>
            <a:ext cx="26094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solidFill>
                  <a:srgbClr val="FFFFFF"/>
                </a:solidFill>
              </a:rPr>
              <a:t>bilateral pulmonary opacities</a:t>
            </a:r>
            <a:endParaRPr>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pic>
        <p:nvPicPr>
          <p:cNvPr id="576" name="Google Shape;576;p58">
            <a:hlinkClick r:id="rId3"/>
          </p:cNvPr>
          <p:cNvPicPr preferRelativeResize="0"/>
          <p:nvPr/>
        </p:nvPicPr>
        <p:blipFill rotWithShape="1">
          <a:blip r:embed="rId4">
            <a:alphaModFix/>
          </a:blip>
          <a:srcRect b="15195" l="7666" r="7155" t="14392"/>
          <a:stretch/>
        </p:blipFill>
        <p:spPr>
          <a:xfrm>
            <a:off x="0" y="0"/>
            <a:ext cx="9144000" cy="6042176"/>
          </a:xfrm>
          <a:prstGeom prst="rect">
            <a:avLst/>
          </a:prstGeom>
          <a:noFill/>
          <a:ln>
            <a:noFill/>
          </a:ln>
        </p:spPr>
      </p:pic>
      <p:sp>
        <p:nvSpPr>
          <p:cNvPr id="577" name="Google Shape;577;p58"/>
          <p:cNvSpPr txBox="1"/>
          <p:nvPr/>
        </p:nvSpPr>
        <p:spPr>
          <a:xfrm>
            <a:off x="5825400" y="4500550"/>
            <a:ext cx="2026200" cy="4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a:solidFill>
                  <a:srgbClr val="FFFFFF"/>
                </a:solidFill>
              </a:rPr>
              <a:t>Sunburn</a:t>
            </a:r>
            <a:r>
              <a:rPr b="1" lang="cs">
                <a:solidFill>
                  <a:srgbClr val="FFFFFF"/>
                </a:solidFill>
              </a:rPr>
              <a:t> like surface</a:t>
            </a:r>
            <a:endParaRPr b="1">
              <a:solidFill>
                <a:srgbClr val="FFFFFF"/>
              </a:solidFill>
            </a:endParaRPr>
          </a:p>
        </p:txBody>
      </p:sp>
      <p:sp>
        <p:nvSpPr>
          <p:cNvPr id="578" name="Google Shape;578;p58"/>
          <p:cNvSpPr txBox="1"/>
          <p:nvPr/>
        </p:nvSpPr>
        <p:spPr>
          <a:xfrm>
            <a:off x="3439700" y="4500550"/>
            <a:ext cx="2026200" cy="4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a:solidFill>
                  <a:srgbClr val="FFFFFF"/>
                </a:solidFill>
              </a:rPr>
              <a:t>Constricted &amp; </a:t>
            </a:r>
            <a:r>
              <a:rPr b="1" lang="cs">
                <a:solidFill>
                  <a:srgbClr val="FFFFFF"/>
                </a:solidFill>
              </a:rPr>
              <a:t>Mucus </a:t>
            </a:r>
            <a:endParaRPr b="1">
              <a:solidFill>
                <a:srgbClr val="FFFFFF"/>
              </a:solidFill>
            </a:endParaRPr>
          </a:p>
        </p:txBody>
      </p:sp>
      <p:sp>
        <p:nvSpPr>
          <p:cNvPr id="579" name="Google Shape;579;p58"/>
          <p:cNvSpPr txBox="1"/>
          <p:nvPr/>
        </p:nvSpPr>
        <p:spPr>
          <a:xfrm>
            <a:off x="1054000" y="4498975"/>
            <a:ext cx="2026200" cy="36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a:solidFill>
                  <a:srgbClr val="FFFFFF"/>
                </a:solidFill>
              </a:rPr>
              <a:t>Healthy</a:t>
            </a:r>
            <a:endParaRPr b="1">
              <a:solidFill>
                <a:srgbClr val="FFFFFF"/>
              </a:solidFill>
            </a:endParaRPr>
          </a:p>
        </p:txBody>
      </p:sp>
      <p:sp>
        <p:nvSpPr>
          <p:cNvPr id="580" name="Google Shape;580;p58"/>
          <p:cNvSpPr txBox="1"/>
          <p:nvPr/>
        </p:nvSpPr>
        <p:spPr>
          <a:xfrm>
            <a:off x="5671050" y="6042175"/>
            <a:ext cx="3033300" cy="8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American Journal of Respiratory and Critical Care Medicine Volume 198 Number 1 | July 1 2018</a:t>
            </a:r>
            <a:endParaRPr i="1">
              <a:latin typeface="Calibri"/>
              <a:ea typeface="Calibri"/>
              <a:cs typeface="Calibri"/>
              <a:sym typeface="Calibri"/>
            </a:endParaRPr>
          </a:p>
        </p:txBody>
      </p:sp>
      <p:sp>
        <p:nvSpPr>
          <p:cNvPr id="581" name="Google Shape;581;p58"/>
          <p:cNvSpPr txBox="1"/>
          <p:nvPr/>
        </p:nvSpPr>
        <p:spPr>
          <a:xfrm>
            <a:off x="0" y="0"/>
            <a:ext cx="9144000" cy="5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sz="2400"/>
              <a:t>Fiberoptic bronchoscopy</a:t>
            </a:r>
            <a:endParaRPr b="1"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pic>
        <p:nvPicPr>
          <p:cNvPr descr="These immune cells are eating and destroying bacteria. They are called macrophages. Its job is to eliminate foreign entities that invade the human body. This process is called phagocytosis.&#10;&#10;Subscribe:&#10;https://goo.gl/8SkHeC&#10;&#10;Credits:&#10;Curtis Sleve&#10;Timelapse Vision&#10;Fusion Medical Animation" id="587" name="Google Shape;587;p59" title="How do Immune Cells (Macrophages) Engulf Bacteria Phagocytosis Process">
            <a:hlinkClick r:id="rId3"/>
          </p:cNvPr>
          <p:cNvPicPr preferRelativeResize="0"/>
          <p:nvPr/>
        </p:nvPicPr>
        <p:blipFill>
          <a:blip r:embed="rId4">
            <a:alphaModFix/>
          </a:blip>
          <a:stretch>
            <a:fillRect/>
          </a:stretch>
        </p:blipFill>
        <p:spPr>
          <a:xfrm>
            <a:off x="0" y="0"/>
            <a:ext cx="9144000" cy="6067775"/>
          </a:xfrm>
          <a:prstGeom prst="rect">
            <a:avLst/>
          </a:prstGeom>
          <a:noFill/>
          <a:ln>
            <a:noFill/>
          </a:ln>
        </p:spPr>
      </p:pic>
      <p:sp>
        <p:nvSpPr>
          <p:cNvPr id="588" name="Google Shape;588;p59"/>
          <p:cNvSpPr txBox="1"/>
          <p:nvPr/>
        </p:nvSpPr>
        <p:spPr>
          <a:xfrm>
            <a:off x="5683450" y="6067775"/>
            <a:ext cx="30000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5"/>
              </a:rPr>
              <a:t>ttps://youtu.be/xNrD8uPPf4w</a:t>
            </a:r>
            <a:endParaRPr i="1">
              <a:latin typeface="Calibri"/>
              <a:ea typeface="Calibri"/>
              <a:cs typeface="Calibri"/>
              <a:sym typeface="Calibri"/>
            </a:endParaRPr>
          </a:p>
          <a:p>
            <a:pPr indent="0" lvl="0" marL="0" rtl="0" algn="l">
              <a:spcBef>
                <a:spcPts val="0"/>
              </a:spcBef>
              <a:spcAft>
                <a:spcPts val="0"/>
              </a:spcAft>
              <a:buNone/>
            </a:pPr>
            <a:r>
              <a:rPr i="1" lang="cs">
                <a:uFill>
                  <a:noFill/>
                </a:uFill>
                <a:latin typeface="Calibri"/>
                <a:ea typeface="Calibri"/>
                <a:cs typeface="Calibri"/>
                <a:sym typeface="Calibri"/>
                <a:hlinkClick r:id="rId6"/>
              </a:rPr>
              <a:t>Code Scientia</a:t>
            </a:r>
            <a:endParaRPr i="1">
              <a:latin typeface="Calibri"/>
              <a:ea typeface="Calibri"/>
              <a:cs typeface="Calibri"/>
              <a:sym typeface="Calibri"/>
            </a:endParaRPr>
          </a:p>
          <a:p>
            <a:pPr indent="0" lvl="0" marL="0" rtl="0" algn="l">
              <a:spcBef>
                <a:spcPts val="0"/>
              </a:spcBef>
              <a:spcAft>
                <a:spcPts val="0"/>
              </a:spcAft>
              <a:buNone/>
            </a:pPr>
            <a:r>
              <a:rPr i="1" lang="cs">
                <a:latin typeface="Calibri"/>
                <a:ea typeface="Calibri"/>
                <a:cs typeface="Calibri"/>
                <a:sym typeface="Calibri"/>
              </a:rPr>
              <a:t>Published on Sep 21, 2017</a:t>
            </a:r>
            <a:endParaRPr i="1">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pic>
        <p:nvPicPr>
          <p:cNvPr id="594" name="Google Shape;594;p60">
            <a:hlinkClick r:id="rId3"/>
          </p:cNvPr>
          <p:cNvPicPr preferRelativeResize="0"/>
          <p:nvPr/>
        </p:nvPicPr>
        <p:blipFill rotWithShape="1">
          <a:blip r:embed="rId4">
            <a:alphaModFix/>
          </a:blip>
          <a:srcRect b="0" l="1508" r="1798" t="0"/>
          <a:stretch/>
        </p:blipFill>
        <p:spPr>
          <a:xfrm>
            <a:off x="1326539" y="996900"/>
            <a:ext cx="7868236" cy="3878099"/>
          </a:xfrm>
          <a:prstGeom prst="rect">
            <a:avLst/>
          </a:prstGeom>
          <a:noFill/>
          <a:ln>
            <a:noFill/>
          </a:ln>
        </p:spPr>
      </p:pic>
      <p:sp>
        <p:nvSpPr>
          <p:cNvPr id="595" name="Google Shape;595;p60"/>
          <p:cNvSpPr txBox="1"/>
          <p:nvPr/>
        </p:nvSpPr>
        <p:spPr>
          <a:xfrm>
            <a:off x="5859450" y="6044675"/>
            <a:ext cx="2581200" cy="8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American Society for Clinical Investigation First published September 4, 2019</a:t>
            </a:r>
            <a:endParaRPr i="1">
              <a:latin typeface="Calibri"/>
              <a:ea typeface="Calibri"/>
              <a:cs typeface="Calibri"/>
              <a:sym typeface="Calibri"/>
            </a:endParaRPr>
          </a:p>
        </p:txBody>
      </p:sp>
      <p:sp>
        <p:nvSpPr>
          <p:cNvPr id="596" name="Google Shape;596;p60"/>
          <p:cNvSpPr txBox="1"/>
          <p:nvPr/>
        </p:nvSpPr>
        <p:spPr>
          <a:xfrm>
            <a:off x="-75" y="5379275"/>
            <a:ext cx="9144000" cy="665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200">
                <a:latin typeface="Calibri"/>
                <a:ea typeface="Calibri"/>
                <a:cs typeface="Calibri"/>
                <a:sym typeface="Calibri"/>
              </a:rPr>
              <a:t>-</a:t>
            </a:r>
            <a:r>
              <a:rPr lang="cs" sz="2200">
                <a:latin typeface="Calibri"/>
                <a:ea typeface="Calibri"/>
                <a:cs typeface="Calibri"/>
                <a:sym typeface="Calibri"/>
              </a:rPr>
              <a:t>Mice were exposed to Air, Smoke, vape no-nicotine smoke , or vape nicotine for 4 months.</a:t>
            </a:r>
            <a:endParaRPr sz="2200">
              <a:latin typeface="Calibri"/>
              <a:ea typeface="Calibri"/>
              <a:cs typeface="Calibri"/>
              <a:sym typeface="Calibri"/>
            </a:endParaRPr>
          </a:p>
        </p:txBody>
      </p:sp>
      <p:sp>
        <p:nvSpPr>
          <p:cNvPr id="597" name="Google Shape;597;p60"/>
          <p:cNvSpPr txBox="1"/>
          <p:nvPr/>
        </p:nvSpPr>
        <p:spPr>
          <a:xfrm>
            <a:off x="5155200" y="894450"/>
            <a:ext cx="2380200" cy="368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s" sz="1800"/>
              <a:t>ENDS no nicotine</a:t>
            </a:r>
            <a:endParaRPr b="1" sz="1800"/>
          </a:p>
        </p:txBody>
      </p:sp>
      <p:sp>
        <p:nvSpPr>
          <p:cNvPr id="598" name="Google Shape;598;p60"/>
          <p:cNvSpPr txBox="1"/>
          <p:nvPr/>
        </p:nvSpPr>
        <p:spPr>
          <a:xfrm>
            <a:off x="0" y="0"/>
            <a:ext cx="9144000" cy="5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2600">
                <a:latin typeface="Calibri"/>
                <a:ea typeface="Calibri"/>
                <a:cs typeface="Calibri"/>
                <a:sym typeface="Calibri"/>
              </a:rPr>
              <a:t>Does vaping forms inclusions of lipids in the cell cytoplasm?: Yes </a:t>
            </a:r>
            <a:endParaRPr b="1" sz="2600">
              <a:latin typeface="Calibri"/>
              <a:ea typeface="Calibri"/>
              <a:cs typeface="Calibri"/>
              <a:sym typeface="Calibri"/>
            </a:endParaRPr>
          </a:p>
        </p:txBody>
      </p:sp>
      <p:pic>
        <p:nvPicPr>
          <p:cNvPr descr="Image result for Oil Red O staining" id="599" name="Google Shape;599;p60"/>
          <p:cNvPicPr preferRelativeResize="0"/>
          <p:nvPr/>
        </p:nvPicPr>
        <p:blipFill>
          <a:blip r:embed="rId5">
            <a:alphaModFix/>
          </a:blip>
          <a:stretch>
            <a:fillRect/>
          </a:stretch>
        </p:blipFill>
        <p:spPr>
          <a:xfrm>
            <a:off x="-33638" y="3227533"/>
            <a:ext cx="1235600" cy="1647466"/>
          </a:xfrm>
          <a:prstGeom prst="rect">
            <a:avLst/>
          </a:prstGeom>
          <a:noFill/>
          <a:ln>
            <a:noFill/>
          </a:ln>
        </p:spPr>
      </p:pic>
      <p:cxnSp>
        <p:nvCxnSpPr>
          <p:cNvPr id="600" name="Google Shape;600;p60"/>
          <p:cNvCxnSpPr>
            <a:stCxn id="599" idx="3"/>
          </p:cNvCxnSpPr>
          <p:nvPr/>
        </p:nvCxnSpPr>
        <p:spPr>
          <a:xfrm flipH="1" rot="10800000">
            <a:off x="1201962" y="3701166"/>
            <a:ext cx="5097300" cy="350100"/>
          </a:xfrm>
          <a:prstGeom prst="straightConnector1">
            <a:avLst/>
          </a:prstGeom>
          <a:noFill/>
          <a:ln cap="flat" cmpd="sng" w="9525">
            <a:solidFill>
              <a:srgbClr val="FF0000"/>
            </a:solidFill>
            <a:prstDash val="solid"/>
            <a:round/>
            <a:headEnd len="med" w="med" type="none"/>
            <a:tailEnd len="med" w="med" type="triangle"/>
          </a:ln>
        </p:spPr>
      </p:cxnSp>
      <p:sp>
        <p:nvSpPr>
          <p:cNvPr id="601" name="Google Shape;601;p60"/>
          <p:cNvSpPr txBox="1"/>
          <p:nvPr/>
        </p:nvSpPr>
        <p:spPr>
          <a:xfrm>
            <a:off x="-101475" y="4875000"/>
            <a:ext cx="9296400" cy="5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400"/>
              <a:t>S</a:t>
            </a:r>
            <a:r>
              <a:rPr lang="cs" sz="2400"/>
              <a:t>howed increased lipid accumulation independent of nicotine</a:t>
            </a:r>
            <a:endParaRPr sz="2400"/>
          </a:p>
        </p:txBody>
      </p:sp>
      <p:cxnSp>
        <p:nvCxnSpPr>
          <p:cNvPr id="602" name="Google Shape;602;p60"/>
          <p:cNvCxnSpPr>
            <a:stCxn id="599" idx="3"/>
          </p:cNvCxnSpPr>
          <p:nvPr/>
        </p:nvCxnSpPr>
        <p:spPr>
          <a:xfrm flipH="1" rot="10800000">
            <a:off x="1201962" y="4005966"/>
            <a:ext cx="6642900" cy="45300"/>
          </a:xfrm>
          <a:prstGeom prst="straightConnector1">
            <a:avLst/>
          </a:prstGeom>
          <a:noFill/>
          <a:ln cap="flat" cmpd="sng" w="9525">
            <a:solidFill>
              <a:srgbClr val="FF0000"/>
            </a:solidFill>
            <a:prstDash val="solid"/>
            <a:round/>
            <a:headEnd len="med" w="med" type="none"/>
            <a:tailEnd len="med" w="med" type="triangle"/>
          </a:ln>
        </p:spPr>
      </p:cxnSp>
      <p:pic>
        <p:nvPicPr>
          <p:cNvPr descr="Image result for H&amp;E staining" id="603" name="Google Shape;603;p60"/>
          <p:cNvPicPr preferRelativeResize="0"/>
          <p:nvPr/>
        </p:nvPicPr>
        <p:blipFill>
          <a:blip r:embed="rId6">
            <a:alphaModFix/>
          </a:blip>
          <a:stretch>
            <a:fillRect/>
          </a:stretch>
        </p:blipFill>
        <p:spPr>
          <a:xfrm>
            <a:off x="0" y="1684787"/>
            <a:ext cx="1355175" cy="1355175"/>
          </a:xfrm>
          <a:prstGeom prst="rect">
            <a:avLst/>
          </a:prstGeom>
          <a:noFill/>
          <a:ln>
            <a:noFill/>
          </a:ln>
        </p:spPr>
      </p:pic>
      <p:cxnSp>
        <p:nvCxnSpPr>
          <p:cNvPr id="604" name="Google Shape;604;p60"/>
          <p:cNvCxnSpPr>
            <a:stCxn id="603" idx="3"/>
          </p:cNvCxnSpPr>
          <p:nvPr/>
        </p:nvCxnSpPr>
        <p:spPr>
          <a:xfrm flipH="1" rot="10800000">
            <a:off x="1355175" y="2133475"/>
            <a:ext cx="4704600" cy="228900"/>
          </a:xfrm>
          <a:prstGeom prst="straightConnector1">
            <a:avLst/>
          </a:prstGeom>
          <a:noFill/>
          <a:ln cap="flat" cmpd="sng" w="9525">
            <a:solidFill>
              <a:srgbClr val="FF0000"/>
            </a:solidFill>
            <a:prstDash val="solid"/>
            <a:round/>
            <a:headEnd len="med" w="med" type="none"/>
            <a:tailEnd len="med" w="med" type="triangle"/>
          </a:ln>
        </p:spPr>
      </p:cxnSp>
      <p:cxnSp>
        <p:nvCxnSpPr>
          <p:cNvPr id="605" name="Google Shape;605;p60"/>
          <p:cNvCxnSpPr>
            <a:stCxn id="603" idx="3"/>
          </p:cNvCxnSpPr>
          <p:nvPr/>
        </p:nvCxnSpPr>
        <p:spPr>
          <a:xfrm>
            <a:off x="1355175" y="2362375"/>
            <a:ext cx="6751200" cy="10800"/>
          </a:xfrm>
          <a:prstGeom prst="straightConnector1">
            <a:avLst/>
          </a:prstGeom>
          <a:noFill/>
          <a:ln cap="flat" cmpd="sng" w="9525">
            <a:solidFill>
              <a:srgbClr val="FF0000"/>
            </a:solidFill>
            <a:prstDash val="solid"/>
            <a:round/>
            <a:headEnd len="med" w="med" type="none"/>
            <a:tailEnd len="med" w="med" type="triangle"/>
          </a:ln>
        </p:spPr>
      </p:cxnSp>
      <p:sp>
        <p:nvSpPr>
          <p:cNvPr id="606" name="Google Shape;606;p60"/>
          <p:cNvSpPr txBox="1"/>
          <p:nvPr/>
        </p:nvSpPr>
        <p:spPr>
          <a:xfrm>
            <a:off x="0" y="655450"/>
            <a:ext cx="2581200" cy="3681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solidFill>
                  <a:srgbClr val="FFFFFF"/>
                </a:solidFill>
              </a:rPr>
              <a:t>A</a:t>
            </a:r>
            <a:r>
              <a:rPr lang="cs">
                <a:solidFill>
                  <a:srgbClr val="FFFFFF"/>
                </a:solidFill>
              </a:rPr>
              <a:t>lveolar macrophages cells</a:t>
            </a:r>
            <a:endParaRPr>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61"/>
          <p:cNvSpPr txBox="1"/>
          <p:nvPr/>
        </p:nvSpPr>
        <p:spPr>
          <a:xfrm>
            <a:off x="5585375" y="6135775"/>
            <a:ext cx="3096600" cy="6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uFill>
                  <a:noFill/>
                </a:uFill>
                <a:latin typeface="Calibri"/>
                <a:ea typeface="Calibri"/>
                <a:cs typeface="Calibri"/>
                <a:sym typeface="Calibri"/>
                <a:hlinkClick r:id="rId3"/>
              </a:rPr>
              <a:t>NEJM.org.New England Journal of Medicine. </a:t>
            </a:r>
            <a:r>
              <a:rPr i="1" lang="cs">
                <a:uFill>
                  <a:noFill/>
                </a:uFill>
                <a:latin typeface="Calibri"/>
                <a:ea typeface="Calibri"/>
                <a:cs typeface="Calibri"/>
                <a:sym typeface="Calibri"/>
                <a:hlinkClick r:id="rId4"/>
              </a:rPr>
              <a:t>Mayo Clinic </a:t>
            </a:r>
            <a:r>
              <a:rPr i="1" lang="cs">
                <a:uFill>
                  <a:noFill/>
                </a:uFill>
                <a:latin typeface="Calibri"/>
                <a:ea typeface="Calibri"/>
                <a:cs typeface="Calibri"/>
                <a:sym typeface="Calibri"/>
                <a:hlinkClick r:id="rId5"/>
              </a:rPr>
              <a:t> October 2, 2019</a:t>
            </a:r>
            <a:endParaRPr i="1">
              <a:latin typeface="Calibri"/>
              <a:ea typeface="Calibri"/>
              <a:cs typeface="Calibri"/>
              <a:sym typeface="Calibri"/>
            </a:endParaRPr>
          </a:p>
        </p:txBody>
      </p:sp>
      <p:pic>
        <p:nvPicPr>
          <p:cNvPr id="613" name="Google Shape;613;p61"/>
          <p:cNvPicPr preferRelativeResize="0"/>
          <p:nvPr/>
        </p:nvPicPr>
        <p:blipFill>
          <a:blip r:embed="rId6">
            <a:alphaModFix/>
          </a:blip>
          <a:stretch>
            <a:fillRect/>
          </a:stretch>
        </p:blipFill>
        <p:spPr>
          <a:xfrm>
            <a:off x="1614748" y="811875"/>
            <a:ext cx="6295050" cy="4742274"/>
          </a:xfrm>
          <a:prstGeom prst="rect">
            <a:avLst/>
          </a:prstGeom>
          <a:noFill/>
          <a:ln>
            <a:noFill/>
          </a:ln>
        </p:spPr>
      </p:pic>
      <p:sp>
        <p:nvSpPr>
          <p:cNvPr id="614" name="Google Shape;614;p61"/>
          <p:cNvSpPr txBox="1"/>
          <p:nvPr/>
        </p:nvSpPr>
        <p:spPr>
          <a:xfrm>
            <a:off x="1805575" y="89175"/>
            <a:ext cx="3096600" cy="7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latin typeface="Calibri"/>
                <a:ea typeface="Calibri"/>
                <a:cs typeface="Calibri"/>
                <a:sym typeface="Calibri"/>
              </a:rPr>
              <a:t>Bronchial wall thickening,</a:t>
            </a:r>
            <a:endParaRPr sz="1800">
              <a:latin typeface="Calibri"/>
              <a:ea typeface="Calibri"/>
              <a:cs typeface="Calibri"/>
              <a:sym typeface="Calibri"/>
            </a:endParaRPr>
          </a:p>
          <a:p>
            <a:pPr indent="0" lvl="0" marL="0" rtl="0" algn="l">
              <a:spcBef>
                <a:spcPts val="0"/>
              </a:spcBef>
              <a:spcAft>
                <a:spcPts val="0"/>
              </a:spcAft>
              <a:buNone/>
            </a:pPr>
            <a:r>
              <a:rPr lang="cs" sz="1800">
                <a:latin typeface="Calibri"/>
                <a:ea typeface="Calibri"/>
                <a:cs typeface="Calibri"/>
                <a:sym typeface="Calibri"/>
              </a:rPr>
              <a:t>Bronchial</a:t>
            </a:r>
            <a:r>
              <a:rPr lang="cs" sz="1800">
                <a:latin typeface="Calibri"/>
                <a:ea typeface="Calibri"/>
                <a:cs typeface="Calibri"/>
                <a:sym typeface="Calibri"/>
              </a:rPr>
              <a:t> wall deformation</a:t>
            </a:r>
            <a:endParaRPr sz="1800">
              <a:latin typeface="Calibri"/>
              <a:ea typeface="Calibri"/>
              <a:cs typeface="Calibri"/>
              <a:sym typeface="Calibri"/>
            </a:endParaRPr>
          </a:p>
        </p:txBody>
      </p:sp>
      <p:sp>
        <p:nvSpPr>
          <p:cNvPr id="615" name="Google Shape;615;p61"/>
          <p:cNvSpPr txBox="1"/>
          <p:nvPr/>
        </p:nvSpPr>
        <p:spPr>
          <a:xfrm>
            <a:off x="4729900" y="0"/>
            <a:ext cx="4261800" cy="81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cs" sz="1800">
                <a:latin typeface="Calibri"/>
                <a:ea typeface="Calibri"/>
                <a:cs typeface="Calibri"/>
                <a:sym typeface="Calibri"/>
              </a:rPr>
              <a:t>-Casting-off dead tissue</a:t>
            </a:r>
            <a:endParaRPr sz="1800">
              <a:latin typeface="Calibri"/>
              <a:ea typeface="Calibri"/>
              <a:cs typeface="Calibri"/>
              <a:sym typeface="Calibri"/>
            </a:endParaRPr>
          </a:p>
          <a:p>
            <a:pPr indent="0" lvl="0" marL="0" rtl="0" algn="l">
              <a:lnSpc>
                <a:spcPct val="100000"/>
              </a:lnSpc>
              <a:spcBef>
                <a:spcPts val="0"/>
              </a:spcBef>
              <a:spcAft>
                <a:spcPts val="0"/>
              </a:spcAft>
              <a:buNone/>
            </a:pPr>
            <a:r>
              <a:rPr lang="cs" sz="1800">
                <a:solidFill>
                  <a:schemeClr val="dk1"/>
                </a:solidFill>
                <a:latin typeface="Calibri"/>
                <a:ea typeface="Calibri"/>
                <a:cs typeface="Calibri"/>
                <a:sym typeface="Calibri"/>
              </a:rPr>
              <a:t>-M</a:t>
            </a:r>
            <a:r>
              <a:rPr lang="cs" sz="1800">
                <a:solidFill>
                  <a:schemeClr val="dk1"/>
                </a:solidFill>
                <a:latin typeface="Calibri"/>
                <a:ea typeface="Calibri"/>
                <a:cs typeface="Calibri"/>
                <a:sym typeface="Calibri"/>
              </a:rPr>
              <a:t>ucosal swelling</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cs" sz="1800">
                <a:solidFill>
                  <a:schemeClr val="dk1"/>
                </a:solidFill>
                <a:latin typeface="Calibri"/>
                <a:ea typeface="Calibri"/>
                <a:cs typeface="Calibri"/>
                <a:sym typeface="Calibri"/>
              </a:rPr>
              <a:t>-More tissue surrounding the bronchiolus</a:t>
            </a:r>
            <a:endParaRPr sz="1800">
              <a:solidFill>
                <a:schemeClr val="dk1"/>
              </a:solidFill>
              <a:latin typeface="Calibri"/>
              <a:ea typeface="Calibri"/>
              <a:cs typeface="Calibri"/>
              <a:sym typeface="Calibri"/>
            </a:endParaRPr>
          </a:p>
        </p:txBody>
      </p:sp>
      <p:sp>
        <p:nvSpPr>
          <p:cNvPr id="616" name="Google Shape;616;p61"/>
          <p:cNvSpPr txBox="1"/>
          <p:nvPr/>
        </p:nvSpPr>
        <p:spPr>
          <a:xfrm>
            <a:off x="0" y="3457275"/>
            <a:ext cx="1614900" cy="24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latin typeface="Calibri"/>
                <a:ea typeface="Calibri"/>
                <a:cs typeface="Calibri"/>
                <a:sym typeface="Calibri"/>
              </a:rPr>
              <a:t>‘</a:t>
            </a:r>
            <a:r>
              <a:rPr lang="cs" sz="1800">
                <a:latin typeface="Calibri"/>
                <a:ea typeface="Calibri"/>
                <a:cs typeface="Calibri"/>
                <a:sym typeface="Calibri"/>
              </a:rPr>
              <a:t>sentinel cells’ in</a:t>
            </a:r>
            <a:r>
              <a:rPr lang="cs" sz="1800">
                <a:latin typeface="Calibri"/>
                <a:ea typeface="Calibri"/>
                <a:cs typeface="Calibri"/>
                <a:sym typeface="Calibri"/>
              </a:rPr>
              <a:t>creased s </a:t>
            </a:r>
            <a:r>
              <a:rPr lang="cs" sz="1800">
                <a:solidFill>
                  <a:schemeClr val="dk1"/>
                </a:solidFill>
                <a:latin typeface="Calibri"/>
                <a:ea typeface="Calibri"/>
                <a:cs typeface="Calibri"/>
                <a:sym typeface="Calibri"/>
              </a:rPr>
              <a:t>in the </a:t>
            </a:r>
            <a:r>
              <a:rPr lang="cs" sz="1800">
                <a:solidFill>
                  <a:schemeClr val="dk1"/>
                </a:solidFill>
                <a:latin typeface="Calibri"/>
                <a:ea typeface="Calibri"/>
                <a:cs typeface="Calibri"/>
                <a:sym typeface="Calibri"/>
              </a:rPr>
              <a:t>surrounding the bronchioles tissue and alveoli cells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17" name="Google Shape;617;p61"/>
          <p:cNvSpPr txBox="1"/>
          <p:nvPr/>
        </p:nvSpPr>
        <p:spPr>
          <a:xfrm>
            <a:off x="7909800" y="3171675"/>
            <a:ext cx="1234200" cy="11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latin typeface="Calibri"/>
                <a:ea typeface="Calibri"/>
                <a:cs typeface="Calibri"/>
                <a:sym typeface="Calibri"/>
              </a:rPr>
              <a:t>Spread </a:t>
            </a:r>
            <a:r>
              <a:rPr lang="cs" sz="1800">
                <a:solidFill>
                  <a:schemeClr val="dk1"/>
                </a:solidFill>
                <a:latin typeface="Calibri"/>
                <a:ea typeface="Calibri"/>
                <a:cs typeface="Calibri"/>
                <a:sym typeface="Calibri"/>
              </a:rPr>
              <a:t> alveolar damage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618" name="Google Shape;618;p61"/>
          <p:cNvSpPr txBox="1"/>
          <p:nvPr/>
        </p:nvSpPr>
        <p:spPr>
          <a:xfrm>
            <a:off x="1614900" y="5554150"/>
            <a:ext cx="6295200" cy="465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cs" sz="1800">
                <a:solidFill>
                  <a:schemeClr val="dk1"/>
                </a:solidFill>
              </a:rPr>
              <a:t>Pathology of Vaping-Associated Lung Injury</a:t>
            </a:r>
            <a:endParaRPr b="1" sz="1800">
              <a:solidFill>
                <a:schemeClr val="dk1"/>
              </a:solidFill>
            </a:endParaRPr>
          </a:p>
        </p:txBody>
      </p:sp>
      <p:sp>
        <p:nvSpPr>
          <p:cNvPr id="619" name="Google Shape;619;p61"/>
          <p:cNvSpPr txBox="1"/>
          <p:nvPr/>
        </p:nvSpPr>
        <p:spPr>
          <a:xfrm>
            <a:off x="0" y="2084875"/>
            <a:ext cx="1614900" cy="1407300"/>
          </a:xfrm>
          <a:prstGeom prst="rect">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 sz="6000"/>
              <a:t>17</a:t>
            </a:r>
            <a:endParaRPr b="1" sz="6000"/>
          </a:p>
          <a:p>
            <a:pPr indent="0" lvl="0" marL="0" rtl="0" algn="ctr">
              <a:spcBef>
                <a:spcPts val="0"/>
              </a:spcBef>
              <a:spcAft>
                <a:spcPts val="0"/>
              </a:spcAft>
              <a:buNone/>
            </a:pPr>
            <a:r>
              <a:rPr b="1" lang="cs" sz="3000"/>
              <a:t>cases</a:t>
            </a:r>
            <a:endParaRPr b="1" sz="3000"/>
          </a:p>
        </p:txBody>
      </p:sp>
      <p:sp>
        <p:nvSpPr>
          <p:cNvPr id="620" name="Google Shape;620;p61"/>
          <p:cNvSpPr txBox="1"/>
          <p:nvPr/>
        </p:nvSpPr>
        <p:spPr>
          <a:xfrm>
            <a:off x="0" y="0"/>
            <a:ext cx="1614900" cy="14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1800"/>
              <a:t>-L</a:t>
            </a:r>
            <a:r>
              <a:rPr b="1" lang="cs" sz="1800"/>
              <a:t>avage fluid</a:t>
            </a:r>
            <a:endParaRPr b="1" sz="1800"/>
          </a:p>
          <a:p>
            <a:pPr indent="0" lvl="0" marL="0" rtl="0" algn="l">
              <a:spcBef>
                <a:spcPts val="0"/>
              </a:spcBef>
              <a:spcAft>
                <a:spcPts val="0"/>
              </a:spcAft>
              <a:buNone/>
            </a:pPr>
            <a:r>
              <a:rPr b="1" lang="cs" sz="1800">
                <a:solidFill>
                  <a:schemeClr val="dk1"/>
                </a:solidFill>
              </a:rPr>
              <a:t>-Foamy macrophage</a:t>
            </a:r>
            <a:endParaRPr b="1" sz="1800">
              <a:solidFill>
                <a:schemeClr val="dk1"/>
              </a:solidFill>
            </a:endParaRPr>
          </a:p>
          <a:p>
            <a:pPr indent="0" lvl="0" marL="0" rtl="0" algn="l">
              <a:spcBef>
                <a:spcPts val="0"/>
              </a:spcBef>
              <a:spcAft>
                <a:spcPts val="0"/>
              </a:spcAft>
              <a:buNone/>
            </a:pPr>
            <a:r>
              <a:rPr b="1" lang="cs" sz="1800">
                <a:solidFill>
                  <a:schemeClr val="dk1"/>
                </a:solidFill>
              </a:rPr>
              <a:t>--Neutrophils </a:t>
            </a:r>
            <a:endParaRPr b="1" sz="1800"/>
          </a:p>
        </p:txBody>
      </p:sp>
      <p:sp>
        <p:nvSpPr>
          <p:cNvPr id="621" name="Google Shape;621;p61"/>
          <p:cNvSpPr txBox="1"/>
          <p:nvPr/>
        </p:nvSpPr>
        <p:spPr>
          <a:xfrm rot="5400000">
            <a:off x="6185850" y="2661023"/>
            <a:ext cx="5532900" cy="282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 sz="2000">
                <a:solidFill>
                  <a:srgbClr val="FFFFFF"/>
                </a:solidFill>
                <a:latin typeface="Calibri"/>
                <a:ea typeface="Calibri"/>
                <a:cs typeface="Calibri"/>
                <a:sym typeface="Calibri"/>
              </a:rPr>
              <a:t>bacteria, viruses, fungi</a:t>
            </a:r>
            <a:r>
              <a:rPr b="1" lang="cs" sz="2000" u="sng">
                <a:solidFill>
                  <a:srgbClr val="FFFFFF"/>
                </a:solidFill>
                <a:latin typeface="Calibri"/>
                <a:ea typeface="Calibri"/>
                <a:cs typeface="Calibri"/>
                <a:sym typeface="Calibri"/>
              </a:rPr>
              <a:t>, </a:t>
            </a:r>
            <a:r>
              <a:rPr b="1" lang="cs" sz="2000">
                <a:solidFill>
                  <a:srgbClr val="FFFFFF"/>
                </a:solidFill>
                <a:latin typeface="Calibri"/>
                <a:ea typeface="Calibri"/>
                <a:cs typeface="Calibri"/>
                <a:sym typeface="Calibri"/>
              </a:rPr>
              <a:t>poisons ,cancer cells</a:t>
            </a:r>
            <a:endParaRPr b="1" sz="2000">
              <a:solidFill>
                <a:srgbClr val="FFFFFF"/>
              </a:solidFill>
              <a:latin typeface="Calibri"/>
              <a:ea typeface="Calibri"/>
              <a:cs typeface="Calibri"/>
              <a:sym typeface="Calibri"/>
            </a:endParaRPr>
          </a:p>
        </p:txBody>
      </p:sp>
      <p:sp>
        <p:nvSpPr>
          <p:cNvPr id="622" name="Google Shape;622;p61"/>
          <p:cNvSpPr txBox="1"/>
          <p:nvPr/>
        </p:nvSpPr>
        <p:spPr>
          <a:xfrm>
            <a:off x="2962050" y="2950025"/>
            <a:ext cx="3720000" cy="46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
              <a:t>airway-centered chemical pneumonitis</a:t>
            </a:r>
            <a:endParaRPr b="1"/>
          </a:p>
        </p:txBody>
      </p:sp>
      <p:pic>
        <p:nvPicPr>
          <p:cNvPr id="623" name="Google Shape;623;p61"/>
          <p:cNvPicPr preferRelativeResize="0"/>
          <p:nvPr/>
        </p:nvPicPr>
        <p:blipFill>
          <a:blip r:embed="rId7">
            <a:alphaModFix/>
          </a:blip>
          <a:stretch>
            <a:fillRect/>
          </a:stretch>
        </p:blipFill>
        <p:spPr>
          <a:xfrm>
            <a:off x="343070" y="1273075"/>
            <a:ext cx="836906" cy="811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7" title="Points scored"/>
          <p:cNvPicPr preferRelativeResize="0"/>
          <p:nvPr/>
        </p:nvPicPr>
        <p:blipFill>
          <a:blip r:embed="rId3">
            <a:alphaModFix/>
          </a:blip>
          <a:stretch>
            <a:fillRect/>
          </a:stretch>
        </p:blipFill>
        <p:spPr>
          <a:xfrm>
            <a:off x="0" y="0"/>
            <a:ext cx="9144000" cy="5064931"/>
          </a:xfrm>
          <a:prstGeom prst="rect">
            <a:avLst/>
          </a:prstGeom>
          <a:noFill/>
          <a:ln>
            <a:noFill/>
          </a:ln>
        </p:spPr>
      </p:pic>
      <p:sp>
        <p:nvSpPr>
          <p:cNvPr id="110" name="Google Shape;110;p17"/>
          <p:cNvSpPr txBox="1"/>
          <p:nvPr/>
        </p:nvSpPr>
        <p:spPr>
          <a:xfrm>
            <a:off x="0" y="5249100"/>
            <a:ext cx="9144000" cy="54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1200" u="sng">
                <a:solidFill>
                  <a:schemeClr val="hlink"/>
                </a:solidFill>
                <a:latin typeface="Calibri"/>
                <a:ea typeface="Calibri"/>
                <a:cs typeface="Calibri"/>
                <a:sym typeface="Calibri"/>
                <a:hlinkClick r:id="rId4"/>
              </a:rPr>
              <a:t>Office on Smoking and Health</a:t>
            </a:r>
            <a:r>
              <a:rPr lang="cs" sz="1200">
                <a:solidFill>
                  <a:schemeClr val="dk1"/>
                </a:solidFill>
                <a:latin typeface="Calibri"/>
                <a:ea typeface="Calibri"/>
                <a:cs typeface="Calibri"/>
                <a:sym typeface="Calibri"/>
              </a:rPr>
              <a:t>,</a:t>
            </a:r>
            <a:r>
              <a:rPr lang="cs" sz="1200">
                <a:solidFill>
                  <a:schemeClr val="dk1"/>
                </a:solidFill>
                <a:uFill>
                  <a:noFill/>
                </a:uFill>
                <a:latin typeface="Calibri"/>
                <a:ea typeface="Calibri"/>
                <a:cs typeface="Calibri"/>
                <a:sym typeface="Calibri"/>
                <a:hlinkClick r:id="rId5"/>
              </a:rPr>
              <a:t> </a:t>
            </a:r>
            <a:r>
              <a:rPr lang="cs" sz="1200" u="sng">
                <a:solidFill>
                  <a:schemeClr val="hlink"/>
                </a:solidFill>
                <a:latin typeface="Calibri"/>
                <a:ea typeface="Calibri"/>
                <a:cs typeface="Calibri"/>
                <a:sym typeface="Calibri"/>
                <a:hlinkClick r:id="rId6"/>
              </a:rPr>
              <a:t>National Center for Chronic Disease Prevention and Health Promotion</a:t>
            </a:r>
            <a:endParaRPr sz="1200">
              <a:latin typeface="Calibri"/>
              <a:ea typeface="Calibri"/>
              <a:cs typeface="Calibri"/>
              <a:sym typeface="Calibri"/>
            </a:endParaRPr>
          </a:p>
        </p:txBody>
      </p:sp>
      <p:sp>
        <p:nvSpPr>
          <p:cNvPr id="111" name="Google Shape;111;p17"/>
          <p:cNvSpPr txBox="1"/>
          <p:nvPr/>
        </p:nvSpPr>
        <p:spPr>
          <a:xfrm>
            <a:off x="6162800" y="5979875"/>
            <a:ext cx="2981100" cy="7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7"/>
              </a:rPr>
              <a:t>CDC Page last reviewed: </a:t>
            </a:r>
            <a:r>
              <a:rPr i="1" lang="cs">
                <a:latin typeface="Calibri"/>
                <a:ea typeface="Calibri"/>
                <a:cs typeface="Calibri"/>
                <a:sym typeface="Calibri"/>
              </a:rPr>
              <a:t>October 3, 2019. Content source: </a:t>
            </a:r>
            <a:endParaRPr i="1">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pic>
        <p:nvPicPr>
          <p:cNvPr id="629" name="Google Shape;629;p62"/>
          <p:cNvPicPr preferRelativeResize="0"/>
          <p:nvPr/>
        </p:nvPicPr>
        <p:blipFill rotWithShape="1">
          <a:blip r:embed="rId3">
            <a:alphaModFix amt="80000"/>
          </a:blip>
          <a:srcRect b="3183" l="0" r="0" t="3183"/>
          <a:stretch/>
        </p:blipFill>
        <p:spPr>
          <a:xfrm>
            <a:off x="0" y="0"/>
            <a:ext cx="9144005" cy="6857998"/>
          </a:xfrm>
          <a:prstGeom prst="rect">
            <a:avLst/>
          </a:prstGeom>
          <a:noFill/>
          <a:ln>
            <a:noFill/>
          </a:ln>
        </p:spPr>
      </p:pic>
      <p:sp>
        <p:nvSpPr>
          <p:cNvPr id="630" name="Google Shape;630;p62"/>
          <p:cNvSpPr txBox="1"/>
          <p:nvPr>
            <p:ph idx="1" type="body"/>
          </p:nvPr>
        </p:nvSpPr>
        <p:spPr>
          <a:xfrm>
            <a:off x="803250" y="4081754"/>
            <a:ext cx="7537500" cy="2628900"/>
          </a:xfrm>
          <a:prstGeom prst="rect">
            <a:avLst/>
          </a:prstGeom>
        </p:spPr>
        <p:txBody>
          <a:bodyPr anchorCtr="0" anchor="b" bIns="91425" lIns="91425" spcFirstLastPara="1" rIns="91425" wrap="square" tIns="91425">
            <a:noAutofit/>
          </a:bodyPr>
          <a:lstStyle/>
          <a:p>
            <a:pPr indent="0" lvl="0" marL="0" rtl="0" algn="l">
              <a:spcBef>
                <a:spcPts val="0"/>
              </a:spcBef>
              <a:spcAft>
                <a:spcPts val="1600"/>
              </a:spcAft>
              <a:buNone/>
            </a:pPr>
            <a:r>
              <a:rPr b="1" lang="cs"/>
              <a:t>Chronic Obstructive Pulmonary Disease</a:t>
            </a:r>
            <a:r>
              <a:rPr lang="cs"/>
              <a:t> (</a:t>
            </a:r>
            <a:r>
              <a:rPr b="1" lang="cs"/>
              <a:t>COPD</a:t>
            </a:r>
            <a:r>
              <a:rPr lang="cs"/>
              <a:t>) is an umbrella term used to describe progressive lung diseases including emphysema, chronic bronchitis, and refractory (non-reversible) asthma. This disease is characterized by increasing breathlessness</a:t>
            </a:r>
            <a:endParaRPr/>
          </a:p>
        </p:txBody>
      </p:sp>
      <p:sp>
        <p:nvSpPr>
          <p:cNvPr id="631" name="Google Shape;631;p62"/>
          <p:cNvSpPr txBox="1"/>
          <p:nvPr/>
        </p:nvSpPr>
        <p:spPr>
          <a:xfrm>
            <a:off x="1546075" y="3233525"/>
            <a:ext cx="54513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700">
                <a:solidFill>
                  <a:srgbClr val="FFFFFF"/>
                </a:solidFill>
              </a:rPr>
              <a:t>vaping-associated lung injury</a:t>
            </a:r>
            <a:endParaRPr sz="27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pic>
        <p:nvPicPr>
          <p:cNvPr descr="Tobacco Free California | Flavors Hook Kids | “Irritability” :30 TV&#10;&#10;3.6 million high schoolers used e-cigarettes in 2018—a staggering 78 percent increase from 2017. Juul, Suorin, Phix, Bo, and other flavored vapes hook kids with their sweet flavors, but they’re packed with nicotine, a neurotoxin proven to be as addictive as cocaine. Nicotine exposure in teens can escalate irritability, mood swings, anxiety, and impulsivity, making the teen years harder than they already are. Watch the commercial to learn the effects of nicotine on the teen brain. FlavorsHookKids.org" id="637" name="Google Shape;637;p63" title="&quot;Irritability&quot; :30 TV">
            <a:hlinkClick r:id="rId3"/>
          </p:cNvPr>
          <p:cNvPicPr preferRelativeResize="0"/>
          <p:nvPr/>
        </p:nvPicPr>
        <p:blipFill>
          <a:blip r:embed="rId4">
            <a:alphaModFix/>
          </a:blip>
          <a:stretch>
            <a:fillRect/>
          </a:stretch>
        </p:blipFill>
        <p:spPr>
          <a:xfrm>
            <a:off x="0" y="0"/>
            <a:ext cx="9144000" cy="6064900"/>
          </a:xfrm>
          <a:prstGeom prst="rect">
            <a:avLst/>
          </a:prstGeom>
          <a:noFill/>
          <a:ln>
            <a:noFill/>
          </a:ln>
        </p:spPr>
      </p:pic>
      <p:sp>
        <p:nvSpPr>
          <p:cNvPr id="638" name="Google Shape;638;p63">
            <a:hlinkClick r:id="rId5"/>
          </p:cNvPr>
          <p:cNvSpPr txBox="1"/>
          <p:nvPr/>
        </p:nvSpPr>
        <p:spPr>
          <a:xfrm>
            <a:off x="5746075" y="6064900"/>
            <a:ext cx="27432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sz="1300">
                <a:uFill>
                  <a:noFill/>
                </a:uFill>
                <a:latin typeface="Calibri"/>
                <a:ea typeface="Calibri"/>
                <a:cs typeface="Calibri"/>
                <a:sym typeface="Calibri"/>
                <a:hlinkClick r:id="rId6"/>
              </a:rPr>
              <a:t>3.6 million high schoolers used e-cigarettes in 2018—a staggering 78 percent increase from 2017</a:t>
            </a:r>
            <a:endParaRPr i="1" sz="1300">
              <a:latin typeface="Calibri"/>
              <a:ea typeface="Calibri"/>
              <a:cs typeface="Calibri"/>
              <a:sym typeface="Calibri"/>
            </a:endParaRPr>
          </a:p>
        </p:txBody>
      </p:sp>
      <p:sp>
        <p:nvSpPr>
          <p:cNvPr id="639" name="Google Shape;639;p63"/>
          <p:cNvSpPr txBox="1"/>
          <p:nvPr/>
        </p:nvSpPr>
        <p:spPr>
          <a:xfrm>
            <a:off x="3297300" y="6064900"/>
            <a:ext cx="25494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100">
                <a:solidFill>
                  <a:schemeClr val="dk1"/>
                </a:solidFill>
                <a:latin typeface="Calibri"/>
                <a:ea typeface="Calibri"/>
                <a:cs typeface="Calibri"/>
                <a:sym typeface="Calibri"/>
              </a:rPr>
              <a:t>Source: </a:t>
            </a:r>
            <a:r>
              <a:rPr lang="cs" sz="1100" u="sng">
                <a:solidFill>
                  <a:schemeClr val="hlink"/>
                </a:solidFill>
                <a:latin typeface="Calibri"/>
                <a:ea typeface="Calibri"/>
                <a:cs typeface="Calibri"/>
                <a:sym typeface="Calibri"/>
                <a:hlinkClick r:id="rId7"/>
              </a:rPr>
              <a:t>https://youtu.be/9lGFlXrTwJU</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pic>
        <p:nvPicPr>
          <p:cNvPr id="645" name="Google Shape;645;p64"/>
          <p:cNvPicPr preferRelativeResize="0"/>
          <p:nvPr/>
        </p:nvPicPr>
        <p:blipFill rotWithShape="1">
          <a:blip r:embed="rId3">
            <a:alphaModFix/>
          </a:blip>
          <a:srcRect b="6384" l="1772" r="847" t="5680"/>
          <a:stretch/>
        </p:blipFill>
        <p:spPr>
          <a:xfrm>
            <a:off x="10975" y="608637"/>
            <a:ext cx="9144000" cy="5439488"/>
          </a:xfrm>
          <a:prstGeom prst="rect">
            <a:avLst/>
          </a:prstGeom>
          <a:noFill/>
          <a:ln>
            <a:noFill/>
          </a:ln>
        </p:spPr>
      </p:pic>
      <p:sp>
        <p:nvSpPr>
          <p:cNvPr id="646" name="Google Shape;646;p64"/>
          <p:cNvSpPr txBox="1"/>
          <p:nvPr/>
        </p:nvSpPr>
        <p:spPr>
          <a:xfrm>
            <a:off x="20775" y="-25500"/>
            <a:ext cx="30630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2400">
                <a:latin typeface="Calibri"/>
                <a:ea typeface="Calibri"/>
                <a:cs typeface="Calibri"/>
                <a:sym typeface="Calibri"/>
              </a:rPr>
              <a:t>Physical Withdrawals</a:t>
            </a:r>
            <a:endParaRPr b="1" sz="2400">
              <a:latin typeface="Calibri"/>
              <a:ea typeface="Calibri"/>
              <a:cs typeface="Calibri"/>
              <a:sym typeface="Calibri"/>
            </a:endParaRPr>
          </a:p>
        </p:txBody>
      </p:sp>
      <p:sp>
        <p:nvSpPr>
          <p:cNvPr id="647" name="Google Shape;647;p64"/>
          <p:cNvSpPr txBox="1"/>
          <p:nvPr>
            <p:ph type="title"/>
          </p:nvPr>
        </p:nvSpPr>
        <p:spPr>
          <a:xfrm>
            <a:off x="3645025" y="0"/>
            <a:ext cx="1875900" cy="431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 sz="3600">
                <a:solidFill>
                  <a:srgbClr val="000000"/>
                </a:solidFill>
              </a:rPr>
              <a:t>Nicotine </a:t>
            </a:r>
            <a:endParaRPr sz="3600">
              <a:solidFill>
                <a:srgbClr val="000000"/>
              </a:solidFill>
            </a:endParaRPr>
          </a:p>
          <a:p>
            <a:pPr indent="0" lvl="0" marL="0" rtl="0" algn="l">
              <a:spcBef>
                <a:spcPts val="480"/>
              </a:spcBef>
              <a:spcAft>
                <a:spcPts val="0"/>
              </a:spcAft>
              <a:buNone/>
            </a:pPr>
            <a:r>
              <a:t/>
            </a:r>
            <a:endParaRPr b="1" sz="3600">
              <a:solidFill>
                <a:srgbClr val="000000"/>
              </a:solidFill>
              <a:latin typeface="Cambria"/>
              <a:ea typeface="Cambria"/>
              <a:cs typeface="Cambria"/>
              <a:sym typeface="Cambria"/>
            </a:endParaRPr>
          </a:p>
        </p:txBody>
      </p:sp>
      <p:sp>
        <p:nvSpPr>
          <p:cNvPr id="648" name="Google Shape;648;p64"/>
          <p:cNvSpPr txBox="1"/>
          <p:nvPr/>
        </p:nvSpPr>
        <p:spPr>
          <a:xfrm>
            <a:off x="5777350" y="-50700"/>
            <a:ext cx="3366600" cy="5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2400">
                <a:latin typeface="Calibri"/>
                <a:ea typeface="Calibri"/>
                <a:cs typeface="Calibri"/>
                <a:sym typeface="Calibri"/>
              </a:rPr>
              <a:t>Emotional Withdrawals</a:t>
            </a:r>
            <a:endParaRPr b="1" sz="2400">
              <a:latin typeface="Calibri"/>
              <a:ea typeface="Calibri"/>
              <a:cs typeface="Calibri"/>
              <a:sym typeface="Calibri"/>
            </a:endParaRPr>
          </a:p>
        </p:txBody>
      </p:sp>
      <p:sp>
        <p:nvSpPr>
          <p:cNvPr id="649" name="Google Shape;649;p64"/>
          <p:cNvSpPr/>
          <p:nvPr/>
        </p:nvSpPr>
        <p:spPr>
          <a:xfrm>
            <a:off x="380313" y="794225"/>
            <a:ext cx="2343924" cy="1059048"/>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 can’t concentrate</a:t>
            </a:r>
            <a:endParaRPr sz="1800"/>
          </a:p>
        </p:txBody>
      </p:sp>
      <p:sp>
        <p:nvSpPr>
          <p:cNvPr id="650" name="Google Shape;650;p64"/>
          <p:cNvSpPr/>
          <p:nvPr/>
        </p:nvSpPr>
        <p:spPr>
          <a:xfrm>
            <a:off x="104175" y="2063000"/>
            <a:ext cx="2343924" cy="1059048"/>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 am feeling depressed</a:t>
            </a:r>
            <a:endParaRPr sz="1800"/>
          </a:p>
        </p:txBody>
      </p:sp>
      <p:sp>
        <p:nvSpPr>
          <p:cNvPr id="651" name="Google Shape;651;p64"/>
          <p:cNvSpPr/>
          <p:nvPr/>
        </p:nvSpPr>
        <p:spPr>
          <a:xfrm>
            <a:off x="534925" y="3276575"/>
            <a:ext cx="2491884" cy="1201824"/>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it's</a:t>
            </a:r>
            <a:r>
              <a:rPr lang="cs" sz="1800"/>
              <a:t> like everything irritates me</a:t>
            </a:r>
            <a:endParaRPr sz="1800"/>
          </a:p>
        </p:txBody>
      </p:sp>
      <p:sp>
        <p:nvSpPr>
          <p:cNvPr id="652" name="Google Shape;652;p64"/>
          <p:cNvSpPr/>
          <p:nvPr/>
        </p:nvSpPr>
        <p:spPr>
          <a:xfrm>
            <a:off x="193525" y="4738175"/>
            <a:ext cx="2343924" cy="1201824"/>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 feel the rush for </a:t>
            </a:r>
            <a:r>
              <a:rPr lang="cs" sz="1800"/>
              <a:t>adrenaline</a:t>
            </a:r>
            <a:r>
              <a:rPr lang="cs" sz="1800"/>
              <a:t> </a:t>
            </a:r>
            <a:endParaRPr sz="1800"/>
          </a:p>
        </p:txBody>
      </p:sp>
      <p:sp>
        <p:nvSpPr>
          <p:cNvPr id="653" name="Google Shape;653;p64"/>
          <p:cNvSpPr/>
          <p:nvPr/>
        </p:nvSpPr>
        <p:spPr>
          <a:xfrm>
            <a:off x="3150275" y="729750"/>
            <a:ext cx="2491884" cy="1201824"/>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 feel anxious, If I use I will feel better</a:t>
            </a:r>
            <a:endParaRPr sz="1800"/>
          </a:p>
        </p:txBody>
      </p:sp>
      <p:sp>
        <p:nvSpPr>
          <p:cNvPr id="654" name="Google Shape;654;p64"/>
          <p:cNvSpPr/>
          <p:nvPr/>
        </p:nvSpPr>
        <p:spPr>
          <a:xfrm>
            <a:off x="5945800" y="692350"/>
            <a:ext cx="3062988" cy="1148040"/>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My sleep is messed up, I feel tired and restless</a:t>
            </a:r>
            <a:endParaRPr sz="1800"/>
          </a:p>
        </p:txBody>
      </p:sp>
      <p:sp>
        <p:nvSpPr>
          <p:cNvPr id="655" name="Google Shape;655;p64"/>
          <p:cNvSpPr/>
          <p:nvPr/>
        </p:nvSpPr>
        <p:spPr>
          <a:xfrm>
            <a:off x="5321125" y="2024850"/>
            <a:ext cx="3822876" cy="1382292"/>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It’s like I cannot control my emotions, it </a:t>
            </a:r>
            <a:r>
              <a:rPr lang="cs" sz="1800"/>
              <a:t>suddenly</a:t>
            </a:r>
            <a:r>
              <a:rPr lang="cs" sz="1800"/>
              <a:t> changes </a:t>
            </a:r>
            <a:endParaRPr sz="1800"/>
          </a:p>
        </p:txBody>
      </p:sp>
      <p:sp>
        <p:nvSpPr>
          <p:cNvPr id="656" name="Google Shape;656;p64"/>
          <p:cNvSpPr/>
          <p:nvPr/>
        </p:nvSpPr>
        <p:spPr>
          <a:xfrm>
            <a:off x="6153125" y="3755575"/>
            <a:ext cx="2736504" cy="1543428"/>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cs" sz="1800"/>
              <a:t>It just does not occur to me thinking about consequences</a:t>
            </a:r>
            <a:endParaRPr sz="1800"/>
          </a:p>
        </p:txBody>
      </p:sp>
      <p:sp>
        <p:nvSpPr>
          <p:cNvPr id="657" name="Google Shape;657;p64"/>
          <p:cNvSpPr txBox="1"/>
          <p:nvPr/>
        </p:nvSpPr>
        <p:spPr>
          <a:xfrm>
            <a:off x="5777350" y="6230600"/>
            <a:ext cx="2855400" cy="58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i="1" lang="cs">
                <a:solidFill>
                  <a:schemeClr val="dk1"/>
                </a:solidFill>
              </a:rPr>
              <a:t>Nicotine withdrawal. </a:t>
            </a:r>
            <a:r>
              <a:rPr i="1" lang="cs">
                <a:solidFill>
                  <a:schemeClr val="dk1"/>
                </a:solidFill>
              </a:rPr>
              <a:t>Source: </a:t>
            </a:r>
            <a:r>
              <a:rPr lang="cs" sz="1100" u="sng">
                <a:solidFill>
                  <a:schemeClr val="hlink"/>
                </a:solidFill>
                <a:hlinkClick r:id="rId4"/>
              </a:rPr>
              <a:t>https://www.drugabuse.gov</a:t>
            </a:r>
            <a:endParaRPr sz="1100" u="sng">
              <a:solidFill>
                <a:schemeClr val="hlink"/>
              </a:solidFill>
              <a:hlinkClick r:id="rId5"/>
            </a:endParaRPr>
          </a:p>
          <a:p>
            <a:pPr indent="0" lvl="0" marL="0" rtl="0" algn="l">
              <a:lnSpc>
                <a:spcPct val="100000"/>
              </a:lnSpc>
              <a:spcBef>
                <a:spcPts val="0"/>
              </a:spcBef>
              <a:spcAft>
                <a:spcPts val="0"/>
              </a:spcAft>
              <a:buNone/>
            </a:pPr>
            <a:r>
              <a:t/>
            </a:r>
            <a:endParaRPr i="1">
              <a:solidFill>
                <a:schemeClr val="dk1"/>
              </a:solidFill>
            </a:endParaRPr>
          </a:p>
          <a:p>
            <a:pPr indent="0" lvl="0" marL="0" rtl="0" algn="l">
              <a:lnSpc>
                <a:spcPct val="100000"/>
              </a:lnSpc>
              <a:spcBef>
                <a:spcPts val="0"/>
              </a:spcBef>
              <a:spcAft>
                <a:spcPts val="0"/>
              </a:spcAft>
              <a:buNone/>
            </a:pPr>
            <a:r>
              <a:t/>
            </a:r>
            <a:endParaRPr i="1">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65"/>
          <p:cNvSpPr txBox="1"/>
          <p:nvPr/>
        </p:nvSpPr>
        <p:spPr>
          <a:xfrm>
            <a:off x="76200" y="1024025"/>
            <a:ext cx="8983800" cy="600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600"/>
              <a:buFont typeface="Calibri"/>
              <a:buNone/>
            </a:pPr>
            <a:r>
              <a:rPr lang="cs" sz="2800">
                <a:solidFill>
                  <a:schemeClr val="dk1"/>
                </a:solidFill>
                <a:latin typeface="Calibri"/>
                <a:ea typeface="Calibri"/>
                <a:cs typeface="Calibri"/>
                <a:sym typeface="Calibri"/>
              </a:rPr>
              <a:t>Nicotine interferes with the pre-frontal cortex maturation</a:t>
            </a:r>
            <a:endParaRPr sz="2800"/>
          </a:p>
        </p:txBody>
      </p:sp>
      <p:sp>
        <p:nvSpPr>
          <p:cNvPr id="663" name="Google Shape;663;p65"/>
          <p:cNvSpPr txBox="1"/>
          <p:nvPr/>
        </p:nvSpPr>
        <p:spPr>
          <a:xfrm>
            <a:off x="3819125" y="75250"/>
            <a:ext cx="5241000" cy="76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cs" sz="3600">
                <a:solidFill>
                  <a:schemeClr val="dk1"/>
                </a:solidFill>
                <a:latin typeface="Calibri"/>
                <a:ea typeface="Calibri"/>
                <a:cs typeface="Calibri"/>
                <a:sym typeface="Calibri"/>
              </a:rPr>
              <a:t>Nicotine in Adolescents</a:t>
            </a:r>
            <a:endParaRPr b="1" sz="3600">
              <a:latin typeface="Calibri"/>
              <a:ea typeface="Calibri"/>
              <a:cs typeface="Calibri"/>
              <a:sym typeface="Calibri"/>
            </a:endParaRPr>
          </a:p>
        </p:txBody>
      </p:sp>
      <p:sp>
        <p:nvSpPr>
          <p:cNvPr id="664" name="Google Shape;664;p65"/>
          <p:cNvSpPr txBox="1"/>
          <p:nvPr/>
        </p:nvSpPr>
        <p:spPr>
          <a:xfrm>
            <a:off x="154200" y="1650150"/>
            <a:ext cx="8835600" cy="34437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Increases risk-taking</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Increases impulsivity</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Long term cognitive impairment</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Reduced </a:t>
            </a:r>
            <a:r>
              <a:rPr lang="cs" sz="2400">
                <a:solidFill>
                  <a:schemeClr val="dk1"/>
                </a:solidFill>
                <a:latin typeface="Calibri"/>
                <a:ea typeface="Calibri"/>
                <a:cs typeface="Calibri"/>
                <a:sym typeface="Calibri"/>
              </a:rPr>
              <a:t>prefrontal</a:t>
            </a:r>
            <a:r>
              <a:rPr lang="cs" sz="2400">
                <a:solidFill>
                  <a:schemeClr val="dk1"/>
                </a:solidFill>
                <a:latin typeface="Calibri"/>
                <a:ea typeface="Calibri"/>
                <a:cs typeface="Calibri"/>
                <a:sym typeface="Calibri"/>
              </a:rPr>
              <a:t> cortex activity</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Associated to later substance abuse and mental health problems</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Associated to higher level of addiction in adulthood</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Vulnerability to initiation</a:t>
            </a:r>
            <a:endParaRPr sz="2400">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Incomplete development of the prefrontal cortex (decision making, impulse control, and executive function)</a:t>
            </a:r>
            <a:endParaRPr sz="2400">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mbria"/>
              <a:ea typeface="Cambria"/>
              <a:cs typeface="Cambria"/>
              <a:sym typeface="Cambria"/>
            </a:endParaRPr>
          </a:p>
        </p:txBody>
      </p:sp>
      <p:sp>
        <p:nvSpPr>
          <p:cNvPr id="665" name="Google Shape;665;p65"/>
          <p:cNvSpPr txBox="1"/>
          <p:nvPr/>
        </p:nvSpPr>
        <p:spPr>
          <a:xfrm>
            <a:off x="0" y="5062100"/>
            <a:ext cx="9144000" cy="764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cs">
                <a:solidFill>
                  <a:schemeClr val="dk1"/>
                </a:solidFill>
                <a:latin typeface="Calibri"/>
                <a:ea typeface="Calibri"/>
                <a:cs typeface="Calibri"/>
                <a:sym typeface="Calibri"/>
              </a:rPr>
              <a:t>Source: Herron, Abigail J., and Timothy Brennan. The ASAM Essentials of Addiction Medicine. 2nd ed., Wolters Kluwer, 2015. pg 79-83  Website </a:t>
            </a:r>
            <a:r>
              <a:rPr lang="cs">
                <a:solidFill>
                  <a:schemeClr val="dk1"/>
                </a:solidFill>
                <a:latin typeface="Calibri"/>
                <a:ea typeface="Calibri"/>
                <a:cs typeface="Calibri"/>
                <a:sym typeface="Calibri"/>
              </a:rPr>
              <a:t>Title Wolters</a:t>
            </a:r>
            <a:r>
              <a:rPr lang="cs">
                <a:solidFill>
                  <a:schemeClr val="dk1"/>
                </a:solidFill>
                <a:latin typeface="Calibri"/>
                <a:ea typeface="Calibri"/>
                <a:cs typeface="Calibri"/>
                <a:sym typeface="Calibri"/>
              </a:rPr>
              <a:t> Kluwer. The ASAM Essentials of Addiction Medicine.Accessed November 18, 2018</a:t>
            </a:r>
            <a:endParaRPr>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66"/>
          <p:cNvSpPr txBox="1"/>
          <p:nvPr>
            <p:ph idx="1" type="body"/>
          </p:nvPr>
        </p:nvSpPr>
        <p:spPr>
          <a:xfrm>
            <a:off x="382600" y="152400"/>
            <a:ext cx="8319000" cy="600000"/>
          </a:xfrm>
          <a:prstGeom prst="rect">
            <a:avLst/>
          </a:prstGeom>
        </p:spPr>
        <p:txBody>
          <a:bodyPr anchorCtr="0" anchor="b" bIns="45700" lIns="91425" spcFirstLastPara="1" rIns="91425" wrap="square" tIns="45700">
            <a:noAutofit/>
          </a:bodyPr>
          <a:lstStyle/>
          <a:p>
            <a:pPr indent="0" lvl="0" marL="0" rtl="0" algn="ctr">
              <a:spcBef>
                <a:spcPts val="480"/>
              </a:spcBef>
              <a:spcAft>
                <a:spcPts val="0"/>
              </a:spcAft>
              <a:buClr>
                <a:srgbClr val="000000"/>
              </a:buClr>
              <a:buSzPts val="1100"/>
              <a:buFont typeface="Arial"/>
              <a:buNone/>
            </a:pPr>
            <a:r>
              <a:rPr b="0" lang="cs" sz="3600">
                <a:solidFill>
                  <a:srgbClr val="000000"/>
                </a:solidFill>
                <a:latin typeface="Calibri"/>
                <a:ea typeface="Calibri"/>
                <a:cs typeface="Calibri"/>
                <a:sym typeface="Calibri"/>
              </a:rPr>
              <a:t>Nicotine is the Drug that Causes Addiction</a:t>
            </a:r>
            <a:endParaRPr b="0" sz="3600">
              <a:solidFill>
                <a:srgbClr val="000000"/>
              </a:solidFill>
              <a:latin typeface="Calibri"/>
              <a:ea typeface="Calibri"/>
              <a:cs typeface="Calibri"/>
              <a:sym typeface="Calibri"/>
            </a:endParaRPr>
          </a:p>
        </p:txBody>
      </p:sp>
      <p:sp>
        <p:nvSpPr>
          <p:cNvPr id="672" name="Google Shape;672;p66"/>
          <p:cNvSpPr txBox="1"/>
          <p:nvPr/>
        </p:nvSpPr>
        <p:spPr>
          <a:xfrm>
            <a:off x="90900" y="930925"/>
            <a:ext cx="8962200" cy="435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2400">
                <a:solidFill>
                  <a:schemeClr val="dk1"/>
                </a:solidFill>
                <a:latin typeface="Calibri"/>
                <a:ea typeface="Calibri"/>
                <a:cs typeface="Calibri"/>
                <a:sym typeface="Calibri"/>
              </a:rPr>
              <a:t>Nicotine</a:t>
            </a:r>
            <a:r>
              <a:rPr lang="c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Mood modulator</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Stress relief</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Hunger relief</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Causes arousal during fatigue</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Relaxation during anxiety</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Women metabolize nicotine faster than men</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African Americans clear nicotine slower than Caucasians and Asians</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Low doses: high blood pressure and heart rate</a:t>
            </a:r>
            <a:endParaRPr sz="2400">
              <a:solidFill>
                <a:schemeClr val="dk1"/>
              </a:solidFill>
              <a:latin typeface="Calibri"/>
              <a:ea typeface="Calibri"/>
              <a:cs typeface="Calibri"/>
              <a:sym typeface="Calibri"/>
            </a:endParaRPr>
          </a:p>
          <a:p>
            <a:pPr indent="-381000" lvl="0" marL="914400" marR="0" rtl="0" algn="l">
              <a:spcBef>
                <a:spcPts val="0"/>
              </a:spcBef>
              <a:spcAft>
                <a:spcPts val="0"/>
              </a:spcAft>
              <a:buClr>
                <a:schemeClr val="dk1"/>
              </a:buClr>
              <a:buSzPts val="2400"/>
              <a:buFont typeface="Calibri"/>
              <a:buChar char="●"/>
            </a:pPr>
            <a:r>
              <a:rPr lang="cs" sz="2400">
                <a:solidFill>
                  <a:schemeClr val="dk1"/>
                </a:solidFill>
                <a:latin typeface="Calibri"/>
                <a:ea typeface="Calibri"/>
                <a:cs typeface="Calibri"/>
                <a:sym typeface="Calibri"/>
              </a:rPr>
              <a:t>High doses: causes hypotension, and slow heart rate.</a:t>
            </a:r>
            <a:endParaRPr sz="2400">
              <a:solidFill>
                <a:schemeClr val="dk1"/>
              </a:solidFill>
              <a:latin typeface="Calibri"/>
              <a:ea typeface="Calibri"/>
              <a:cs typeface="Calibri"/>
              <a:sym typeface="Calibri"/>
            </a:endParaRPr>
          </a:p>
        </p:txBody>
      </p:sp>
      <p:sp>
        <p:nvSpPr>
          <p:cNvPr id="673" name="Google Shape;673;p66"/>
          <p:cNvSpPr txBox="1"/>
          <p:nvPr/>
        </p:nvSpPr>
        <p:spPr>
          <a:xfrm>
            <a:off x="2036275" y="6162950"/>
            <a:ext cx="1620300" cy="65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700">
                <a:solidFill>
                  <a:srgbClr val="0645AD"/>
                </a:solidFill>
                <a:latin typeface="Cambria"/>
                <a:ea typeface="Cambria"/>
                <a:cs typeface="Cambria"/>
                <a:sym typeface="Cambria"/>
              </a:rPr>
              <a:t>Fredy L. Martinez, MS. Ed. CSAC</a:t>
            </a:r>
            <a:br>
              <a:rPr lang="cs" sz="700">
                <a:solidFill>
                  <a:srgbClr val="0645AD"/>
                </a:solidFill>
                <a:latin typeface="Cambria"/>
                <a:ea typeface="Cambria"/>
                <a:cs typeface="Cambria"/>
                <a:sym typeface="Cambria"/>
              </a:rPr>
            </a:br>
            <a:r>
              <a:rPr lang="cs" sz="700">
                <a:solidFill>
                  <a:srgbClr val="0645AD"/>
                </a:solidFill>
                <a:latin typeface="Cambria"/>
                <a:ea typeface="Cambria"/>
                <a:cs typeface="Cambria"/>
                <a:sym typeface="Cambria"/>
              </a:rPr>
              <a:t>ACPS K-12 Substance Abuse Prevention &amp;  Intervention Services Coordinator</a:t>
            </a:r>
            <a:endParaRPr sz="700">
              <a:solidFill>
                <a:srgbClr val="0645AD"/>
              </a:solidFill>
              <a:latin typeface="Cambria"/>
              <a:ea typeface="Cambria"/>
              <a:cs typeface="Cambria"/>
              <a:sym typeface="Cambria"/>
            </a:endParaRPr>
          </a:p>
        </p:txBody>
      </p:sp>
      <p:sp>
        <p:nvSpPr>
          <p:cNvPr id="674" name="Google Shape;674;p66"/>
          <p:cNvSpPr txBox="1"/>
          <p:nvPr/>
        </p:nvSpPr>
        <p:spPr>
          <a:xfrm>
            <a:off x="0" y="5486450"/>
            <a:ext cx="9144000" cy="659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cs">
                <a:solidFill>
                  <a:schemeClr val="dk1"/>
                </a:solidFill>
                <a:latin typeface="Calibri"/>
                <a:ea typeface="Calibri"/>
                <a:cs typeface="Calibri"/>
                <a:sym typeface="Calibri"/>
              </a:rPr>
              <a:t>Source: Herron, Abigail J., and Timothy Brennan. The ASAM Essentials of Addiction Medicine. 2nd ed., Wolters Kluwer, 2015. pg 79-83 . Website </a:t>
            </a:r>
            <a:r>
              <a:rPr lang="cs">
                <a:solidFill>
                  <a:schemeClr val="dk1"/>
                </a:solidFill>
                <a:latin typeface="Calibri"/>
                <a:ea typeface="Calibri"/>
                <a:cs typeface="Calibri"/>
                <a:sym typeface="Calibri"/>
              </a:rPr>
              <a:t>Title Wolters</a:t>
            </a:r>
            <a:r>
              <a:rPr lang="cs">
                <a:solidFill>
                  <a:schemeClr val="dk1"/>
                </a:solidFill>
                <a:latin typeface="Calibri"/>
                <a:ea typeface="Calibri"/>
                <a:cs typeface="Calibri"/>
                <a:sym typeface="Calibri"/>
              </a:rPr>
              <a:t> Kluwer. The ASAM Essentials of Addiction Medicine. Accessed November 18, 2018</a:t>
            </a:r>
            <a:endParaRPr>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67"/>
          <p:cNvSpPr txBox="1"/>
          <p:nvPr/>
        </p:nvSpPr>
        <p:spPr>
          <a:xfrm>
            <a:off x="0" y="2621675"/>
            <a:ext cx="3000000" cy="30000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cs" sz="4000">
                <a:solidFill>
                  <a:schemeClr val="dk1"/>
                </a:solidFill>
              </a:rPr>
              <a:t>Diminish cognition </a:t>
            </a:r>
            <a:endParaRPr sz="4000">
              <a:solidFill>
                <a:schemeClr val="dk1"/>
              </a:solidFill>
            </a:endParaRPr>
          </a:p>
          <a:p>
            <a:pPr indent="0" lvl="0" marL="0" rtl="0" algn="ctr">
              <a:lnSpc>
                <a:spcPct val="115000"/>
              </a:lnSpc>
              <a:spcBef>
                <a:spcPts val="0"/>
              </a:spcBef>
              <a:spcAft>
                <a:spcPts val="0"/>
              </a:spcAft>
              <a:buNone/>
            </a:pPr>
            <a:r>
              <a:t/>
            </a:r>
            <a:endParaRPr sz="1100">
              <a:solidFill>
                <a:schemeClr val="dk1"/>
              </a:solidFill>
            </a:endParaRPr>
          </a:p>
        </p:txBody>
      </p:sp>
      <p:sp>
        <p:nvSpPr>
          <p:cNvPr id="681" name="Google Shape;681;p67"/>
          <p:cNvSpPr txBox="1"/>
          <p:nvPr/>
        </p:nvSpPr>
        <p:spPr>
          <a:xfrm>
            <a:off x="3072000" y="2621675"/>
            <a:ext cx="3000000" cy="30000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Clr>
                <a:schemeClr val="dk1"/>
              </a:buClr>
              <a:buSzPts val="1100"/>
              <a:buFont typeface="Arial"/>
              <a:buNone/>
            </a:pPr>
            <a:r>
              <a:rPr lang="cs" sz="4000">
                <a:solidFill>
                  <a:schemeClr val="dk1"/>
                </a:solidFill>
              </a:rPr>
              <a:t>Reduce attention span</a:t>
            </a:r>
            <a:endParaRPr sz="40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p:txBody>
      </p:sp>
      <p:sp>
        <p:nvSpPr>
          <p:cNvPr id="682" name="Google Shape;682;p67"/>
          <p:cNvSpPr txBox="1"/>
          <p:nvPr/>
        </p:nvSpPr>
        <p:spPr>
          <a:xfrm>
            <a:off x="6144000" y="2621675"/>
            <a:ext cx="3000000" cy="30000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cs" sz="4000">
                <a:solidFill>
                  <a:srgbClr val="F3F3F3"/>
                </a:solidFill>
              </a:rPr>
              <a:t>Enhance Impulsivity</a:t>
            </a:r>
            <a:endParaRPr sz="4000">
              <a:solidFill>
                <a:srgbClr val="F3F3F3"/>
              </a:solidFill>
            </a:endParaRPr>
          </a:p>
          <a:p>
            <a:pPr indent="0" lvl="0" marL="0" rtl="0" algn="ctr">
              <a:lnSpc>
                <a:spcPct val="115000"/>
              </a:lnSpc>
              <a:spcBef>
                <a:spcPts val="0"/>
              </a:spcBef>
              <a:spcAft>
                <a:spcPts val="0"/>
              </a:spcAft>
              <a:buNone/>
            </a:pPr>
            <a:r>
              <a:t/>
            </a:r>
            <a:endParaRPr sz="1100">
              <a:solidFill>
                <a:schemeClr val="dk1"/>
              </a:solidFill>
            </a:endParaRPr>
          </a:p>
        </p:txBody>
      </p:sp>
      <p:sp>
        <p:nvSpPr>
          <p:cNvPr id="683" name="Google Shape;683;p67"/>
          <p:cNvSpPr txBox="1"/>
          <p:nvPr/>
        </p:nvSpPr>
        <p:spPr>
          <a:xfrm>
            <a:off x="0" y="0"/>
            <a:ext cx="9144000" cy="868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cs" sz="4800">
                <a:solidFill>
                  <a:schemeClr val="dk1"/>
                </a:solidFill>
              </a:rPr>
              <a:t>NICOTINE ADDICTION</a:t>
            </a:r>
            <a:endParaRPr sz="4800">
              <a:solidFill>
                <a:schemeClr val="dk1"/>
              </a:solidFill>
            </a:endParaRPr>
          </a:p>
          <a:p>
            <a:pPr indent="0" lvl="0" marL="0" rtl="0" algn="ctr">
              <a:lnSpc>
                <a:spcPct val="115000"/>
              </a:lnSpc>
              <a:spcBef>
                <a:spcPts val="0"/>
              </a:spcBef>
              <a:spcAft>
                <a:spcPts val="0"/>
              </a:spcAft>
              <a:buNone/>
            </a:pPr>
            <a:r>
              <a:t/>
            </a:r>
            <a:endParaRPr sz="11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pic>
        <p:nvPicPr>
          <p:cNvPr id="689" name="Google Shape;689;p68"/>
          <p:cNvPicPr preferRelativeResize="0"/>
          <p:nvPr/>
        </p:nvPicPr>
        <p:blipFill rotWithShape="1">
          <a:blip r:embed="rId3">
            <a:alphaModFix/>
          </a:blip>
          <a:srcRect b="23880" l="3405" r="6260" t="12490"/>
          <a:stretch/>
        </p:blipFill>
        <p:spPr>
          <a:xfrm>
            <a:off x="0" y="0"/>
            <a:ext cx="9144000" cy="5513674"/>
          </a:xfrm>
          <a:prstGeom prst="rect">
            <a:avLst/>
          </a:prstGeom>
          <a:noFill/>
          <a:ln>
            <a:noFill/>
          </a:ln>
        </p:spPr>
      </p:pic>
      <p:sp>
        <p:nvSpPr>
          <p:cNvPr id="690" name="Google Shape;690;p68"/>
          <p:cNvSpPr txBox="1"/>
          <p:nvPr/>
        </p:nvSpPr>
        <p:spPr>
          <a:xfrm>
            <a:off x="5727700" y="6400800"/>
            <a:ext cx="3000000" cy="368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cs" sz="800">
                <a:solidFill>
                  <a:srgbClr val="3D85C6"/>
                </a:solidFill>
                <a:latin typeface="Cambria"/>
                <a:ea typeface="Cambria"/>
                <a:cs typeface="Cambria"/>
                <a:sym typeface="Cambria"/>
              </a:rPr>
              <a:t>Fredy L. Martinez, MS. Ed. CSAC. QMHP</a:t>
            </a:r>
            <a:br>
              <a:rPr lang="cs" sz="800">
                <a:solidFill>
                  <a:srgbClr val="3D85C6"/>
                </a:solidFill>
                <a:latin typeface="Cambria"/>
                <a:ea typeface="Cambria"/>
                <a:cs typeface="Cambria"/>
                <a:sym typeface="Cambria"/>
              </a:rPr>
            </a:br>
            <a:r>
              <a:rPr lang="cs" sz="800">
                <a:solidFill>
                  <a:srgbClr val="3D85C6"/>
                </a:solidFill>
                <a:latin typeface="Cambria"/>
                <a:ea typeface="Cambria"/>
                <a:cs typeface="Cambria"/>
                <a:sym typeface="Cambria"/>
              </a:rPr>
              <a:t>ACPS K-12 Substance Abuse Prevention &amp;  Intervention Services Coordinator</a:t>
            </a:r>
            <a:endParaRPr sz="800">
              <a:solidFill>
                <a:srgbClr val="3D85C6"/>
              </a:solidFill>
              <a:latin typeface="Cambria"/>
              <a:ea typeface="Cambria"/>
              <a:cs typeface="Cambria"/>
              <a:sym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69"/>
          <p:cNvSpPr/>
          <p:nvPr/>
        </p:nvSpPr>
        <p:spPr>
          <a:xfrm>
            <a:off x="0" y="-167275"/>
            <a:ext cx="9144000" cy="7025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7" name="Google Shape;697;p69"/>
          <p:cNvPicPr preferRelativeResize="0"/>
          <p:nvPr/>
        </p:nvPicPr>
        <p:blipFill>
          <a:blip r:embed="rId3">
            <a:alphaModFix/>
          </a:blip>
          <a:stretch>
            <a:fillRect/>
          </a:stretch>
        </p:blipFill>
        <p:spPr>
          <a:xfrm>
            <a:off x="1638150" y="10"/>
            <a:ext cx="5613900" cy="6553190"/>
          </a:xfrm>
          <a:prstGeom prst="rect">
            <a:avLst/>
          </a:prstGeom>
          <a:noFill/>
          <a:ln>
            <a:noFill/>
          </a:ln>
        </p:spPr>
      </p:pic>
      <p:sp>
        <p:nvSpPr>
          <p:cNvPr id="698" name="Google Shape;698;p69"/>
          <p:cNvSpPr txBox="1"/>
          <p:nvPr/>
        </p:nvSpPr>
        <p:spPr>
          <a:xfrm>
            <a:off x="76200" y="3322200"/>
            <a:ext cx="171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FFFFF"/>
                </a:solidFill>
              </a:rPr>
              <a:t>“</a:t>
            </a:r>
            <a:r>
              <a:rPr lang="cs" sz="1800">
                <a:solidFill>
                  <a:srgbClr val="FFFFFF"/>
                </a:solidFill>
              </a:rPr>
              <a:t>A reconstructed computed tomography showing a teen’s injuries after an e-cigarette exploded in his mouth”. </a:t>
            </a:r>
            <a:r>
              <a:rPr i="1" lang="cs" sz="1800" u="sng">
                <a:solidFill>
                  <a:srgbClr val="FFFFFF"/>
                </a:solidFill>
                <a:hlinkClick r:id="rId4"/>
              </a:rPr>
              <a:t>NEJM</a:t>
            </a:r>
            <a:endParaRPr sz="1800">
              <a:solidFill>
                <a:srgbClr val="FFFFFF"/>
              </a:solidFill>
            </a:endParaRPr>
          </a:p>
        </p:txBody>
      </p:sp>
      <p:sp>
        <p:nvSpPr>
          <p:cNvPr id="699" name="Google Shape;699;p69"/>
          <p:cNvSpPr txBox="1"/>
          <p:nvPr/>
        </p:nvSpPr>
        <p:spPr>
          <a:xfrm>
            <a:off x="6144000" y="3858125"/>
            <a:ext cx="3000000" cy="3000000"/>
          </a:xfrm>
          <a:prstGeom prst="rect">
            <a:avLst/>
          </a:prstGeom>
          <a:noFill/>
          <a:ln>
            <a:noFill/>
          </a:ln>
        </p:spPr>
        <p:txBody>
          <a:bodyPr anchorCtr="0" anchor="t" bIns="91425" lIns="91425" spcFirstLastPara="1" rIns="91425" wrap="square" tIns="91425">
            <a:noAutofit/>
          </a:bodyPr>
          <a:lstStyle/>
          <a:p>
            <a:pPr indent="0" lvl="0" marL="0" rtl="0" algn="ctr">
              <a:lnSpc>
                <a:spcPct val="117391"/>
              </a:lnSpc>
              <a:spcBef>
                <a:spcPts val="1200"/>
              </a:spcBef>
              <a:spcAft>
                <a:spcPts val="0"/>
              </a:spcAft>
              <a:buNone/>
            </a:pPr>
            <a:r>
              <a:rPr lang="cs" sz="2400">
                <a:solidFill>
                  <a:srgbClr val="FFFFFF"/>
                </a:solidFill>
                <a:latin typeface="Times New Roman"/>
                <a:ea typeface="Times New Roman"/>
                <a:cs typeface="Times New Roman"/>
                <a:sym typeface="Times New Roman"/>
              </a:rPr>
              <a:t>Injury from E-Cigarette Explosion</a:t>
            </a:r>
            <a:endParaRPr sz="2400">
              <a:solidFill>
                <a:srgbClr val="FFFFFF"/>
              </a:solidFill>
              <a:latin typeface="Times New Roman"/>
              <a:ea typeface="Times New Roman"/>
              <a:cs typeface="Times New Roman"/>
              <a:sym typeface="Times New Roman"/>
            </a:endParaRPr>
          </a:p>
          <a:p>
            <a:pPr indent="-228600" lvl="0" marL="457200" rtl="0" algn="l">
              <a:lnSpc>
                <a:spcPct val="163636"/>
              </a:lnSpc>
              <a:spcBef>
                <a:spcPts val="3000"/>
              </a:spcBef>
              <a:spcAft>
                <a:spcPts val="0"/>
              </a:spcAft>
              <a:buClr>
                <a:srgbClr val="FFFFFF"/>
              </a:buClr>
              <a:buSzPts val="1200"/>
              <a:buNone/>
            </a:pPr>
            <a:r>
              <a:rPr lang="cs" sz="1200">
                <a:solidFill>
                  <a:srgbClr val="FFFFFF"/>
                </a:solidFill>
              </a:rPr>
              <a:t>Micah G. Katz, M.D., </a:t>
            </a:r>
            <a:endParaRPr sz="1200">
              <a:solidFill>
                <a:srgbClr val="FFFFFF"/>
              </a:solidFill>
            </a:endParaRPr>
          </a:p>
          <a:p>
            <a:pPr indent="-228600" lvl="0" marL="457200" rtl="0" algn="l">
              <a:lnSpc>
                <a:spcPct val="163636"/>
              </a:lnSpc>
              <a:spcBef>
                <a:spcPts val="0"/>
              </a:spcBef>
              <a:spcAft>
                <a:spcPts val="0"/>
              </a:spcAft>
              <a:buClr>
                <a:srgbClr val="FFFFFF"/>
              </a:buClr>
              <a:buSzPts val="1200"/>
              <a:buNone/>
            </a:pPr>
            <a:r>
              <a:rPr lang="cs" sz="1200">
                <a:solidFill>
                  <a:srgbClr val="FFFFFF"/>
                </a:solidFill>
              </a:rPr>
              <a:t>and Katie W. Russell, M.D.</a:t>
            </a:r>
            <a:endParaRPr sz="1200">
              <a:solidFill>
                <a:srgbClr val="FFFFFF"/>
              </a:solidFill>
            </a:endParaRPr>
          </a:p>
        </p:txBody>
      </p:sp>
      <p:sp>
        <p:nvSpPr>
          <p:cNvPr id="700" name="Google Shape;700;p69"/>
          <p:cNvSpPr txBox="1"/>
          <p:nvPr/>
        </p:nvSpPr>
        <p:spPr>
          <a:xfrm>
            <a:off x="76200" y="6467700"/>
            <a:ext cx="43011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100" u="sng">
                <a:solidFill>
                  <a:srgbClr val="FFFFFF"/>
                </a:solidFill>
                <a:hlinkClick r:id="rId5"/>
              </a:rPr>
              <a:t>https://www.nejm.org/doi/full/10.1056/NEJMicm1813769</a:t>
            </a:r>
            <a:endParaRPr>
              <a:solidFill>
                <a:srgbClr val="FFFFFF"/>
              </a:solidFill>
            </a:endParaRPr>
          </a:p>
        </p:txBody>
      </p:sp>
      <p:sp>
        <p:nvSpPr>
          <p:cNvPr id="701" name="Google Shape;701;p69"/>
          <p:cNvSpPr txBox="1"/>
          <p:nvPr/>
        </p:nvSpPr>
        <p:spPr>
          <a:xfrm>
            <a:off x="5796300" y="6322200"/>
            <a:ext cx="33477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solidFill>
                  <a:srgbClr val="FFFFFF"/>
                </a:solidFill>
              </a:rPr>
              <a:t>The New England Journal Of Medicine</a:t>
            </a:r>
            <a:endParaRPr>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descr="While standing in a California electronics store, a customer’s e-cigarette exploded in his pocket, leaving him with severe burns. A study shows 62 percent of explosions happen while the e-cigarette is in someone’s pocket or while it’s being used.&#10;» Subscribe to NBC News: http://nbcnews.to/SubscribeToNBC&#10;» Watch more NBC video: http://bit.ly/MoreNBCNews&#10;&#10;NBC News is a leading source of global news and information. Here you will find clips from NBC Nightly News, Meet The Press, and original digital videos. Subscribe to our channel for news stories, technology, politics, health, entertainment, science, business, and exclusive NBC investigations.&#10;&#10;Connect with NBC News Online!&#10;Visit NBCNews.Com: http://nbcnews.to/ReadNBC&#10;Find NBC News on Facebook: http://nbcnews.to/LikeNBC&#10;Follow NBC News on Twitter: http://nbcnews.to/FollowNBC&#10;Follow NBC News on Google+: http://nbcnews.to/PlusNBC&#10;Follow NBC News on Instagram: http://nbcnews.to/InstaNBC&#10;Follow NBC News on Pinterest: http://nbcnews.to/PinNBC&#10;&#10;Exploding E-Cigarette Sparks Concern | NBC Nightly News" id="707" name="Google Shape;707;p70" title="Exploding E-Cigarette Sparks Concern | NBC Nightly News">
            <a:hlinkClick r:id="rId3"/>
          </p:cNvPr>
          <p:cNvPicPr preferRelativeResize="0"/>
          <p:nvPr/>
        </p:nvPicPr>
        <p:blipFill>
          <a:blip r:embed="rId4">
            <a:alphaModFix/>
          </a:blip>
          <a:stretch>
            <a:fillRect/>
          </a:stretch>
        </p:blipFill>
        <p:spPr>
          <a:xfrm>
            <a:off x="0" y="0"/>
            <a:ext cx="9144000" cy="6037325"/>
          </a:xfrm>
          <a:prstGeom prst="rect">
            <a:avLst/>
          </a:prstGeom>
          <a:noFill/>
          <a:ln>
            <a:noFill/>
          </a:ln>
        </p:spPr>
      </p:pic>
      <p:sp>
        <p:nvSpPr>
          <p:cNvPr id="708" name="Google Shape;708;p70"/>
          <p:cNvSpPr txBox="1"/>
          <p:nvPr>
            <p:ph type="title"/>
          </p:nvPr>
        </p:nvSpPr>
        <p:spPr>
          <a:xfrm>
            <a:off x="1108150" y="0"/>
            <a:ext cx="6972900" cy="729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
                <a:solidFill>
                  <a:srgbClr val="FFFFFF"/>
                </a:solidFill>
              </a:rPr>
              <a:t>E-cigarettes and Explosions</a:t>
            </a:r>
            <a:r>
              <a:rPr lang="cs">
                <a:solidFill>
                  <a:srgbClr val="FFFFFF"/>
                </a:solidFill>
              </a:rPr>
              <a:t> </a:t>
            </a:r>
            <a:endParaRPr>
              <a:solidFill>
                <a:srgbClr val="FFFFFF"/>
              </a:solidFill>
            </a:endParaRPr>
          </a:p>
        </p:txBody>
      </p:sp>
      <p:sp>
        <p:nvSpPr>
          <p:cNvPr id="709" name="Google Shape;709;p70"/>
          <p:cNvSpPr txBox="1"/>
          <p:nvPr/>
        </p:nvSpPr>
        <p:spPr>
          <a:xfrm>
            <a:off x="5529450" y="6037325"/>
            <a:ext cx="32745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Source: </a:t>
            </a:r>
            <a:r>
              <a:rPr lang="cs" u="sng">
                <a:latin typeface="Calibri"/>
                <a:ea typeface="Calibri"/>
                <a:cs typeface="Calibri"/>
                <a:sym typeface="Calibri"/>
                <a:hlinkClick r:id="rId5"/>
              </a:rPr>
              <a:t>https://youtu.be/XeKLMcM8_V0</a:t>
            </a:r>
            <a:endParaRPr>
              <a:latin typeface="Calibri"/>
              <a:ea typeface="Calibri"/>
              <a:cs typeface="Calibri"/>
              <a:sym typeface="Calibri"/>
            </a:endParaRPr>
          </a:p>
          <a:p>
            <a:pPr indent="0" lvl="0" marL="0" rtl="0" algn="l">
              <a:spcBef>
                <a:spcPts val="0"/>
              </a:spcBef>
              <a:spcAft>
                <a:spcPts val="0"/>
              </a:spcAft>
              <a:buNone/>
            </a:pPr>
            <a:r>
              <a:rPr lang="cs">
                <a:latin typeface="Calibri"/>
                <a:ea typeface="Calibri"/>
                <a:cs typeface="Calibri"/>
                <a:sym typeface="Calibri"/>
              </a:rPr>
              <a:t>NBC News. Aug 28, 2018</a:t>
            </a: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71"/>
          <p:cNvSpPr txBox="1"/>
          <p:nvPr>
            <p:ph type="title"/>
          </p:nvPr>
        </p:nvSpPr>
        <p:spPr>
          <a:xfrm>
            <a:off x="406200" y="76199"/>
            <a:ext cx="8229600" cy="675600"/>
          </a:xfrm>
          <a:prstGeom prst="rect">
            <a:avLst/>
          </a:prstGeom>
        </p:spPr>
        <p:txBody>
          <a:bodyPr anchorCtr="0" anchor="t" bIns="45700" lIns="91425" spcFirstLastPara="1" rIns="91425" wrap="square" tIns="45700">
            <a:noAutofit/>
          </a:bodyPr>
          <a:lstStyle/>
          <a:p>
            <a:pPr indent="457200" lvl="0" marL="0" rtl="0" algn="ctr">
              <a:spcBef>
                <a:spcPts val="0"/>
              </a:spcBef>
              <a:spcAft>
                <a:spcPts val="0"/>
              </a:spcAft>
              <a:buNone/>
            </a:pPr>
            <a:r>
              <a:rPr lang="cs" sz="4000"/>
              <a:t>Marijuana Use and E-cigarettes </a:t>
            </a:r>
            <a:endParaRPr sz="4000"/>
          </a:p>
        </p:txBody>
      </p:sp>
      <p:sp>
        <p:nvSpPr>
          <p:cNvPr id="716" name="Google Shape;716;p71"/>
          <p:cNvSpPr txBox="1"/>
          <p:nvPr/>
        </p:nvSpPr>
        <p:spPr>
          <a:xfrm>
            <a:off x="5699700" y="6336650"/>
            <a:ext cx="3000000" cy="368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cs" sz="800">
                <a:solidFill>
                  <a:srgbClr val="3D85C6"/>
                </a:solidFill>
                <a:latin typeface="Cambria"/>
                <a:ea typeface="Cambria"/>
                <a:cs typeface="Cambria"/>
                <a:sym typeface="Cambria"/>
              </a:rPr>
              <a:t>Fredy L. Martinez, MS. Ed. CSAC. QMHP</a:t>
            </a:r>
            <a:br>
              <a:rPr lang="cs" sz="800">
                <a:solidFill>
                  <a:srgbClr val="3D85C6"/>
                </a:solidFill>
                <a:latin typeface="Cambria"/>
                <a:ea typeface="Cambria"/>
                <a:cs typeface="Cambria"/>
                <a:sym typeface="Cambria"/>
              </a:rPr>
            </a:br>
            <a:r>
              <a:rPr lang="cs" sz="800">
                <a:solidFill>
                  <a:srgbClr val="3D85C6"/>
                </a:solidFill>
                <a:latin typeface="Cambria"/>
                <a:ea typeface="Cambria"/>
                <a:cs typeface="Cambria"/>
                <a:sym typeface="Cambria"/>
              </a:rPr>
              <a:t>ACPS K-12 Substance Abuse Prevention &amp;  Intervention Services Coordinator</a:t>
            </a:r>
            <a:endParaRPr sz="800">
              <a:solidFill>
                <a:srgbClr val="3D85C6"/>
              </a:solidFill>
              <a:latin typeface="Cambria"/>
              <a:ea typeface="Cambria"/>
              <a:cs typeface="Cambria"/>
              <a:sym typeface="Cambria"/>
            </a:endParaRPr>
          </a:p>
        </p:txBody>
      </p:sp>
      <p:sp>
        <p:nvSpPr>
          <p:cNvPr id="717" name="Google Shape;717;p71"/>
          <p:cNvSpPr txBox="1"/>
          <p:nvPr/>
        </p:nvSpPr>
        <p:spPr>
          <a:xfrm>
            <a:off x="0" y="5712100"/>
            <a:ext cx="9144000" cy="36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1100">
                <a:latin typeface="Calibri"/>
                <a:ea typeface="Calibri"/>
                <a:cs typeface="Calibri"/>
                <a:sym typeface="Calibri"/>
              </a:rPr>
              <a:t>Image </a:t>
            </a:r>
            <a:r>
              <a:rPr lang="cs" sz="1100">
                <a:latin typeface="Calibri"/>
                <a:ea typeface="Calibri"/>
                <a:cs typeface="Calibri"/>
                <a:sym typeface="Calibri"/>
              </a:rPr>
              <a:t>Source:  </a:t>
            </a:r>
            <a:r>
              <a:rPr lang="cs" sz="1100">
                <a:latin typeface="Calibri"/>
                <a:ea typeface="Calibri"/>
                <a:cs typeface="Calibri"/>
                <a:sym typeface="Calibri"/>
              </a:rPr>
              <a:t>https://www.wweek.com/news/state/2019/10/04/flavored-vaping-ban-includes-all-non-cannabis-derived-flavors-in-thc-vapes/</a:t>
            </a:r>
            <a:endParaRPr/>
          </a:p>
        </p:txBody>
      </p:sp>
      <p:sp>
        <p:nvSpPr>
          <p:cNvPr id="718" name="Google Shape;718;p71"/>
          <p:cNvSpPr txBox="1"/>
          <p:nvPr/>
        </p:nvSpPr>
        <p:spPr>
          <a:xfrm>
            <a:off x="154575" y="1405550"/>
            <a:ext cx="4701300" cy="2920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Calibri"/>
              <a:buChar char="●"/>
            </a:pPr>
            <a:r>
              <a:rPr lang="cs" sz="2200">
                <a:latin typeface="Calibri"/>
                <a:ea typeface="Calibri"/>
                <a:cs typeface="Calibri"/>
                <a:sym typeface="Calibri"/>
              </a:rPr>
              <a:t>Marijuana can be vaped</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More expensive</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Can be accessed online</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Does not smell</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More </a:t>
            </a:r>
            <a:r>
              <a:rPr lang="cs" sz="2200">
                <a:latin typeface="Calibri"/>
                <a:ea typeface="Calibri"/>
                <a:cs typeface="Calibri"/>
                <a:sym typeface="Calibri"/>
              </a:rPr>
              <a:t>concentrated</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Impacts short term memory</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Decreases motivation</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cs" sz="2200">
                <a:latin typeface="Calibri"/>
                <a:ea typeface="Calibri"/>
                <a:cs typeface="Calibri"/>
                <a:sym typeface="Calibri"/>
              </a:rPr>
              <a:t>Users can experience withdrawals</a:t>
            </a:r>
            <a:endParaRPr sz="2200">
              <a:latin typeface="Calibri"/>
              <a:ea typeface="Calibri"/>
              <a:cs typeface="Calibri"/>
              <a:sym typeface="Calibri"/>
            </a:endParaRPr>
          </a:p>
        </p:txBody>
      </p:sp>
      <p:pic>
        <p:nvPicPr>
          <p:cNvPr id="719" name="Google Shape;719;p71">
            <a:hlinkClick r:id="rId3"/>
          </p:cNvPr>
          <p:cNvPicPr preferRelativeResize="0"/>
          <p:nvPr/>
        </p:nvPicPr>
        <p:blipFill>
          <a:blip r:embed="rId4">
            <a:alphaModFix/>
          </a:blip>
          <a:stretch>
            <a:fillRect/>
          </a:stretch>
        </p:blipFill>
        <p:spPr>
          <a:xfrm>
            <a:off x="4696750" y="1405600"/>
            <a:ext cx="4058901" cy="2920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18" title="Chart"/>
          <p:cNvPicPr preferRelativeResize="0"/>
          <p:nvPr/>
        </p:nvPicPr>
        <p:blipFill>
          <a:blip r:embed="rId3">
            <a:alphaModFix/>
          </a:blip>
          <a:stretch>
            <a:fillRect/>
          </a:stretch>
        </p:blipFill>
        <p:spPr>
          <a:xfrm>
            <a:off x="584275" y="462338"/>
            <a:ext cx="7712925" cy="4490176"/>
          </a:xfrm>
          <a:prstGeom prst="rect">
            <a:avLst/>
          </a:prstGeom>
          <a:noFill/>
          <a:ln>
            <a:noFill/>
          </a:ln>
        </p:spPr>
      </p:pic>
      <p:sp>
        <p:nvSpPr>
          <p:cNvPr id="118" name="Google Shape;118;p18"/>
          <p:cNvSpPr txBox="1"/>
          <p:nvPr>
            <p:ph idx="2" type="body"/>
          </p:nvPr>
        </p:nvSpPr>
        <p:spPr>
          <a:xfrm>
            <a:off x="1886775" y="29100"/>
            <a:ext cx="5906400" cy="538500"/>
          </a:xfrm>
          <a:prstGeom prst="rect">
            <a:avLst/>
          </a:prstGeom>
        </p:spPr>
        <p:txBody>
          <a:bodyPr anchorCtr="0" anchor="t" bIns="45700" lIns="91425" spcFirstLastPara="1" rIns="91425" wrap="square" tIns="45700">
            <a:noAutofit/>
          </a:bodyPr>
          <a:lstStyle/>
          <a:p>
            <a:pPr indent="0" lvl="0" marL="0" rtl="0" algn="ctr">
              <a:spcBef>
                <a:spcPts val="560"/>
              </a:spcBef>
              <a:spcAft>
                <a:spcPts val="0"/>
              </a:spcAft>
              <a:buNone/>
            </a:pPr>
            <a:r>
              <a:rPr lang="cs" sz="2400" u="sng">
                <a:solidFill>
                  <a:schemeClr val="hlink"/>
                </a:solidFill>
                <a:hlinkClick r:id="rId4"/>
              </a:rPr>
              <a:t>National Youth Tobacco 2018 Survey</a:t>
            </a:r>
            <a:endParaRPr sz="2400">
              <a:latin typeface="Calibri"/>
              <a:ea typeface="Calibri"/>
              <a:cs typeface="Calibri"/>
              <a:sym typeface="Calibri"/>
            </a:endParaRPr>
          </a:p>
        </p:txBody>
      </p:sp>
      <p:sp>
        <p:nvSpPr>
          <p:cNvPr id="119" name="Google Shape;119;p18"/>
          <p:cNvSpPr txBox="1"/>
          <p:nvPr/>
        </p:nvSpPr>
        <p:spPr>
          <a:xfrm>
            <a:off x="0" y="5529050"/>
            <a:ext cx="9144000" cy="552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400">
                <a:solidFill>
                  <a:srgbClr val="FFFFFF"/>
                </a:solidFill>
              </a:rPr>
              <a:t>Surge in current e-cig use = </a:t>
            </a:r>
            <a:r>
              <a:rPr lang="cs" sz="2400">
                <a:solidFill>
                  <a:schemeClr val="accent5"/>
                </a:solidFill>
              </a:rPr>
              <a:t>1.5 million more students 2017-2018</a:t>
            </a:r>
            <a:endParaRPr sz="2400">
              <a:solidFill>
                <a:schemeClr val="accent5"/>
              </a:solidFill>
            </a:endParaRPr>
          </a:p>
        </p:txBody>
      </p:sp>
      <p:grpSp>
        <p:nvGrpSpPr>
          <p:cNvPr id="120" name="Google Shape;120;p18"/>
          <p:cNvGrpSpPr/>
          <p:nvPr/>
        </p:nvGrpSpPr>
        <p:grpSpPr>
          <a:xfrm>
            <a:off x="98425" y="4454274"/>
            <a:ext cx="3067900" cy="1074776"/>
            <a:chOff x="541425" y="4454274"/>
            <a:chExt cx="3067900" cy="1074776"/>
          </a:xfrm>
        </p:grpSpPr>
        <p:pic>
          <p:nvPicPr>
            <p:cNvPr id="121" name="Google Shape;121;p18"/>
            <p:cNvPicPr preferRelativeResize="0"/>
            <p:nvPr/>
          </p:nvPicPr>
          <p:blipFill>
            <a:blip r:embed="rId5">
              <a:alphaModFix/>
            </a:blip>
            <a:stretch>
              <a:fillRect/>
            </a:stretch>
          </p:blipFill>
          <p:spPr>
            <a:xfrm>
              <a:off x="541425" y="4454275"/>
              <a:ext cx="541425" cy="1074775"/>
            </a:xfrm>
            <a:prstGeom prst="rect">
              <a:avLst/>
            </a:prstGeom>
            <a:noFill/>
            <a:ln>
              <a:noFill/>
            </a:ln>
          </p:spPr>
        </p:pic>
        <p:pic>
          <p:nvPicPr>
            <p:cNvPr id="122" name="Google Shape;122;p18"/>
            <p:cNvPicPr preferRelativeResize="0"/>
            <p:nvPr/>
          </p:nvPicPr>
          <p:blipFill>
            <a:blip r:embed="rId6">
              <a:alphaModFix/>
            </a:blip>
            <a:stretch>
              <a:fillRect/>
            </a:stretch>
          </p:blipFill>
          <p:spPr>
            <a:xfrm>
              <a:off x="3016643" y="4454274"/>
              <a:ext cx="592682" cy="1074775"/>
            </a:xfrm>
            <a:prstGeom prst="rect">
              <a:avLst/>
            </a:prstGeom>
            <a:noFill/>
            <a:ln>
              <a:noFill/>
            </a:ln>
          </p:spPr>
        </p:pic>
        <p:pic>
          <p:nvPicPr>
            <p:cNvPr id="123" name="Google Shape;123;p18"/>
            <p:cNvPicPr preferRelativeResize="0"/>
            <p:nvPr/>
          </p:nvPicPr>
          <p:blipFill>
            <a:blip r:embed="rId6">
              <a:alphaModFix/>
            </a:blip>
            <a:stretch>
              <a:fillRect/>
            </a:stretch>
          </p:blipFill>
          <p:spPr>
            <a:xfrm>
              <a:off x="2346418" y="4454274"/>
              <a:ext cx="592682" cy="1074775"/>
            </a:xfrm>
            <a:prstGeom prst="rect">
              <a:avLst/>
            </a:prstGeom>
            <a:noFill/>
            <a:ln>
              <a:noFill/>
            </a:ln>
          </p:spPr>
        </p:pic>
        <p:pic>
          <p:nvPicPr>
            <p:cNvPr id="124" name="Google Shape;124;p18"/>
            <p:cNvPicPr preferRelativeResize="0"/>
            <p:nvPr/>
          </p:nvPicPr>
          <p:blipFill>
            <a:blip r:embed="rId6">
              <a:alphaModFix/>
            </a:blip>
            <a:stretch>
              <a:fillRect/>
            </a:stretch>
          </p:blipFill>
          <p:spPr>
            <a:xfrm>
              <a:off x="1689005" y="4454274"/>
              <a:ext cx="592682" cy="1074775"/>
            </a:xfrm>
            <a:prstGeom prst="rect">
              <a:avLst/>
            </a:prstGeom>
            <a:noFill/>
            <a:ln>
              <a:noFill/>
            </a:ln>
          </p:spPr>
        </p:pic>
        <p:pic>
          <p:nvPicPr>
            <p:cNvPr id="125" name="Google Shape;125;p18"/>
            <p:cNvPicPr preferRelativeResize="0"/>
            <p:nvPr/>
          </p:nvPicPr>
          <p:blipFill>
            <a:blip r:embed="rId6">
              <a:alphaModFix/>
            </a:blip>
            <a:stretch>
              <a:fillRect/>
            </a:stretch>
          </p:blipFill>
          <p:spPr>
            <a:xfrm>
              <a:off x="1147580" y="4454274"/>
              <a:ext cx="592682" cy="1074775"/>
            </a:xfrm>
            <a:prstGeom prst="rect">
              <a:avLst/>
            </a:prstGeom>
            <a:noFill/>
            <a:ln>
              <a:noFill/>
            </a:ln>
          </p:spPr>
        </p:pic>
      </p:grpSp>
      <p:sp>
        <p:nvSpPr>
          <p:cNvPr id="126" name="Google Shape;126;p18"/>
          <p:cNvSpPr txBox="1"/>
          <p:nvPr/>
        </p:nvSpPr>
        <p:spPr>
          <a:xfrm>
            <a:off x="3166325" y="4668600"/>
            <a:ext cx="5977800" cy="8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t>4 out of 5 kids tobacco users started with a flavored product </a:t>
            </a:r>
            <a:r>
              <a:rPr lang="cs"/>
              <a:t>(</a:t>
            </a:r>
            <a:r>
              <a:rPr lang="cs" u="sng">
                <a:solidFill>
                  <a:schemeClr val="hlink"/>
                </a:solidFill>
                <a:hlinkClick r:id="rId7"/>
              </a:rPr>
              <a:t>American Journal of Preventive Medicine</a:t>
            </a:r>
            <a:r>
              <a:rPr lang="cs"/>
              <a:t> )</a:t>
            </a:r>
            <a:endParaRPr/>
          </a:p>
        </p:txBody>
      </p:sp>
      <p:sp>
        <p:nvSpPr>
          <p:cNvPr id="127" name="Google Shape;127;p18"/>
          <p:cNvSpPr txBox="1"/>
          <p:nvPr/>
        </p:nvSpPr>
        <p:spPr>
          <a:xfrm>
            <a:off x="6037675" y="6081350"/>
            <a:ext cx="27561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uFill>
                  <a:noFill/>
                </a:uFill>
                <a:latin typeface="Calibri"/>
                <a:ea typeface="Calibri"/>
                <a:cs typeface="Calibri"/>
                <a:sym typeface="Calibri"/>
                <a:hlinkClick r:id="rId8"/>
              </a:rPr>
              <a:t>The Food and Drug Administration</a:t>
            </a:r>
            <a:endParaRPr i="1">
              <a:latin typeface="Calibri"/>
              <a:ea typeface="Calibri"/>
              <a:cs typeface="Calibri"/>
              <a:sym typeface="Calibri"/>
            </a:endParaRPr>
          </a:p>
          <a:p>
            <a:pPr indent="0" lvl="0" marL="0" rtl="0" algn="l">
              <a:spcBef>
                <a:spcPts val="0"/>
              </a:spcBef>
              <a:spcAft>
                <a:spcPts val="0"/>
              </a:spcAft>
              <a:buNone/>
            </a:pPr>
            <a:r>
              <a:rPr i="1" lang="cs">
                <a:uFill>
                  <a:noFill/>
                </a:uFill>
                <a:latin typeface="Calibri"/>
                <a:ea typeface="Calibri"/>
                <a:cs typeface="Calibri"/>
                <a:sym typeface="Calibri"/>
                <a:hlinkClick r:id="rId9"/>
              </a:rPr>
              <a:t>updated: </a:t>
            </a:r>
            <a:r>
              <a:rPr i="1" lang="cs">
                <a:uFill>
                  <a:noFill/>
                </a:uFill>
                <a:latin typeface="Calibri"/>
                <a:ea typeface="Calibri"/>
                <a:cs typeface="Calibri"/>
                <a:sym typeface="Calibri"/>
                <a:hlinkClick r:id="rId10"/>
              </a:rPr>
              <a:t>05/29/2019</a:t>
            </a:r>
            <a:endParaRPr i="1">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pic>
        <p:nvPicPr>
          <p:cNvPr id="725" name="Google Shape;725;p72">
            <a:hlinkClick r:id="rId3"/>
          </p:cNvPr>
          <p:cNvPicPr preferRelativeResize="0"/>
          <p:nvPr/>
        </p:nvPicPr>
        <p:blipFill>
          <a:blip r:embed="rId4">
            <a:alphaModFix/>
          </a:blip>
          <a:stretch>
            <a:fillRect/>
          </a:stretch>
        </p:blipFill>
        <p:spPr>
          <a:xfrm>
            <a:off x="952425" y="93575"/>
            <a:ext cx="6845400" cy="5765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73"/>
          <p:cNvSpPr txBox="1"/>
          <p:nvPr>
            <p:ph type="title"/>
          </p:nvPr>
        </p:nvSpPr>
        <p:spPr>
          <a:xfrm>
            <a:off x="-100" y="1950"/>
            <a:ext cx="9144000" cy="598200"/>
          </a:xfrm>
          <a:prstGeom prst="rect">
            <a:avLst/>
          </a:prstGeom>
          <a:solidFill>
            <a:schemeClr val="dk2"/>
          </a:solidFill>
        </p:spPr>
        <p:txBody>
          <a:bodyPr anchorCtr="0" anchor="t" bIns="45700" lIns="91425" spcFirstLastPara="1" rIns="91425" wrap="square" tIns="45700">
            <a:noAutofit/>
          </a:bodyPr>
          <a:lstStyle/>
          <a:p>
            <a:pPr indent="0" lvl="0" marL="0" rtl="0" algn="ctr">
              <a:spcBef>
                <a:spcPts val="0"/>
              </a:spcBef>
              <a:spcAft>
                <a:spcPts val="0"/>
              </a:spcAft>
              <a:buNone/>
            </a:pPr>
            <a:r>
              <a:rPr lang="cs" sz="3600">
                <a:solidFill>
                  <a:srgbClr val="FFFFFF"/>
                </a:solidFill>
              </a:rPr>
              <a:t>In Closing : Effects of E-cigarette Use</a:t>
            </a:r>
            <a:endParaRPr sz="3600">
              <a:solidFill>
                <a:srgbClr val="FFFFFF"/>
              </a:solidFill>
            </a:endParaRPr>
          </a:p>
        </p:txBody>
      </p:sp>
      <p:sp>
        <p:nvSpPr>
          <p:cNvPr id="732" name="Google Shape;732;p73"/>
          <p:cNvSpPr txBox="1"/>
          <p:nvPr>
            <p:ph idx="1" type="body"/>
          </p:nvPr>
        </p:nvSpPr>
        <p:spPr>
          <a:xfrm>
            <a:off x="186275" y="745300"/>
            <a:ext cx="8957700" cy="4775100"/>
          </a:xfrm>
          <a:prstGeom prst="rect">
            <a:avLst/>
          </a:prstGeom>
          <a:solidFill>
            <a:srgbClr val="FFFFFF"/>
          </a:solidFill>
        </p:spPr>
        <p:txBody>
          <a:bodyPr anchorCtr="0" anchor="t" bIns="45700" lIns="91425" spcFirstLastPara="1" rIns="91425" wrap="square" tIns="45700">
            <a:noAutofit/>
          </a:bodyPr>
          <a:lstStyle/>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Vaping is a surging trend between children </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The current vaping lung illness outbreak put children at high risk</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Vaping is an aerosol that is harmful</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Modifications of e-cigs makes them more harmful</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E-liquids contain many harmful substances </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E-cigs delivers highly concentrated Salt-Nicotine levels. </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Diacetyl in e-cigs causes respiratory illness</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Nitrosamines in e-cigs causes causes lung cell damage </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E-cig smoke effect the inhibition of DNA-repair activity (lung cells)</a:t>
            </a:r>
            <a:endParaRPr sz="2300">
              <a:solidFill>
                <a:srgbClr val="000000"/>
              </a:solidFill>
            </a:endParaRPr>
          </a:p>
          <a:p>
            <a:pPr indent="-374650" lvl="0" marL="914400" marR="0" rtl="0" algn="l">
              <a:lnSpc>
                <a:spcPct val="115000"/>
              </a:lnSpc>
              <a:spcBef>
                <a:spcPts val="0"/>
              </a:spcBef>
              <a:spcAft>
                <a:spcPts val="0"/>
              </a:spcAft>
              <a:buClr>
                <a:srgbClr val="000000"/>
              </a:buClr>
              <a:buSzPts val="2300"/>
              <a:buAutoNum type="arabicPeriod"/>
            </a:pPr>
            <a:r>
              <a:rPr lang="cs" sz="2300">
                <a:solidFill>
                  <a:srgbClr val="000000"/>
                </a:solidFill>
              </a:rPr>
              <a:t>E-cig smoke causes abnormal expressions of miRNA in oral cells</a:t>
            </a:r>
            <a:endParaRPr sz="2300">
              <a:solidFill>
                <a:srgbClr val="000000"/>
              </a:solidFill>
            </a:endParaRPr>
          </a:p>
          <a:p>
            <a:pPr indent="-374650" lvl="0" marL="914400" marR="0" rtl="0" algn="l">
              <a:lnSpc>
                <a:spcPct val="115000"/>
              </a:lnSpc>
              <a:spcBef>
                <a:spcPts val="0"/>
              </a:spcBef>
              <a:spcAft>
                <a:spcPts val="0"/>
              </a:spcAft>
              <a:buSzPts val="2300"/>
              <a:buAutoNum type="arabicPeriod"/>
            </a:pPr>
            <a:r>
              <a:rPr lang="cs" sz="2300">
                <a:solidFill>
                  <a:srgbClr val="000000"/>
                </a:solidFill>
              </a:rPr>
              <a:t>E-cigs affects blood vessels after one use (endothelial function)</a:t>
            </a:r>
            <a:endParaRPr sz="2300"/>
          </a:p>
        </p:txBody>
      </p:sp>
      <p:sp>
        <p:nvSpPr>
          <p:cNvPr id="733" name="Google Shape;733;p73"/>
          <p:cNvSpPr txBox="1"/>
          <p:nvPr/>
        </p:nvSpPr>
        <p:spPr>
          <a:xfrm>
            <a:off x="6144000" y="6489600"/>
            <a:ext cx="3000000" cy="368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cs" sz="800">
                <a:solidFill>
                  <a:srgbClr val="3D85C6"/>
                </a:solidFill>
                <a:latin typeface="Cambria"/>
                <a:ea typeface="Cambria"/>
                <a:cs typeface="Cambria"/>
                <a:sym typeface="Cambria"/>
              </a:rPr>
              <a:t>Fredy L. Martinez, MS. Ed. CSAC. QMHP</a:t>
            </a:r>
            <a:br>
              <a:rPr lang="cs" sz="800">
                <a:solidFill>
                  <a:srgbClr val="3D85C6"/>
                </a:solidFill>
                <a:latin typeface="Cambria"/>
                <a:ea typeface="Cambria"/>
                <a:cs typeface="Cambria"/>
                <a:sym typeface="Cambria"/>
              </a:rPr>
            </a:br>
            <a:r>
              <a:rPr lang="cs" sz="800">
                <a:solidFill>
                  <a:srgbClr val="3D85C6"/>
                </a:solidFill>
                <a:latin typeface="Cambria"/>
                <a:ea typeface="Cambria"/>
                <a:cs typeface="Cambria"/>
                <a:sym typeface="Cambria"/>
              </a:rPr>
              <a:t>ACPS K-12 Substance Abuse Prevention &amp;  Intervention Services Coordinator</a:t>
            </a:r>
            <a:endParaRPr sz="800">
              <a:solidFill>
                <a:srgbClr val="3D85C6"/>
              </a:solidFill>
              <a:latin typeface="Cambria"/>
              <a:ea typeface="Cambria"/>
              <a:cs typeface="Cambria"/>
              <a:sym typeface="Cambri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74"/>
          <p:cNvSpPr txBox="1"/>
          <p:nvPr>
            <p:ph idx="1" type="body"/>
          </p:nvPr>
        </p:nvSpPr>
        <p:spPr>
          <a:xfrm>
            <a:off x="56125" y="738500"/>
            <a:ext cx="9054300" cy="4575000"/>
          </a:xfrm>
          <a:prstGeom prst="rect">
            <a:avLst/>
          </a:prstGeom>
          <a:solidFill>
            <a:srgbClr val="FFFFFF"/>
          </a:solidFill>
          <a:ln>
            <a:noFill/>
          </a:ln>
        </p:spPr>
        <p:txBody>
          <a:bodyPr anchorCtr="0" anchor="ctr" bIns="91425" lIns="91425" spcFirstLastPara="1" rIns="91425" wrap="square" tIns="91425">
            <a:noAutofit/>
          </a:bodyPr>
          <a:lstStyle/>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E-cig smoke decrease blood vessels dilatation</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causes 20% reduction in venous oxygen saturation</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induces trapped micro oil droplets  into the lungs</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is associated with fluid in the lungs and inflammation</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triggers autoimmune response resulting in inflammation</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irritates respiratory airways tissue (sunburn like)</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Aldehydes in e-cigs smoke diminishes mucus clearance</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Vaping may builds-up of liquids in bronchus (lipoid pneumonia)</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Developmental effects on the brain from nicotine exposure </a:t>
            </a:r>
            <a:endParaRPr sz="2300">
              <a:latin typeface="Calibri"/>
              <a:ea typeface="Calibri"/>
              <a:cs typeface="Calibri"/>
              <a:sym typeface="Calibri"/>
            </a:endParaRPr>
          </a:p>
          <a:p>
            <a:pPr indent="-374650" lvl="0" marL="914400" marR="0" rtl="0" algn="l">
              <a:lnSpc>
                <a:spcPct val="115000"/>
              </a:lnSpc>
              <a:spcBef>
                <a:spcPts val="0"/>
              </a:spcBef>
              <a:spcAft>
                <a:spcPts val="0"/>
              </a:spcAft>
              <a:buClr>
                <a:srgbClr val="000000"/>
              </a:buClr>
              <a:buSzPts val="2300"/>
              <a:buAutoNum type="arabicPeriod" startAt="12"/>
            </a:pPr>
            <a:r>
              <a:rPr lang="cs" sz="2300">
                <a:latin typeface="Calibri"/>
                <a:ea typeface="Calibri"/>
                <a:cs typeface="Calibri"/>
                <a:sym typeface="Calibri"/>
              </a:rPr>
              <a:t>Influence the initiation of use of conventional cigarettes &amp; THC use</a:t>
            </a:r>
            <a:endParaRPr sz="2300">
              <a:latin typeface="Calibri"/>
              <a:ea typeface="Calibri"/>
              <a:cs typeface="Calibri"/>
              <a:sym typeface="Calibri"/>
            </a:endParaRPr>
          </a:p>
        </p:txBody>
      </p:sp>
      <p:sp>
        <p:nvSpPr>
          <p:cNvPr id="740" name="Google Shape;740;p74"/>
          <p:cNvSpPr txBox="1"/>
          <p:nvPr>
            <p:ph type="title"/>
          </p:nvPr>
        </p:nvSpPr>
        <p:spPr>
          <a:xfrm>
            <a:off x="-100" y="1950"/>
            <a:ext cx="9144000" cy="5982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cs" sz="3600">
                <a:solidFill>
                  <a:srgbClr val="FFFFFF"/>
                </a:solidFill>
              </a:rPr>
              <a:t>Summary </a:t>
            </a:r>
            <a:endParaRPr sz="36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75"/>
          <p:cNvSpPr txBox="1"/>
          <p:nvPr/>
        </p:nvSpPr>
        <p:spPr>
          <a:xfrm>
            <a:off x="346175" y="869100"/>
            <a:ext cx="8570400" cy="2901300"/>
          </a:xfrm>
          <a:prstGeom prst="rect">
            <a:avLst/>
          </a:prstGeom>
          <a:solidFill>
            <a:srgbClr val="FFFFFF"/>
          </a:solidFill>
          <a:ln>
            <a:noFill/>
          </a:ln>
        </p:spPr>
        <p:txBody>
          <a:bodyPr anchorCtr="0" anchor="ctr" bIns="91425" lIns="91425" spcFirstLastPara="1" rIns="91425" wrap="square" tIns="91425">
            <a:noAutofit/>
          </a:bodyPr>
          <a:lstStyle/>
          <a:p>
            <a:pPr indent="-381000" lvl="0" marL="914400" marR="0" rtl="0" algn="l">
              <a:lnSpc>
                <a:spcPct val="115000"/>
              </a:lnSpc>
              <a:spcBef>
                <a:spcPts val="0"/>
              </a:spcBef>
              <a:spcAft>
                <a:spcPts val="0"/>
              </a:spcAft>
              <a:buClr>
                <a:srgbClr val="000000"/>
              </a:buClr>
              <a:buSzPts val="2400"/>
              <a:buFont typeface="Calibri"/>
              <a:buAutoNum type="arabicPeriod" startAt="22"/>
            </a:pPr>
            <a:r>
              <a:rPr lang="cs" sz="2400">
                <a:solidFill>
                  <a:schemeClr val="dk1"/>
                </a:solidFill>
                <a:latin typeface="Calibri"/>
                <a:ea typeface="Calibri"/>
                <a:cs typeface="Calibri"/>
                <a:sym typeface="Calibri"/>
              </a:rPr>
              <a:t>Neutrophils more prominent (white cells)</a:t>
            </a:r>
            <a:endParaRPr sz="2400">
              <a:solidFill>
                <a:schemeClr val="dk1"/>
              </a:solidFill>
              <a:latin typeface="Calibri"/>
              <a:ea typeface="Calibri"/>
              <a:cs typeface="Calibri"/>
              <a:sym typeface="Calibri"/>
            </a:endParaRPr>
          </a:p>
          <a:p>
            <a:pPr indent="-381000" lvl="0" marL="914400" marR="0" rtl="0" algn="l">
              <a:lnSpc>
                <a:spcPct val="115000"/>
              </a:lnSpc>
              <a:spcBef>
                <a:spcPts val="0"/>
              </a:spcBef>
              <a:spcAft>
                <a:spcPts val="0"/>
              </a:spcAft>
              <a:buClr>
                <a:schemeClr val="dk1"/>
              </a:buClr>
              <a:buSzPts val="2400"/>
              <a:buFont typeface="Calibri"/>
              <a:buAutoNum type="arabicPeriod" startAt="22"/>
            </a:pPr>
            <a:r>
              <a:rPr lang="cs" sz="2400">
                <a:solidFill>
                  <a:schemeClr val="dk1"/>
                </a:solidFill>
                <a:latin typeface="Calibri"/>
                <a:ea typeface="Calibri"/>
                <a:cs typeface="Calibri"/>
                <a:sym typeface="Calibri"/>
              </a:rPr>
              <a:t>bronchioloalveolar lavage fluid more available</a:t>
            </a:r>
            <a:endParaRPr sz="2400">
              <a:solidFill>
                <a:schemeClr val="dk1"/>
              </a:solidFill>
              <a:latin typeface="Calibri"/>
              <a:ea typeface="Calibri"/>
              <a:cs typeface="Calibri"/>
              <a:sym typeface="Calibri"/>
            </a:endParaRPr>
          </a:p>
          <a:p>
            <a:pPr indent="-381000" lvl="0" marL="914400" marR="0" rtl="0" algn="l">
              <a:lnSpc>
                <a:spcPct val="115000"/>
              </a:lnSpc>
              <a:spcBef>
                <a:spcPts val="0"/>
              </a:spcBef>
              <a:spcAft>
                <a:spcPts val="0"/>
              </a:spcAft>
              <a:buClr>
                <a:schemeClr val="dk1"/>
              </a:buClr>
              <a:buSzPts val="2400"/>
              <a:buFont typeface="Calibri"/>
              <a:buAutoNum type="arabicPeriod" startAt="22"/>
            </a:pPr>
            <a:r>
              <a:rPr lang="cs" sz="2400">
                <a:solidFill>
                  <a:schemeClr val="dk1"/>
                </a:solidFill>
                <a:latin typeface="Calibri"/>
                <a:ea typeface="Calibri"/>
                <a:cs typeface="Calibri"/>
                <a:sym typeface="Calibri"/>
              </a:rPr>
              <a:t>Abundant foamy macrophages</a:t>
            </a:r>
            <a:endParaRPr sz="2400">
              <a:solidFill>
                <a:schemeClr val="dk1"/>
              </a:solidFill>
              <a:latin typeface="Calibri"/>
              <a:ea typeface="Calibri"/>
              <a:cs typeface="Calibri"/>
              <a:sym typeface="Calibri"/>
            </a:endParaRPr>
          </a:p>
          <a:p>
            <a:pPr indent="-381000" lvl="0" marL="914400" marR="0" rtl="0" algn="l">
              <a:lnSpc>
                <a:spcPct val="115000"/>
              </a:lnSpc>
              <a:spcBef>
                <a:spcPts val="0"/>
              </a:spcBef>
              <a:spcAft>
                <a:spcPts val="0"/>
              </a:spcAft>
              <a:buClr>
                <a:srgbClr val="000000"/>
              </a:buClr>
              <a:buSzPts val="2400"/>
              <a:buFont typeface="Calibri"/>
              <a:buAutoNum type="arabicPeriod" startAt="22"/>
            </a:pPr>
            <a:r>
              <a:rPr lang="cs" sz="2400">
                <a:solidFill>
                  <a:schemeClr val="dk1"/>
                </a:solidFill>
                <a:latin typeface="Calibri"/>
                <a:ea typeface="Calibri"/>
                <a:cs typeface="Calibri"/>
                <a:sym typeface="Calibri"/>
              </a:rPr>
              <a:t>Developmental effects on the brain from nicotine exposure </a:t>
            </a:r>
            <a:endParaRPr sz="2400">
              <a:solidFill>
                <a:schemeClr val="dk1"/>
              </a:solidFill>
              <a:latin typeface="Calibri"/>
              <a:ea typeface="Calibri"/>
              <a:cs typeface="Calibri"/>
              <a:sym typeface="Calibri"/>
            </a:endParaRPr>
          </a:p>
          <a:p>
            <a:pPr indent="-381000" lvl="0" marL="914400" marR="0" rtl="0" algn="l">
              <a:lnSpc>
                <a:spcPct val="115000"/>
              </a:lnSpc>
              <a:spcBef>
                <a:spcPts val="0"/>
              </a:spcBef>
              <a:spcAft>
                <a:spcPts val="0"/>
              </a:spcAft>
              <a:buClr>
                <a:srgbClr val="000000"/>
              </a:buClr>
              <a:buSzPts val="2400"/>
              <a:buFont typeface="Calibri"/>
              <a:buAutoNum type="arabicPeriod" startAt="22"/>
            </a:pPr>
            <a:r>
              <a:rPr lang="cs" sz="2400">
                <a:solidFill>
                  <a:schemeClr val="dk1"/>
                </a:solidFill>
                <a:latin typeface="Calibri"/>
                <a:ea typeface="Calibri"/>
                <a:cs typeface="Calibri"/>
                <a:sym typeface="Calibri"/>
              </a:rPr>
              <a:t>Hazard due to potential battery explosion</a:t>
            </a:r>
            <a:endParaRPr sz="2400">
              <a:solidFill>
                <a:schemeClr val="dk1"/>
              </a:solidFill>
              <a:latin typeface="Calibri"/>
              <a:ea typeface="Calibri"/>
              <a:cs typeface="Calibri"/>
              <a:sym typeface="Calibri"/>
            </a:endParaRPr>
          </a:p>
          <a:p>
            <a:pPr indent="-381000" lvl="0" marL="914400" marR="0" rtl="0" algn="l">
              <a:lnSpc>
                <a:spcPct val="115000"/>
              </a:lnSpc>
              <a:spcBef>
                <a:spcPts val="0"/>
              </a:spcBef>
              <a:spcAft>
                <a:spcPts val="0"/>
              </a:spcAft>
              <a:buClr>
                <a:srgbClr val="000000"/>
              </a:buClr>
              <a:buSzPts val="2400"/>
              <a:buFont typeface="Calibri"/>
              <a:buAutoNum type="arabicPeriod" startAt="22"/>
            </a:pPr>
            <a:r>
              <a:rPr lang="cs" sz="2400">
                <a:solidFill>
                  <a:schemeClr val="dk1"/>
                </a:solidFill>
                <a:latin typeface="Calibri"/>
                <a:ea typeface="Calibri"/>
                <a:cs typeface="Calibri"/>
                <a:sym typeface="Calibri"/>
              </a:rPr>
              <a:t>Accidental overdose of nicotine</a:t>
            </a:r>
            <a:endParaRPr sz="2400">
              <a:latin typeface="Calibri"/>
              <a:ea typeface="Calibri"/>
              <a:cs typeface="Calibri"/>
              <a:sym typeface="Calibri"/>
            </a:endParaRPr>
          </a:p>
        </p:txBody>
      </p:sp>
      <p:sp>
        <p:nvSpPr>
          <p:cNvPr id="747" name="Google Shape;747;p75"/>
          <p:cNvSpPr txBox="1"/>
          <p:nvPr>
            <p:ph type="title"/>
          </p:nvPr>
        </p:nvSpPr>
        <p:spPr>
          <a:xfrm>
            <a:off x="-100" y="1950"/>
            <a:ext cx="9144000" cy="5982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cs" sz="3600">
                <a:solidFill>
                  <a:srgbClr val="FFFFFF"/>
                </a:solidFill>
              </a:rPr>
              <a:t>Summary</a:t>
            </a:r>
            <a:r>
              <a:rPr lang="cs" sz="3600">
                <a:solidFill>
                  <a:srgbClr val="FFFFFF"/>
                </a:solidFill>
              </a:rPr>
              <a:t> </a:t>
            </a:r>
            <a:endParaRPr sz="3600">
              <a:solidFill>
                <a:srgbClr val="FFFF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76"/>
          <p:cNvSpPr txBox="1"/>
          <p:nvPr>
            <p:ph idx="1" type="body"/>
          </p:nvPr>
        </p:nvSpPr>
        <p:spPr>
          <a:xfrm>
            <a:off x="533400" y="2370350"/>
            <a:ext cx="8077200" cy="990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lang="cs" sz="6000">
                <a:latin typeface="Calibri"/>
                <a:ea typeface="Calibri"/>
                <a:cs typeface="Calibri"/>
                <a:sym typeface="Calibri"/>
              </a:rPr>
              <a:t>Thank you</a:t>
            </a:r>
            <a:endParaRPr sz="600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77"/>
          <p:cNvSpPr txBox="1"/>
          <p:nvPr/>
        </p:nvSpPr>
        <p:spPr>
          <a:xfrm>
            <a:off x="1600825" y="1374675"/>
            <a:ext cx="6523500" cy="34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3400">
                <a:latin typeface="Calibri"/>
                <a:ea typeface="Calibri"/>
                <a:cs typeface="Calibri"/>
                <a:sym typeface="Calibri"/>
              </a:rPr>
              <a:t>For more information, contact:</a:t>
            </a:r>
            <a:endParaRPr sz="3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Fredy L. Martinez</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K-12 Substance Abuse Prevention and Intervention Services Coordinator 703-619-8278 ext.1237</a:t>
            </a:r>
            <a:endParaRPr sz="2400">
              <a:latin typeface="Calibri"/>
              <a:ea typeface="Calibri"/>
              <a:cs typeface="Calibri"/>
              <a:sym typeface="Calibri"/>
            </a:endParaRPr>
          </a:p>
          <a:p>
            <a:pPr indent="0" lvl="0" marL="0" rtl="0" algn="l">
              <a:spcBef>
                <a:spcPts val="0"/>
              </a:spcBef>
              <a:spcAft>
                <a:spcPts val="0"/>
              </a:spcAft>
              <a:buNone/>
            </a:pPr>
            <a:r>
              <a:rPr lang="cs" sz="2400" u="sng">
                <a:latin typeface="Calibri"/>
                <a:ea typeface="Calibri"/>
                <a:cs typeface="Calibri"/>
                <a:sym typeface="Calibri"/>
                <a:hlinkClick r:id="rId3"/>
              </a:rPr>
              <a:t>fredy.martinez@acps.k12.va.us</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Source: </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VAPING. What is vaping?</a:t>
            </a:r>
            <a:endParaRPr sz="2400">
              <a:latin typeface="Calibri"/>
              <a:ea typeface="Calibri"/>
              <a:cs typeface="Calibri"/>
              <a:sym typeface="Calibri"/>
            </a:endParaRPr>
          </a:p>
          <a:p>
            <a:pPr indent="0" lvl="0" marL="0" rtl="0" algn="l">
              <a:spcBef>
                <a:spcPts val="0"/>
              </a:spcBef>
              <a:spcAft>
                <a:spcPts val="0"/>
              </a:spcAft>
              <a:buNone/>
            </a:pPr>
            <a:r>
              <a:rPr lang="cs" sz="2400">
                <a:latin typeface="Calibri"/>
                <a:ea typeface="Calibri"/>
                <a:cs typeface="Calibri"/>
                <a:sym typeface="Calibri"/>
              </a:rPr>
              <a:t>Fredy L. Martinez B.</a:t>
            </a:r>
            <a:endParaRPr sz="2400">
              <a:latin typeface="Calibri"/>
              <a:ea typeface="Calibri"/>
              <a:cs typeface="Calibri"/>
              <a:sym typeface="Calibri"/>
            </a:endParaRPr>
          </a:p>
          <a:p>
            <a:pPr indent="0" lvl="0" marL="0" rtl="0" algn="l">
              <a:spcBef>
                <a:spcPts val="0"/>
              </a:spcBef>
              <a:spcAft>
                <a:spcPts val="0"/>
              </a:spcAft>
              <a:buNone/>
            </a:pPr>
            <a:r>
              <a:rPr lang="cs" sz="2400" u="sng">
                <a:solidFill>
                  <a:schemeClr val="hlink"/>
                </a:solidFill>
                <a:latin typeface="Calibri"/>
                <a:ea typeface="Calibri"/>
                <a:cs typeface="Calibri"/>
                <a:sym typeface="Calibri"/>
                <a:hlinkClick r:id="rId4"/>
              </a:rPr>
              <a:t>https://books.apple.com/us/book/vaping/id1484299801</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78"/>
          <p:cNvSpPr txBox="1"/>
          <p:nvPr/>
        </p:nvSpPr>
        <p:spPr>
          <a:xfrm>
            <a:off x="486525" y="547375"/>
            <a:ext cx="8317500" cy="5167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Image source: </a:t>
            </a:r>
            <a:r>
              <a:rPr lang="cs" sz="1200" u="sng">
                <a:solidFill>
                  <a:srgbClr val="0000FF"/>
                </a:solidFill>
                <a:latin typeface="Calibri"/>
                <a:ea typeface="Calibri"/>
                <a:cs typeface="Calibri"/>
                <a:sym typeface="Calibri"/>
                <a:hlinkClick r:id="rId3"/>
              </a:rPr>
              <a:t>CC BY-SA 2.0 - </a:t>
            </a:r>
            <a:r>
              <a:rPr lang="cs" sz="1200">
                <a:solidFill>
                  <a:schemeClr val="dk1"/>
                </a:solidFill>
                <a:latin typeface="Calibri"/>
                <a:ea typeface="Calibri"/>
                <a:cs typeface="Calibri"/>
                <a:sym typeface="Calibri"/>
              </a:rPr>
              <a:t>File:E Cigarettes, Ego, Vaporizers and Box Mods (17679064871).jpg Created: 5 May 2015</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Image credits: </a:t>
            </a:r>
            <a:r>
              <a:rPr lang="cs" sz="1200" u="sng">
                <a:solidFill>
                  <a:srgbClr val="0000FF"/>
                </a:solidFill>
                <a:latin typeface="Calibri"/>
                <a:ea typeface="Calibri"/>
                <a:cs typeface="Calibri"/>
                <a:sym typeface="Calibri"/>
                <a:hlinkClick r:id="rId4"/>
              </a:rPr>
              <a:t>https://en.wikipedia.org/wiki/Electronic_cigarette</a:t>
            </a:r>
            <a:endParaRPr b="1"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Wagnoer et al. Nicotine Tob Res. 2016. Mar 30. [Epub ahead of print]. The Triangulum, Thanks to Mary Rezk-Hanna, NP, PhD, UCLA.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5"/>
              </a:rPr>
              <a:t>https://www.flavorshookkids.org/#do-something</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6"/>
              </a:rPr>
              <a:t>https://www.cdc.gov/tobacco/basic_information/e-cigarettes/severe-lung-disease.html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7"/>
              </a:rPr>
              <a:t>https://www.buzzfeednews.com/article/danvergano/vaping-illness-outbreak-spread</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8"/>
              </a:rPr>
              <a:t>https://www.buzzfeednews.com/article/danvergano/vaping-lung-illness-mystery-causes</a:t>
            </a:r>
            <a:endParaRPr b="1"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9"/>
              </a:rPr>
              <a:t>https://www.cdc.gov/tobacco/basic_information/e-cigarettes/severe-lung-disease.html</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0"/>
              </a:rPr>
              <a:t>https://www.fda.gov/tobacco-products/youth-and-tobacco/youth-tobacco-use-results-national-youth-tobacco-survey</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1"/>
              </a:rPr>
              <a:t>https://www.drugabuse.gov/related-topics/trends-statistics/infographics/monitoring-future-2018-survey-results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2"/>
              </a:rPr>
              <a:t>https://www.flavorshookkids.org/#do-something</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3"/>
              </a:rPr>
              <a:t>https://www.ncbi.nlm.nih.gov/pmc/articles/PMC5522636/</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highlight>
                  <a:schemeClr val="lt1"/>
                </a:highlight>
                <a:latin typeface="Calibri"/>
                <a:ea typeface="Calibri"/>
                <a:cs typeface="Calibri"/>
                <a:sym typeface="Calibri"/>
              </a:rPr>
              <a:t>The Flavor Trap Report. American Academy of Pediatrics. March 15, 2017. </a:t>
            </a:r>
            <a:endParaRPr sz="1200">
              <a:solidFill>
                <a:schemeClr val="dk1"/>
              </a:solidFill>
              <a:highlight>
                <a:schemeClr val="lt1"/>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Ambrose, BK, et al., “Flavored Tobacco. Product Use Among US Youth Aged 12-17. Years, 2013-2014,” Journal of the American Medical Association, published online. October 26, 2015.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highlight>
                  <a:schemeClr val="lt1"/>
                </a:highlight>
                <a:latin typeface="Calibri"/>
                <a:ea typeface="Calibri"/>
                <a:cs typeface="Calibri"/>
                <a:sym typeface="Calibri"/>
              </a:rPr>
              <a:t>Villanti, A. C., Johnson, A. L., Ambrose, B. K., Cummings, K. M., Stanton, C. A., Rose, S. W., … Hyland, A. (2017). Flavored Tobacco Product Use in Youth and Adults: Findings From the First Wave of the PATH Study (2013-2014). </a:t>
            </a:r>
            <a:r>
              <a:rPr i="1" lang="cs" sz="1200">
                <a:solidFill>
                  <a:schemeClr val="dk1"/>
                </a:solidFill>
                <a:highlight>
                  <a:schemeClr val="lt1"/>
                </a:highlight>
                <a:latin typeface="Calibri"/>
                <a:ea typeface="Calibri"/>
                <a:cs typeface="Calibri"/>
                <a:sym typeface="Calibri"/>
              </a:rPr>
              <a:t>American journal of preventive medicine</a:t>
            </a:r>
            <a:r>
              <a:rPr lang="cs" sz="1200">
                <a:solidFill>
                  <a:schemeClr val="dk1"/>
                </a:solidFill>
                <a:highlight>
                  <a:schemeClr val="lt1"/>
                </a:highlight>
                <a:latin typeface="Calibri"/>
                <a:ea typeface="Calibri"/>
                <a:cs typeface="Calibri"/>
                <a:sym typeface="Calibri"/>
              </a:rPr>
              <a:t>, </a:t>
            </a:r>
            <a:r>
              <a:rPr i="1" lang="cs" sz="1200">
                <a:solidFill>
                  <a:schemeClr val="dk1"/>
                </a:solidFill>
                <a:highlight>
                  <a:schemeClr val="lt1"/>
                </a:highlight>
                <a:latin typeface="Calibri"/>
                <a:ea typeface="Calibri"/>
                <a:cs typeface="Calibri"/>
                <a:sym typeface="Calibri"/>
              </a:rPr>
              <a:t>53</a:t>
            </a:r>
            <a:r>
              <a:rPr lang="cs" sz="1200">
                <a:solidFill>
                  <a:schemeClr val="dk1"/>
                </a:solidFill>
                <a:highlight>
                  <a:schemeClr val="lt1"/>
                </a:highlight>
                <a:latin typeface="Calibri"/>
                <a:ea typeface="Calibri"/>
                <a:cs typeface="Calibri"/>
                <a:sym typeface="Calibri"/>
              </a:rPr>
              <a:t>(2), 139–151. doi:10.1016/j.amepre.2017.01.026</a:t>
            </a:r>
            <a:endParaRPr sz="1200">
              <a:solidFill>
                <a:schemeClr val="dk1"/>
              </a:solidFill>
              <a:highlight>
                <a:schemeClr val="lt1"/>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source: Source TobaccoFreeCA</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rgbClr val="0000FF"/>
                </a:solidFill>
                <a:latin typeface="Calibri"/>
                <a:ea typeface="Calibri"/>
                <a:cs typeface="Calibri"/>
                <a:sym typeface="Calibri"/>
                <a:hlinkClick r:id="rId14"/>
              </a:rPr>
              <a:t>https://youtu.be/fjDP8rTktWw</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rgbClr val="0000FF"/>
                </a:solidFill>
                <a:latin typeface="Calibri"/>
                <a:ea typeface="Calibri"/>
                <a:cs typeface="Calibri"/>
                <a:sym typeface="Calibri"/>
                <a:hlinkClick r:id="rId15"/>
              </a:rPr>
              <a:t>https://www.flavorshookkids.org/</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Today. Video source: </a:t>
            </a:r>
            <a:r>
              <a:rPr lang="cs" sz="1200" u="sng">
                <a:solidFill>
                  <a:schemeClr val="hlink"/>
                </a:solidFill>
                <a:latin typeface="Calibri"/>
                <a:ea typeface="Calibri"/>
                <a:cs typeface="Calibri"/>
                <a:sym typeface="Calibri"/>
                <a:hlinkClick r:id="rId16"/>
              </a:rPr>
              <a:t>https://youtu.be/iLSo9L4uOkw</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7"/>
              </a:rPr>
              <a:t>https://med.stanford.edu/tobaccopreventiontoolkit/E-Cigs/ECigUnit1.html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8"/>
              </a:rPr>
              <a:t>https://www.thoughtco.com/combustion-reactions-604030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9"/>
              </a:rPr>
              <a:t>http://www.bat-science.com/groupms/sites/BAT_9GVJXS.nsf/vwPagesWebLive/DO858KZ6</a:t>
            </a:r>
            <a:endParaRPr sz="1200">
              <a:solidFill>
                <a:srgbClr val="A5A5A5"/>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20"/>
              </a:rPr>
              <a:t>Image: https://commons.wikimedia.org/wiki/File:Cigarette_ash.jpg</a:t>
            </a:r>
            <a:endParaRPr sz="1200">
              <a:solidFill>
                <a:srgbClr val="282828"/>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21"/>
              </a:rPr>
              <a:t>https://en.wikipedia.org/wiki/Smoke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highlight>
                <a:schemeClr val="lt1"/>
              </a:highlight>
              <a:latin typeface="Calibri"/>
              <a:ea typeface="Calibri"/>
              <a:cs typeface="Calibri"/>
              <a:sym typeface="Calibri"/>
            </a:endParaRPr>
          </a:p>
        </p:txBody>
      </p:sp>
      <p:sp>
        <p:nvSpPr>
          <p:cNvPr id="766" name="Google Shape;766;p78"/>
          <p:cNvSpPr txBox="1"/>
          <p:nvPr>
            <p:ph idx="1" type="body"/>
          </p:nvPr>
        </p:nvSpPr>
        <p:spPr>
          <a:xfrm>
            <a:off x="3936300" y="0"/>
            <a:ext cx="1487100" cy="476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cs" sz="2400"/>
              <a:t>Sources</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79"/>
          <p:cNvSpPr txBox="1"/>
          <p:nvPr/>
        </p:nvSpPr>
        <p:spPr>
          <a:xfrm>
            <a:off x="495875" y="476100"/>
            <a:ext cx="7796700" cy="5436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3"/>
              </a:rPr>
              <a:t>https://www.cancer.org/cancer/cancer-causes/tobacco-and-cancer/carcinogens-found-in-tobacco-products.html</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4"/>
              </a:rPr>
              <a:t>https://med.stanford.edu/tobaccopreventiontoolkit/E-Cigs/ECigUnit1.html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rgbClr val="0000FF"/>
                </a:solidFill>
                <a:latin typeface="Calibri"/>
                <a:ea typeface="Calibri"/>
                <a:cs typeface="Calibri"/>
                <a:sym typeface="Calibri"/>
                <a:hlinkClick r:id="rId5"/>
              </a:rPr>
              <a:t>https://youtu.be/eI2rXveqhBI</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rgbClr val="282828"/>
                </a:solidFill>
                <a:latin typeface="Calibri"/>
                <a:ea typeface="Calibri"/>
                <a:cs typeface="Calibri"/>
                <a:sym typeface="Calibri"/>
              </a:rPr>
              <a:t>Source </a:t>
            </a:r>
            <a:r>
              <a:rPr lang="cs" sz="1200">
                <a:solidFill>
                  <a:schemeClr val="dk1"/>
                </a:solidFill>
                <a:latin typeface="Calibri"/>
                <a:ea typeface="Calibri"/>
                <a:cs typeface="Calibri"/>
                <a:sym typeface="Calibri"/>
              </a:rPr>
              <a:t>i</a:t>
            </a:r>
            <a:r>
              <a:rPr lang="cs" sz="1200">
                <a:solidFill>
                  <a:schemeClr val="dk1"/>
                </a:solidFill>
                <a:latin typeface="Calibri"/>
                <a:ea typeface="Calibri"/>
                <a:cs typeface="Calibri"/>
                <a:sym typeface="Calibri"/>
              </a:rPr>
              <a:t>mages: CC0 Creative Commons/Free for commercial use. No attribution required</a:t>
            </a:r>
            <a:endParaRPr sz="1200">
              <a:solidFill>
                <a:srgbClr val="282828"/>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6"/>
              </a:rPr>
              <a:t>https://www.thoughtco.com/history-of-aerosol-spray-cans-1991231</a:t>
            </a:r>
            <a:endParaRPr sz="1200">
              <a:solidFill>
                <a:srgbClr val="282828"/>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7"/>
              </a:rPr>
              <a:t>http://www.bat-science.com/groupms/sites/BAT_9GVJXS.nsf/vwPagesWebLive/DO9BWCDH</a:t>
            </a:r>
            <a:endParaRPr sz="1200">
              <a:solidFill>
                <a:srgbClr val="282828"/>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Adam Matthew Leventhal, PhD. Professor of Preventive Medicine. Institute for Health Promotion &amp; Disease Prevention.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Health Sciences Campus. Los Angeles, CA. Published on May 19, 2017.</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chemeClr val="hlink"/>
                </a:solidFill>
                <a:latin typeface="Calibri"/>
                <a:ea typeface="Calibri"/>
                <a:cs typeface="Calibri"/>
                <a:sym typeface="Calibri"/>
                <a:hlinkClick r:id="rId8"/>
              </a:rPr>
              <a:t>https://youtu.be/Ga2whgsexHM</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Image Source: </a:t>
            </a:r>
            <a:r>
              <a:rPr lang="cs" sz="1200" u="sng">
                <a:solidFill>
                  <a:srgbClr val="0000FF"/>
                </a:solidFill>
                <a:latin typeface="Calibri"/>
                <a:ea typeface="Calibri"/>
                <a:cs typeface="Calibri"/>
                <a:sym typeface="Calibri"/>
                <a:hlinkClick r:id="rId9"/>
              </a:rPr>
              <a:t>h</a:t>
            </a:r>
            <a:r>
              <a:rPr lang="cs" sz="1200" u="sng">
                <a:solidFill>
                  <a:srgbClr val="0000FF"/>
                </a:solidFill>
                <a:latin typeface="Calibri"/>
                <a:ea typeface="Calibri"/>
                <a:cs typeface="Calibri"/>
                <a:sym typeface="Calibri"/>
                <a:hlinkClick r:id="rId10"/>
              </a:rPr>
              <a:t>ttps://www.fda.gov/tobaccoproducts/labeling/productsingredientscomponents/ucm456610.htm</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1"/>
              </a:rPr>
              <a:t>https://lotolabs.com/types-of-vapes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2"/>
              </a:rPr>
              <a:t>https://www.drugabuse.gov/publications/drugfacts/electronic-cigarettes-e-cigarettes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3"/>
              </a:rPr>
              <a:t>https://www.forbes.com/sites/yanzhonghuang/2014/05/27/e-cigarettes-chinas-next-growth-industry/#29671b86f0c5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4"/>
              </a:rPr>
              <a:t>https://www.drugabuse.gov/publications/drugfacts/electronic-cigarettes-e-cigarettes</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5"/>
              </a:rPr>
              <a:t>https://www.kingcounty.gov/depts/health/tobacco/data/e-cigarettes.aspx</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6"/>
              </a:rPr>
              <a:t>https://www.drugabuse.gov/publications/drugfacts/electronic-cigarettes-e-cigarettes</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Video Source: </a:t>
            </a:r>
            <a:r>
              <a:rPr lang="cs" sz="1200" u="sng">
                <a:solidFill>
                  <a:schemeClr val="hlink"/>
                </a:solidFill>
                <a:latin typeface="Calibri"/>
                <a:ea typeface="Calibri"/>
                <a:cs typeface="Calibri"/>
                <a:sym typeface="Calibri"/>
                <a:hlinkClick r:id="rId17"/>
              </a:rPr>
              <a:t>https://www.youtube.com/watch?v=EmjVU_jZYV0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8"/>
              </a:rPr>
              <a:t>https://www.ncbi.nlm.nih.gov/pmc/articles/PMC6046408/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Sosnowski, Tomasz R, and Marcin Odziomek. “Particle Size Dynamics: Toward a Better Understanding of Electronic Cigarette Aerosol Interactions With the Respiratory System.” </a:t>
            </a:r>
            <a:r>
              <a:rPr i="1" lang="cs" sz="1200">
                <a:solidFill>
                  <a:schemeClr val="dk1"/>
                </a:solidFill>
                <a:latin typeface="Calibri"/>
                <a:ea typeface="Calibri"/>
                <a:cs typeface="Calibri"/>
                <a:sym typeface="Calibri"/>
              </a:rPr>
              <a:t>Frontiers in physiology</a:t>
            </a:r>
            <a:r>
              <a:rPr lang="cs" sz="1200">
                <a:solidFill>
                  <a:schemeClr val="dk1"/>
                </a:solidFill>
                <a:latin typeface="Calibri"/>
                <a:ea typeface="Calibri"/>
                <a:cs typeface="Calibri"/>
                <a:sym typeface="Calibri"/>
              </a:rPr>
              <a:t> vol. 9 853. 9 Jul. 2018, doi:10.3389/fphys.2018.00853</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9"/>
              </a:rPr>
              <a:t>https://www.ncbi.nlm.nih.gov/pmc/articles/PMC6046408/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Sosnowski, Tomasz R, and Marcin Odziomek. “Particle Size Dynamics: Toward a Better Understanding of Electronic Cigarette Aerosol Interactions With the Respiratory System.” </a:t>
            </a:r>
            <a:r>
              <a:rPr i="1" lang="cs" sz="1200">
                <a:solidFill>
                  <a:schemeClr val="dk1"/>
                </a:solidFill>
                <a:latin typeface="Calibri"/>
                <a:ea typeface="Calibri"/>
                <a:cs typeface="Calibri"/>
                <a:sym typeface="Calibri"/>
              </a:rPr>
              <a:t>Frontiers in physiology</a:t>
            </a:r>
            <a:r>
              <a:rPr lang="cs" sz="1200">
                <a:solidFill>
                  <a:schemeClr val="dk1"/>
                </a:solidFill>
                <a:latin typeface="Calibri"/>
                <a:ea typeface="Calibri"/>
                <a:cs typeface="Calibri"/>
                <a:sym typeface="Calibri"/>
              </a:rPr>
              <a:t> vol. 9 853. 9 Jul. 2018, doi:10.3389/fphys.2018.00853</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Images: CC0 Creative Commons/Free for commercial use. No attribution required</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20"/>
              </a:rPr>
              <a:t>https://www.flickr.com/photos/vaping360/27691253506</a:t>
            </a:r>
            <a:endParaRPr sz="1200">
              <a:solidFill>
                <a:schemeClr val="dk1"/>
              </a:solidFill>
              <a:latin typeface="Calibri"/>
              <a:ea typeface="Calibri"/>
              <a:cs typeface="Calibri"/>
              <a:sym typeface="Calibri"/>
            </a:endParaRPr>
          </a:p>
        </p:txBody>
      </p:sp>
      <p:sp>
        <p:nvSpPr>
          <p:cNvPr id="772" name="Google Shape;772;p79"/>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80"/>
          <p:cNvSpPr txBox="1"/>
          <p:nvPr/>
        </p:nvSpPr>
        <p:spPr>
          <a:xfrm>
            <a:off x="514575" y="408075"/>
            <a:ext cx="8121000" cy="5420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Villanti AC, Johnson AL, Ambrose BK, et al. Flavored Tobacco Product Use in Youth and Adults: Findings From the First Wave of the PATH Study (2013-2014). </a:t>
            </a:r>
            <a:r>
              <a:rPr i="1" lang="cs" sz="1200">
                <a:solidFill>
                  <a:schemeClr val="dk1"/>
                </a:solidFill>
                <a:latin typeface="Calibri"/>
                <a:ea typeface="Calibri"/>
                <a:cs typeface="Calibri"/>
                <a:sym typeface="Calibri"/>
              </a:rPr>
              <a:t>Am J Prev Med.</a:t>
            </a:r>
            <a:r>
              <a:rPr lang="cs" sz="1200">
                <a:solidFill>
                  <a:schemeClr val="dk1"/>
                </a:solidFill>
                <a:latin typeface="Calibri"/>
                <a:ea typeface="Calibri"/>
                <a:cs typeface="Calibri"/>
                <a:sym typeface="Calibri"/>
              </a:rPr>
              <a:t> March 2017. doi:10.1016/j.amepre.2017.01.026Source: </a:t>
            </a:r>
            <a:r>
              <a:rPr lang="cs" sz="1200" u="sng">
                <a:solidFill>
                  <a:srgbClr val="0000FF"/>
                </a:solidFill>
                <a:latin typeface="Calibri"/>
                <a:ea typeface="Calibri"/>
                <a:cs typeface="Calibri"/>
                <a:sym typeface="Calibri"/>
                <a:hlinkClick r:id="rId3"/>
              </a:rPr>
              <a:t>https://www.drugabuse.gov/publications/drugfacts/electronic-cigarettes-e-cigarettes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rgbClr val="0000FF"/>
                </a:solidFill>
                <a:latin typeface="Calibri"/>
                <a:ea typeface="Calibri"/>
                <a:cs typeface="Calibri"/>
                <a:sym typeface="Calibri"/>
                <a:hlinkClick r:id="rId4"/>
              </a:rPr>
              <a:t>https://youtu.be/rCfFyypZiiU</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5"/>
              </a:rPr>
              <a:t>https://www.ncbi.nlm.nih.gov/books/NBK507184/</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source:  </a:t>
            </a:r>
            <a:r>
              <a:rPr lang="cs" sz="1200" u="sng">
                <a:solidFill>
                  <a:schemeClr val="hlink"/>
                </a:solidFill>
                <a:latin typeface="Calibri"/>
                <a:ea typeface="Calibri"/>
                <a:cs typeface="Calibri"/>
                <a:sym typeface="Calibri"/>
                <a:hlinkClick r:id="rId6"/>
              </a:rPr>
              <a:t>http://www.ecigarettegroup.org/wp-content/uploads/2016/07/adding-ecig-flavor.jpg</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Video source:</a:t>
            </a:r>
            <a:r>
              <a:rPr lang="cs" sz="1200">
                <a:solidFill>
                  <a:schemeClr val="dk1"/>
                </a:solidFill>
                <a:uFill>
                  <a:noFill/>
                </a:uFill>
                <a:latin typeface="Calibri"/>
                <a:ea typeface="Calibri"/>
                <a:cs typeface="Calibri"/>
                <a:sym typeface="Calibri"/>
                <a:hlinkClick r:id="rId7"/>
              </a:rPr>
              <a:t> </a:t>
            </a:r>
            <a:r>
              <a:rPr lang="cs" sz="1200">
                <a:solidFill>
                  <a:schemeClr val="dk1"/>
                </a:solidFill>
                <a:latin typeface="Calibri"/>
                <a:ea typeface="Calibri"/>
                <a:cs typeface="Calibri"/>
                <a:sym typeface="Calibri"/>
              </a:rPr>
              <a:t> </a:t>
            </a:r>
            <a:r>
              <a:rPr lang="cs" sz="1200" u="sng">
                <a:solidFill>
                  <a:schemeClr val="hlink"/>
                </a:solidFill>
                <a:latin typeface="Calibri"/>
                <a:ea typeface="Calibri"/>
                <a:cs typeface="Calibri"/>
                <a:sym typeface="Calibri"/>
                <a:hlinkClick r:id="rId8"/>
              </a:rPr>
              <a:t>https://youtu.be/SbwV_uopJZg</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dk1"/>
                </a:solidFill>
                <a:latin typeface="Calibri"/>
                <a:ea typeface="Calibri"/>
                <a:cs typeface="Calibri"/>
                <a:sym typeface="Calibri"/>
                <a:hlinkClick r:id="rId9"/>
              </a:rPr>
              <a:t>https://med.stanford.edu/tobaccopreventiontoolkit/E-Cigs/ECigUnit1.html</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highlight>
                  <a:schemeClr val="lt1"/>
                </a:highlight>
                <a:latin typeface="Calibri"/>
                <a:ea typeface="Calibri"/>
                <a:cs typeface="Calibri"/>
                <a:sym typeface="Calibri"/>
              </a:rPr>
              <a:t>Muthumalage T, Prinz M, Ansah KO, Gerloff J, Sundar IK and Rahman I (2018) Inflammatory and Oxidative Responses Induced by Exposure to Commonly Used e-Cigarette Flavoring Chemicals and Flavored e-Liquids without Nicotine. </a:t>
            </a:r>
            <a:r>
              <a:rPr i="1" lang="cs" sz="1200">
                <a:solidFill>
                  <a:schemeClr val="dk1"/>
                </a:solidFill>
                <a:highlight>
                  <a:schemeClr val="lt1"/>
                </a:highlight>
                <a:latin typeface="Calibri"/>
                <a:ea typeface="Calibri"/>
                <a:cs typeface="Calibri"/>
                <a:sym typeface="Calibri"/>
              </a:rPr>
              <a:t>Front. Physiol</a:t>
            </a:r>
            <a:r>
              <a:rPr lang="cs" sz="1200">
                <a:solidFill>
                  <a:schemeClr val="dk1"/>
                </a:solidFill>
                <a:highlight>
                  <a:schemeClr val="lt1"/>
                </a:highlight>
                <a:latin typeface="Calibri"/>
                <a:ea typeface="Calibri"/>
                <a:cs typeface="Calibri"/>
                <a:sym typeface="Calibri"/>
              </a:rPr>
              <a:t>. 8:1130. doi: 10.3389/fphys.2017.01130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dk1"/>
                </a:solidFill>
                <a:latin typeface="Calibri"/>
                <a:ea typeface="Calibri"/>
                <a:cs typeface="Calibri"/>
                <a:sym typeface="Calibri"/>
                <a:hlinkClick r:id="rId10"/>
              </a:rPr>
              <a:t>https://www.frontiersin.org/article/10.3389/fphys.2017.01130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11"/>
              </a:rPr>
              <a:t>https://www.ftc.gov/news-events/press-releases/2018/05/ftc-fda-take-action-against-companies-marketing-e-liquids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2"/>
              </a:rPr>
              <a:t>News </a:t>
            </a:r>
            <a:r>
              <a:rPr lang="cs" sz="1200">
                <a:solidFill>
                  <a:schemeClr val="dk1"/>
                </a:solidFill>
                <a:latin typeface="Calibri"/>
                <a:ea typeface="Calibri"/>
                <a:cs typeface="Calibri"/>
                <a:sym typeface="Calibri"/>
              </a:rPr>
              <a:t>Published on Mar 6,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3"/>
              </a:rPr>
              <a:t>https://www.youtube.com/watch?v=gqhCSiNpHbM</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4"/>
              </a:rPr>
              <a:t>https://youtu.be/lqatWW7Ny28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5"/>
              </a:rPr>
              <a:t>https://www.perioimplantadvisory.com/clinical-tips/article/16412201/vaping-and-oral-health-its-worse-than-you-think</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Source: </a:t>
            </a:r>
            <a:r>
              <a:rPr lang="cs" sz="1200" u="sng">
                <a:solidFill>
                  <a:schemeClr val="hlink"/>
                </a:solidFill>
                <a:latin typeface="Calibri"/>
                <a:ea typeface="Calibri"/>
                <a:cs typeface="Calibri"/>
                <a:sym typeface="Calibri"/>
                <a:hlinkClick r:id="rId16"/>
              </a:rPr>
              <a:t>https://www.ncbi.nlm.nih.gov/books/NBK507184/</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National Academies of Sciences, Engineering, and Medicine; Health and Medicine Division; Board on Population Health and Public Health Practice; Committee on the Review of the Health Effects of Electronic Nicotine Delivery Systems; Eaton DL, Kwan LY, Stratton K, editors. Public Health Consequences of E-Cigarettes. Washington (DC): National Academies Press (US); 2018 Jan 23. 5, Toxicology of E-Cigarette Constituents. Available from.</a:t>
            </a:r>
            <a:endParaRPr sz="1200">
              <a:solidFill>
                <a:schemeClr val="dk1"/>
              </a:solidFill>
              <a:latin typeface="Calibri"/>
              <a:ea typeface="Calibri"/>
              <a:cs typeface="Calibri"/>
              <a:sym typeface="Calibri"/>
            </a:endParaRPr>
          </a:p>
        </p:txBody>
      </p:sp>
      <p:sp>
        <p:nvSpPr>
          <p:cNvPr id="778" name="Google Shape;778;p80"/>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81"/>
          <p:cNvSpPr txBox="1"/>
          <p:nvPr/>
        </p:nvSpPr>
        <p:spPr>
          <a:xfrm>
            <a:off x="495875" y="589000"/>
            <a:ext cx="8083500" cy="5286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Source: </a:t>
            </a:r>
            <a:r>
              <a:rPr lang="cs" sz="1200" u="sng">
                <a:solidFill>
                  <a:srgbClr val="0000FF"/>
                </a:solidFill>
                <a:latin typeface="Calibri"/>
                <a:ea typeface="Calibri"/>
                <a:cs typeface="Calibri"/>
                <a:sym typeface="Calibri"/>
                <a:hlinkClick r:id="rId3"/>
              </a:rPr>
              <a:t>https://www.ncbi.nlm.nih.gov/books/NBK507184/</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Hecht SS, Carmella SG, Kotandeniya D, et al. Evaluation of toxicant and carcinogen metabolites in the urine of e-cigarette users versus cigarette smokers. Nicotine Tob Res. 2015;17(6):704–709pmid:25335945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Rubinstein, Mark L., et al. “Adolescent Exposure to Toxic Volatile Organic Chemicals From E-Cigarettes.” Pediatrics, American Academy of Pediatrics, 1 Apr. 2018, pediatrics.aappublications.org/content/141/4/e20173557.</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4"/>
              </a:rPr>
              <a:t>https://pediatrics.aappublications.org/content/141/4/e20173557</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5"/>
              </a:rPr>
              <a:t>https://www.lifeskillstraining.com/botvin-health-connections-addressing-the-e-cigarette-and-vaping-epidemic/</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-National Academies of Sciences, Engineering, and Medicine; Health and Medicine Division; Board on Population Health and Public Health Practice; Committee on the Review of the Health Effects of Electronic Nicotine Delivery Systems; Eaton DL, Kwan LY, Stratton K, editors.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Washington (DC): National Academies Press (US); 2018 Jan 23.</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6"/>
              </a:rPr>
              <a:t>https://www.ncbi.nlm.nih.gov/books/NBK507184/</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7"/>
              </a:rPr>
              <a:t>https://www.ncbi.nlm.nih.gov/pubmed/26774031</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8"/>
              </a:rPr>
              <a:t>https://www.drugabuse.gov/research/research-data-measures-resources/nida-drug-supply-program/supplemental-information-nida-e-cig</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9"/>
              </a:rPr>
              <a:t>https://www.atsdr.cdc.gov/toxprofiles/tp189-c2.pdf</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0"/>
              </a:rPr>
              <a:t>https://med.stanford.edu/tobaccopreventiontoolkit/E-Cigs/ECigUnit1.html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11"/>
              </a:rPr>
              <a:t>https://www.cnet.com/news/how-vaping-may-ruin-your-teeth/</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2"/>
              </a:rPr>
              <a:t>https://www.perioimplantadvisory.com/page/about-us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highlight>
                  <a:schemeClr val="lt1"/>
                </a:highlight>
                <a:latin typeface="Calibri"/>
                <a:ea typeface="Calibri"/>
                <a:cs typeface="Calibri"/>
                <a:sym typeface="Calibri"/>
              </a:rPr>
              <a:t>Dr. Scott Froum writes monthly clinical tips. editorial director. </a:t>
            </a:r>
            <a:r>
              <a:rPr lang="cs" sz="1200">
                <a:solidFill>
                  <a:schemeClr val="dk1"/>
                </a:solidFill>
                <a:latin typeface="Calibri"/>
                <a:ea typeface="Calibri"/>
                <a:cs typeface="Calibri"/>
                <a:sym typeface="Calibri"/>
              </a:rPr>
              <a:t>Accessed September 2019. Last update 2019.  The American Dental Association. ADA.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3"/>
              </a:rPr>
              <a:t>https://www.ada.org/en/publications/ada-news/2018-archive/october/study-some-ecigarette-liquids-may-increase-caries-risk</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Lead researcher: Jeffrey Kim, DDS, Ph.D. Researcher: Jeffrey Kim, DDS, Ph.D.</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4"/>
              </a:rPr>
              <a:t>https://www.ncbi.nlm.nih.gov/pmc/articles/PMC5314484/#CR19</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Kim, S. A., Smith, S., Beauchamp, C., Song, Y., Chiang, M., Giuseppetti, A., … Kim, J. J. (2018). Cariogenic potential of sweet flavors in electronic-cigarette liquids. </a:t>
            </a:r>
            <a:r>
              <a:rPr i="1" lang="cs" sz="1200">
                <a:solidFill>
                  <a:schemeClr val="dk1"/>
                </a:solidFill>
                <a:latin typeface="Calibri"/>
                <a:ea typeface="Calibri"/>
                <a:cs typeface="Calibri"/>
                <a:sym typeface="Calibri"/>
              </a:rPr>
              <a:t>PloS one</a:t>
            </a:r>
            <a:r>
              <a:rPr lang="cs" sz="1200">
                <a:solidFill>
                  <a:schemeClr val="dk1"/>
                </a:solidFill>
                <a:latin typeface="Calibri"/>
                <a:ea typeface="Calibri"/>
                <a:cs typeface="Calibri"/>
                <a:sym typeface="Calibri"/>
              </a:rPr>
              <a:t>, </a:t>
            </a:r>
            <a:r>
              <a:rPr i="1" lang="cs" sz="1200">
                <a:solidFill>
                  <a:schemeClr val="dk1"/>
                </a:solidFill>
                <a:latin typeface="Calibri"/>
                <a:ea typeface="Calibri"/>
                <a:cs typeface="Calibri"/>
                <a:sym typeface="Calibri"/>
              </a:rPr>
              <a:t>13</a:t>
            </a:r>
            <a:r>
              <a:rPr lang="cs" sz="1200">
                <a:solidFill>
                  <a:schemeClr val="dk1"/>
                </a:solidFill>
                <a:latin typeface="Calibri"/>
                <a:ea typeface="Calibri"/>
                <a:cs typeface="Calibri"/>
                <a:sym typeface="Calibri"/>
              </a:rPr>
              <a:t>(9), e0203717. doi:10.1371/journal.pone.0203717</a:t>
            </a:r>
            <a:endParaRPr sz="1200">
              <a:solidFill>
                <a:schemeClr val="dk1"/>
              </a:solidFill>
              <a:latin typeface="Calibri"/>
              <a:ea typeface="Calibri"/>
              <a:cs typeface="Calibri"/>
              <a:sym typeface="Calibri"/>
            </a:endParaRPr>
          </a:p>
        </p:txBody>
      </p:sp>
      <p:sp>
        <p:nvSpPr>
          <p:cNvPr id="784" name="Google Shape;784;p81"/>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descr="A picture containing wall, cake, indoor&#10;&#10;Description automatically generated" id="133" name="Google Shape;133;p19">
            <a:hlinkClick r:id="rId3"/>
          </p:cNvPr>
          <p:cNvPicPr preferRelativeResize="0"/>
          <p:nvPr/>
        </p:nvPicPr>
        <p:blipFill rotWithShape="1">
          <a:blip r:embed="rId4">
            <a:alphaModFix/>
          </a:blip>
          <a:srcRect b="0" l="0" r="0" t="0"/>
          <a:stretch/>
        </p:blipFill>
        <p:spPr>
          <a:xfrm>
            <a:off x="0" y="-152400"/>
            <a:ext cx="9144000" cy="6209676"/>
          </a:xfrm>
          <a:prstGeom prst="rect">
            <a:avLst/>
          </a:prstGeom>
          <a:noFill/>
          <a:ln>
            <a:noFill/>
          </a:ln>
        </p:spPr>
      </p:pic>
      <p:pic>
        <p:nvPicPr>
          <p:cNvPr id="134" name="Google Shape;134;p19" title="Burning Cigarette">
            <a:hlinkClick r:id="rId5"/>
          </p:cNvPr>
          <p:cNvPicPr preferRelativeResize="0"/>
          <p:nvPr/>
        </p:nvPicPr>
        <p:blipFill>
          <a:blip r:embed="rId6">
            <a:alphaModFix/>
          </a:blip>
          <a:stretch>
            <a:fillRect/>
          </a:stretch>
        </p:blipFill>
        <p:spPr>
          <a:xfrm>
            <a:off x="0" y="-152400"/>
            <a:ext cx="9144000" cy="5666075"/>
          </a:xfrm>
          <a:prstGeom prst="rect">
            <a:avLst/>
          </a:prstGeom>
          <a:noFill/>
          <a:ln>
            <a:noFill/>
          </a:ln>
        </p:spPr>
      </p:pic>
      <p:sp>
        <p:nvSpPr>
          <p:cNvPr id="135" name="Google Shape;135;p19"/>
          <p:cNvSpPr txBox="1"/>
          <p:nvPr>
            <p:ph type="title"/>
          </p:nvPr>
        </p:nvSpPr>
        <p:spPr>
          <a:xfrm>
            <a:off x="0" y="-102300"/>
            <a:ext cx="6360300" cy="807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D8D8D8"/>
              </a:buClr>
              <a:buSzPts val="4400"/>
              <a:buFont typeface="Calibri"/>
              <a:buNone/>
            </a:pPr>
            <a:r>
              <a:rPr lang="cs">
                <a:solidFill>
                  <a:srgbClr val="FFFFFF"/>
                </a:solidFill>
              </a:rPr>
              <a:t>Combustion -&gt; Smoke </a:t>
            </a:r>
            <a:endParaRPr>
              <a:solidFill>
                <a:srgbClr val="FFFFFF"/>
              </a:solidFill>
            </a:endParaRPr>
          </a:p>
        </p:txBody>
      </p:sp>
      <p:sp>
        <p:nvSpPr>
          <p:cNvPr id="136" name="Google Shape;136;p19"/>
          <p:cNvSpPr txBox="1"/>
          <p:nvPr/>
        </p:nvSpPr>
        <p:spPr>
          <a:xfrm>
            <a:off x="7125575" y="3056916"/>
            <a:ext cx="1828800" cy="147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1800">
                <a:solidFill>
                  <a:srgbClr val="D8D8D8"/>
                </a:solidFill>
                <a:latin typeface="Calibri"/>
                <a:ea typeface="Calibri"/>
                <a:cs typeface="Calibri"/>
                <a:sym typeface="Calibri"/>
              </a:rPr>
              <a:t>...</a:t>
            </a:r>
            <a:r>
              <a:rPr lang="cs" sz="1800">
                <a:solidFill>
                  <a:srgbClr val="D8D8D8"/>
                </a:solidFill>
                <a:latin typeface="Calibri"/>
                <a:ea typeface="Calibri"/>
                <a:cs typeface="Calibri"/>
                <a:sym typeface="Calibri"/>
              </a:rPr>
              <a:t>generating smoke that contains high levels of harmful chemicals.</a:t>
            </a:r>
            <a:endParaRPr>
              <a:latin typeface="Calibri"/>
              <a:ea typeface="Calibri"/>
              <a:cs typeface="Calibri"/>
              <a:sym typeface="Calibri"/>
            </a:endParaRPr>
          </a:p>
        </p:txBody>
      </p:sp>
      <p:sp>
        <p:nvSpPr>
          <p:cNvPr id="137" name="Google Shape;137;p19"/>
          <p:cNvSpPr txBox="1"/>
          <p:nvPr/>
        </p:nvSpPr>
        <p:spPr>
          <a:xfrm>
            <a:off x="0" y="5513675"/>
            <a:ext cx="9144000" cy="5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s" sz="2100">
                <a:latin typeface="Calibri"/>
                <a:ea typeface="Calibri"/>
                <a:cs typeface="Calibri"/>
                <a:sym typeface="Calibri"/>
              </a:rPr>
              <a:t>S</a:t>
            </a:r>
            <a:r>
              <a:rPr b="1" lang="cs" sz="2100">
                <a:latin typeface="Calibri"/>
                <a:ea typeface="Calibri"/>
                <a:cs typeface="Calibri"/>
                <a:sym typeface="Calibri"/>
              </a:rPr>
              <a:t>olid state (tobacco/fuel)+</a:t>
            </a:r>
            <a:r>
              <a:rPr b="1" lang="cs" sz="2100">
                <a:latin typeface="Calibri"/>
                <a:ea typeface="Calibri"/>
                <a:cs typeface="Calibri"/>
                <a:sym typeface="Calibri"/>
              </a:rPr>
              <a:t>oxygen+energy=</a:t>
            </a:r>
            <a:r>
              <a:rPr b="1" lang="cs" sz="2100">
                <a:latin typeface="Calibri"/>
                <a:ea typeface="Calibri"/>
                <a:cs typeface="Calibri"/>
                <a:sym typeface="Calibri"/>
              </a:rPr>
              <a:t> Combustion/Oxidation/heat = Smoke</a:t>
            </a:r>
            <a:endParaRPr b="1" sz="2100">
              <a:latin typeface="Calibri"/>
              <a:ea typeface="Calibri"/>
              <a:cs typeface="Calibri"/>
              <a:sym typeface="Calibri"/>
            </a:endParaRPr>
          </a:p>
        </p:txBody>
      </p:sp>
      <p:sp>
        <p:nvSpPr>
          <p:cNvPr id="138" name="Google Shape;138;p19"/>
          <p:cNvSpPr txBox="1"/>
          <p:nvPr/>
        </p:nvSpPr>
        <p:spPr>
          <a:xfrm>
            <a:off x="347050" y="1057491"/>
            <a:ext cx="3810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 sz="1800">
                <a:solidFill>
                  <a:srgbClr val="D8D8D8"/>
                </a:solidFill>
                <a:latin typeface="Calibri"/>
                <a:ea typeface="Calibri"/>
                <a:cs typeface="Calibri"/>
                <a:sym typeface="Calibri"/>
              </a:rPr>
              <a:t>Combustion of Tobacco: The tobacco in a cigarette burns at temperatures in excess of 600°C...</a:t>
            </a:r>
            <a:endParaRPr>
              <a:latin typeface="Calibri"/>
              <a:ea typeface="Calibri"/>
              <a:cs typeface="Calibri"/>
              <a:sym typeface="Calibri"/>
            </a:endParaRPr>
          </a:p>
        </p:txBody>
      </p:sp>
      <p:sp>
        <p:nvSpPr>
          <p:cNvPr id="139" name="Google Shape;139;p19"/>
          <p:cNvSpPr txBox="1"/>
          <p:nvPr/>
        </p:nvSpPr>
        <p:spPr>
          <a:xfrm>
            <a:off x="3603000" y="6057275"/>
            <a:ext cx="5540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latin typeface="Calibri"/>
                <a:ea typeface="Calibri"/>
                <a:cs typeface="Calibri"/>
                <a:sym typeface="Calibri"/>
              </a:rPr>
              <a:t>Source: </a:t>
            </a:r>
            <a:r>
              <a:rPr i="1" lang="cs">
                <a:uFill>
                  <a:noFill/>
                </a:uFill>
                <a:latin typeface="Calibri"/>
                <a:ea typeface="Calibri"/>
                <a:cs typeface="Calibri"/>
                <a:sym typeface="Calibri"/>
                <a:hlinkClick r:id="rId7"/>
              </a:rPr>
              <a:t>https://www.thoughtco.com/combustion-reactions-604030</a:t>
            </a:r>
            <a:endParaRPr i="1">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82"/>
          <p:cNvSpPr txBox="1"/>
          <p:nvPr/>
        </p:nvSpPr>
        <p:spPr>
          <a:xfrm>
            <a:off x="430375" y="476100"/>
            <a:ext cx="8457900" cy="552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3"/>
              </a:rPr>
              <a:t>https://www.ncbi.nlm.nih.gov/pmc/articles/PMC6128655/</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4"/>
              </a:rPr>
              <a:t>https://www.perioimplantadvisory.com/clinical-tips/article/16412201/vaping-and-oral-health-its-worse-than-you-think</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5"/>
              </a:rPr>
              <a:t>https://www.drscottfroum.com/</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6"/>
              </a:rPr>
              <a:t>https://www.adafoundation.org/en/ada-foundation-research/principal-investigators/jeffrey-kim</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Deregulation of Biologically Significant Genes and Associated Molecular Pathways in the Oral Epithelium of Electronic Cigarette Users.” </a:t>
            </a:r>
            <a:r>
              <a:rPr i="1" lang="cs" sz="1200">
                <a:solidFill>
                  <a:schemeClr val="dk1"/>
                </a:solidFill>
                <a:latin typeface="Calibri"/>
                <a:ea typeface="Calibri"/>
                <a:cs typeface="Calibri"/>
                <a:sym typeface="Calibri"/>
              </a:rPr>
              <a:t>International Journal of Molecular Sciences</a:t>
            </a:r>
            <a:r>
              <a:rPr lang="cs" sz="1200">
                <a:solidFill>
                  <a:schemeClr val="dk1"/>
                </a:solidFill>
                <a:latin typeface="Calibri"/>
                <a:ea typeface="Calibri"/>
                <a:cs typeface="Calibri"/>
                <a:sym typeface="Calibri"/>
              </a:rPr>
              <a:t>, vol. 20, no. 3, 2019.</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7"/>
              </a:rPr>
              <a:t>https://beta.washingtonpost.com/health/2019/08/16/mystery-lung-illness-linked-vaping-health-officials-investigating-nearly-possible-cases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link: </a:t>
            </a:r>
            <a:r>
              <a:rPr lang="cs" sz="1200" u="sng">
                <a:solidFill>
                  <a:schemeClr val="hlink"/>
                </a:solidFill>
                <a:latin typeface="Calibri"/>
                <a:ea typeface="Calibri"/>
                <a:cs typeface="Calibri"/>
                <a:sym typeface="Calibri"/>
                <a:hlinkClick r:id="rId8"/>
              </a:rPr>
              <a:t>https://www.ncbi.nlm.nih.gov/pmc/articles/PMC6386888/</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DNA : </a:t>
            </a:r>
            <a:r>
              <a:rPr lang="cs" sz="1200" u="sng">
                <a:solidFill>
                  <a:schemeClr val="hlink"/>
                </a:solidFill>
                <a:latin typeface="Calibri"/>
                <a:ea typeface="Calibri"/>
                <a:cs typeface="Calibri"/>
                <a:sym typeface="Calibri"/>
                <a:hlinkClick r:id="rId9"/>
              </a:rPr>
              <a:t>https://youtu.be/gG7uCskUOrA</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10"/>
              </a:rPr>
              <a:t>https://med.stanford.edu/news/all-news/2019/02/5-questions-robert-jackler-says-juul-spurs-nicotine-arms-race.html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11"/>
              </a:rPr>
              <a:t>https://truthinitiative.org/research-resources/emerging-tobacco-products/how-much-nicotine-juul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12"/>
              </a:rPr>
              <a:t>https://www.ncbi.nlm.nih.gov/pubmed/30896936</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13"/>
              </a:rPr>
              <a:t>https://www.juul.com/calculator</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14"/>
              </a:rPr>
              <a:t>https://med.stanford.edu/news/all-news/2019/02/5-questions-robert-jackler-says-juul-spurs-nicotine-arms-race.html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modified from original source: Posted byu/Forzado- 1 year ago at: </a:t>
            </a:r>
            <a:r>
              <a:rPr lang="cs" sz="1200" u="sng">
                <a:solidFill>
                  <a:schemeClr val="hlink"/>
                </a:solidFill>
                <a:latin typeface="Calibri"/>
                <a:ea typeface="Calibri"/>
                <a:cs typeface="Calibri"/>
                <a:sym typeface="Calibri"/>
                <a:hlinkClick r:id="rId15"/>
              </a:rPr>
              <a:t>https://www.reddit.com/r/juul/comments/8jf65v/cbd_juul_pod_ceramic_coil/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16"/>
              </a:rPr>
              <a:t>https://support.juul.com/home/learn/faqs/juulpod-basics</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chemeClr val="hlink"/>
                </a:solidFill>
                <a:latin typeface="Calibri"/>
                <a:ea typeface="Calibri"/>
                <a:cs typeface="Calibri"/>
                <a:sym typeface="Calibri"/>
                <a:hlinkClick r:id="rId17"/>
              </a:rPr>
              <a:t>https://med.stanford.edu/tobaccopreventiontoolkit/E-Cigs/ECigUnit1.html</a:t>
            </a:r>
            <a:r>
              <a:rPr lang="cs" sz="1200">
                <a:solidFill>
                  <a:schemeClr val="dk1"/>
                </a:solidFill>
                <a:latin typeface="Calibri"/>
                <a:ea typeface="Calibri"/>
                <a:cs typeface="Calibri"/>
                <a:sym typeface="Calibri"/>
              </a:rPr>
              <a:t> (unit 2)</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modified for this presentation from original: </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rPr lang="cs" sz="1200" u="sng">
                <a:solidFill>
                  <a:schemeClr val="hlink"/>
                </a:solidFill>
                <a:latin typeface="Calibri"/>
                <a:ea typeface="Calibri"/>
                <a:cs typeface="Calibri"/>
                <a:sym typeface="Calibri"/>
                <a:hlinkClick r:id="rId18"/>
              </a:rPr>
              <a:t>http://dailyorange.com/2018/10/experts-studies-weigh-in-on-effects-juuling/</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9"/>
              </a:rPr>
              <a:t>https://www.reddit.com/r/juul/comments/8jf65v/cbd_juul_pod_ceramic_coil/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20"/>
              </a:rPr>
              <a:t>https://www.quora.com/What-are-JUUL-pods-made-of</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ABC news. August 2019.Video Source:  </a:t>
            </a:r>
            <a:r>
              <a:rPr lang="cs" sz="1200" u="sng">
                <a:solidFill>
                  <a:schemeClr val="hlink"/>
                </a:solidFill>
                <a:latin typeface="Calibri"/>
                <a:ea typeface="Calibri"/>
                <a:cs typeface="Calibri"/>
                <a:sym typeface="Calibri"/>
                <a:hlinkClick r:id="rId21"/>
              </a:rPr>
              <a:t>https://youtu.be/TzxfC7CqbOQ</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Other video: </a:t>
            </a:r>
            <a:r>
              <a:rPr lang="cs" sz="1200" u="sng">
                <a:solidFill>
                  <a:schemeClr val="hlink"/>
                </a:solidFill>
                <a:latin typeface="Calibri"/>
                <a:ea typeface="Calibri"/>
                <a:cs typeface="Calibri"/>
                <a:sym typeface="Calibri"/>
                <a:hlinkClick r:id="rId22"/>
              </a:rPr>
              <a:t>https://youtu.be/FSZu18vI8dI</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23"/>
              </a:rPr>
              <a:t>https://www.buzzfeednews.com/article/danvergano/vaping-illness-outbreak-spread</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24"/>
              </a:rPr>
              <a:t>https://www.washingtonpost.com/health/2019/08/16/mystery-lung-illness-linked-vaping-health-officials-investigating-nearly-possible-cases/</a:t>
            </a:r>
            <a:endParaRPr sz="1200">
              <a:solidFill>
                <a:schemeClr val="dk1"/>
              </a:solidFill>
              <a:latin typeface="Calibri"/>
              <a:ea typeface="Calibri"/>
              <a:cs typeface="Calibri"/>
              <a:sym typeface="Calibri"/>
            </a:endParaRPr>
          </a:p>
        </p:txBody>
      </p:sp>
      <p:sp>
        <p:nvSpPr>
          <p:cNvPr id="790" name="Google Shape;790;p82"/>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83"/>
          <p:cNvSpPr txBox="1"/>
          <p:nvPr/>
        </p:nvSpPr>
        <p:spPr>
          <a:xfrm>
            <a:off x="486525" y="476100"/>
            <a:ext cx="8289300" cy="5686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3"/>
              </a:rPr>
              <a:t>https://www.cnn.com/2019/08/30/health/vaping-lung-disease-texas-teen/index.html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Video Source: </a:t>
            </a:r>
            <a:r>
              <a:rPr lang="cs" sz="1200" u="sng">
                <a:solidFill>
                  <a:srgbClr val="0000FF"/>
                </a:solidFill>
                <a:latin typeface="Calibri"/>
                <a:ea typeface="Calibri"/>
                <a:cs typeface="Calibri"/>
                <a:sym typeface="Calibri"/>
                <a:hlinkClick r:id="rId4"/>
              </a:rPr>
              <a:t>http://www.discoveryeducation.com</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Mazzarella Educational Media, 2014. </a:t>
            </a:r>
            <a:r>
              <a:rPr i="1" lang="cs" sz="1200">
                <a:solidFill>
                  <a:schemeClr val="dk1"/>
                </a:solidFill>
                <a:latin typeface="Calibri"/>
                <a:ea typeface="Calibri"/>
                <a:cs typeface="Calibri"/>
                <a:sym typeface="Calibri"/>
              </a:rPr>
              <a:t>Gaseous Exchange in the Alveoli</a:t>
            </a:r>
            <a:r>
              <a:rPr lang="cs" sz="1200">
                <a:solidFill>
                  <a:schemeClr val="dk1"/>
                </a:solidFill>
                <a:latin typeface="Calibri"/>
                <a:ea typeface="Calibri"/>
                <a:cs typeface="Calibri"/>
                <a:sym typeface="Calibri"/>
              </a:rPr>
              <a:t>. [Video Segment].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5"/>
              </a:rPr>
              <a:t>https://goo.gl/images/hVA6Hi</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6"/>
              </a:rPr>
              <a:t>https://www.osha.gov/SLTC/flavoringlung/diacetyl.html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7"/>
              </a:rPr>
              <a:t>https://www.ncbi.nlm.nih.gov/pubmed/26335918</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8"/>
              </a:rPr>
              <a:t>https://rarediseases.info.nih.gov/diseases/9551/bronchiolitis-obliterans</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9"/>
              </a:rPr>
              <a:t>https://www.hsph.harvard.edu/news/press-releases/e-cigarette-flavoring-chemicals-linked-to-respiratory-disease/</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0"/>
              </a:rPr>
              <a:t>https://www.lung.org/about-us/blog/2016/07/popcorn-lung-risk-ecigs.html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“Flavoring Chemicals in E-Cigarettes: Diacetyl, 2,3-Pentanedione, and Acetoin in a Sample of 51 1 Products, Including Fruit-, Candy-, and Cocktail-Flavored E-Cigarettes,” Joseph G. Allen, Skye S. Flanigan, Mallory LeBlanc, Jose Vallarino, Piers MacNaughton, James H. Stewart, David C. Christiani, </a:t>
            </a:r>
            <a:r>
              <a:rPr i="1" lang="cs" sz="1200">
                <a:solidFill>
                  <a:schemeClr val="dk1"/>
                </a:solidFill>
                <a:latin typeface="Calibri"/>
                <a:ea typeface="Calibri"/>
                <a:cs typeface="Calibri"/>
                <a:sym typeface="Calibri"/>
              </a:rPr>
              <a:t>Environmental Health Perspectives</a:t>
            </a:r>
            <a:r>
              <a:rPr lang="cs" sz="1200">
                <a:solidFill>
                  <a:schemeClr val="dk1"/>
                </a:solidFill>
                <a:latin typeface="Calibri"/>
                <a:ea typeface="Calibri"/>
                <a:cs typeface="Calibri"/>
                <a:sym typeface="Calibri"/>
              </a:rPr>
              <a:t>, December 8, 2015, doi: 10.1289/ehp.1510185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Salamanca JC, Meehan-Atrash J, Vreeke S, Escobedo JO, Peyton DH, Strongin RM. E-cigarettes can emit formaldehyde at high levels under conditions that have been reported to be non-averse to users. Sci Rep. 2018;8(1):7559.</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S</a:t>
            </a:r>
            <a:r>
              <a:rPr lang="cs" sz="1200">
                <a:solidFill>
                  <a:schemeClr val="dk1"/>
                </a:solidFill>
                <a:latin typeface="Calibri"/>
                <a:ea typeface="Calibri"/>
                <a:cs typeface="Calibri"/>
                <a:sym typeface="Calibri"/>
              </a:rPr>
              <a:t>leiman M, et al. Emissions from electronic. cigarettes: key parameters affecting the release of harmful chemicals. Environ Sci Technol. 2016;50(17):9644–9651. Image source:  </a:t>
            </a:r>
            <a:r>
              <a:rPr lang="cs" sz="1200" u="sng">
                <a:solidFill>
                  <a:srgbClr val="0000FF"/>
                </a:solidFill>
                <a:latin typeface="Calibri"/>
                <a:ea typeface="Calibri"/>
                <a:cs typeface="Calibri"/>
                <a:sym typeface="Calibri"/>
                <a:hlinkClick r:id="rId11"/>
              </a:rPr>
              <a:t>https://www.alibaba.com/product-detail/Diacetyl-natural-431-03-8_1647949324.html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12"/>
              </a:rPr>
              <a:t>https://www.documentcloud.org/documents/2464838-farsalinos-e-cig-tests.html</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3"/>
              </a:rPr>
              <a:t>https://cen.acs.org/biological-chemistry/genomics/Two-common-flavoring-chemicals-e/97/web/2019/02</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4"/>
              </a:rPr>
              <a:t>https://cen.acs.org/biological-chemistry/genomics/Two-common-flavoring-chemicals-e/97/web/2019/02</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5"/>
              </a:rPr>
              <a:t>https://cen.acs.org/articles/94/web/2016/08/New-chemicals-add-concern-over.html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Emissions from Electronic Cigarettes: Assessing Vapers’ Intake of Toxic Compounds, Secondhand Exposures, and the Associated Health Impacts. Jennifer M. Logue, Mohamad Sleiman, V. Nahuel Montesinos, Marion L. Russell, Marta I. Litter, Neal L. Benowitz, Lara A. Gundel, and Hugo Destaillats. Environmental Science &amp; Technology 2017 51 (16), 9271-9279.  DOI: 10.1021/acs.est.7b00710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source: </a:t>
            </a:r>
            <a:r>
              <a:rPr lang="cs" sz="1200" u="sng">
                <a:solidFill>
                  <a:schemeClr val="hlink"/>
                </a:solidFill>
                <a:latin typeface="Calibri"/>
                <a:ea typeface="Calibri"/>
                <a:cs typeface="Calibri"/>
                <a:sym typeface="Calibri"/>
                <a:hlinkClick r:id="rId16"/>
              </a:rPr>
              <a:t>http://healthyhabitshub.com/could-salad-be-bad-for-you/</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7"/>
              </a:rPr>
              <a:t>https://www.rsc.org/Education/Teachers/Resources/Inspirational/resources/6.5.1.pdf</a:t>
            </a:r>
            <a:endParaRPr sz="1200">
              <a:solidFill>
                <a:schemeClr val="dk1"/>
              </a:solidFill>
              <a:latin typeface="Calibri"/>
              <a:ea typeface="Calibri"/>
              <a:cs typeface="Calibri"/>
              <a:sym typeface="Calibri"/>
            </a:endParaRPr>
          </a:p>
        </p:txBody>
      </p:sp>
      <p:sp>
        <p:nvSpPr>
          <p:cNvPr id="796" name="Google Shape;796;p83"/>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84"/>
          <p:cNvSpPr txBox="1"/>
          <p:nvPr/>
        </p:nvSpPr>
        <p:spPr>
          <a:xfrm>
            <a:off x="374200" y="621250"/>
            <a:ext cx="8261400" cy="4860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the Royal Society of Chemistry. Nitrosamine levels in e-cigs: </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3"/>
              </a:rPr>
              <a:t>https://www.ncbi.nlm.nih.gov/pmc/articles/PMC3995288/</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rgbClr val="303030"/>
              </a:buClr>
              <a:buSzPts val="1200"/>
              <a:buFont typeface="Calibri"/>
              <a:buChar char="●"/>
            </a:pPr>
            <a:r>
              <a:rPr lang="cs" sz="1200">
                <a:solidFill>
                  <a:srgbClr val="303030"/>
                </a:solidFill>
                <a:highlight>
                  <a:schemeClr val="lt1"/>
                </a:highlight>
                <a:latin typeface="Calibri"/>
                <a:ea typeface="Calibri"/>
                <a:cs typeface="Calibri"/>
                <a:sym typeface="Calibri"/>
              </a:rPr>
              <a:t>Edwards, S. H., Rossiter, L. M., Taylor, K. M., Holman, M. R., Zhang, L., Ding, Y. S., &amp; Watson, C. H. (2017). Tobacco-Specific Nitrosamines in the Tobacco and Mainstream Smoke of U.S. Commercial Cigarettes. </a:t>
            </a:r>
            <a:r>
              <a:rPr i="1" lang="cs" sz="1200">
                <a:solidFill>
                  <a:srgbClr val="303030"/>
                </a:solidFill>
                <a:highlight>
                  <a:schemeClr val="lt1"/>
                </a:highlight>
                <a:latin typeface="Calibri"/>
                <a:ea typeface="Calibri"/>
                <a:cs typeface="Calibri"/>
                <a:sym typeface="Calibri"/>
              </a:rPr>
              <a:t>Chemical research in toxicology</a:t>
            </a:r>
            <a:r>
              <a:rPr lang="cs" sz="1200">
                <a:solidFill>
                  <a:srgbClr val="303030"/>
                </a:solidFill>
                <a:highlight>
                  <a:schemeClr val="lt1"/>
                </a:highlight>
                <a:latin typeface="Calibri"/>
                <a:ea typeface="Calibri"/>
                <a:cs typeface="Calibri"/>
                <a:sym typeface="Calibri"/>
              </a:rPr>
              <a:t>, </a:t>
            </a:r>
            <a:r>
              <a:rPr i="1" lang="cs" sz="1200">
                <a:solidFill>
                  <a:srgbClr val="303030"/>
                </a:solidFill>
                <a:highlight>
                  <a:schemeClr val="lt1"/>
                </a:highlight>
                <a:latin typeface="Calibri"/>
                <a:ea typeface="Calibri"/>
                <a:cs typeface="Calibri"/>
                <a:sym typeface="Calibri"/>
              </a:rPr>
              <a:t>30</a:t>
            </a:r>
            <a:r>
              <a:rPr lang="cs" sz="1200">
                <a:solidFill>
                  <a:srgbClr val="303030"/>
                </a:solidFill>
                <a:highlight>
                  <a:schemeClr val="lt1"/>
                </a:highlight>
                <a:latin typeface="Calibri"/>
                <a:ea typeface="Calibri"/>
                <a:cs typeface="Calibri"/>
                <a:sym typeface="Calibri"/>
              </a:rPr>
              <a:t>(2), 540–551. doi:10.1021/acs.chemrestox.6b00268</a:t>
            </a:r>
            <a:endParaRPr sz="1200">
              <a:solidFill>
                <a:srgbClr val="303030"/>
              </a:solidFill>
              <a:highlight>
                <a:schemeClr val="lt1"/>
              </a:highlight>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a:solidFill>
                  <a:srgbClr val="333333"/>
                </a:solidFill>
                <a:highlight>
                  <a:schemeClr val="lt1"/>
                </a:highlight>
                <a:latin typeface="Calibri"/>
                <a:ea typeface="Calibri"/>
                <a:cs typeface="Calibri"/>
                <a:sym typeface="Calibri"/>
              </a:rPr>
              <a:t>Leigh NJ, Palumbo MN, Marino AM</a:t>
            </a:r>
            <a:r>
              <a:rPr i="1" lang="cs" sz="1200">
                <a:solidFill>
                  <a:srgbClr val="333333"/>
                </a:solidFill>
                <a:highlight>
                  <a:schemeClr val="lt1"/>
                </a:highlight>
                <a:latin typeface="Calibri"/>
                <a:ea typeface="Calibri"/>
                <a:cs typeface="Calibri"/>
                <a:sym typeface="Calibri"/>
              </a:rPr>
              <a:t>, et al</a:t>
            </a:r>
            <a:r>
              <a:rPr lang="cs" sz="1200">
                <a:solidFill>
                  <a:srgbClr val="333333"/>
                </a:solidFill>
                <a:highlight>
                  <a:schemeClr val="lt1"/>
                </a:highlight>
                <a:latin typeface="Calibri"/>
                <a:ea typeface="Calibri"/>
                <a:cs typeface="Calibri"/>
                <a:sym typeface="Calibri"/>
              </a:rPr>
              <a:t>Tobacco-specific nitrosamines (TSNA) in heated tobacco product IQOS </a:t>
            </a:r>
            <a:r>
              <a:rPr i="1" lang="cs" sz="1200">
                <a:solidFill>
                  <a:srgbClr val="333333"/>
                </a:solidFill>
                <a:highlight>
                  <a:schemeClr val="lt1"/>
                </a:highlight>
                <a:latin typeface="Calibri"/>
                <a:ea typeface="Calibri"/>
                <a:cs typeface="Calibri"/>
                <a:sym typeface="Calibri"/>
              </a:rPr>
              <a:t>Tobacco Control </a:t>
            </a:r>
            <a:r>
              <a:rPr lang="cs" sz="1200">
                <a:solidFill>
                  <a:srgbClr val="333333"/>
                </a:solidFill>
                <a:highlight>
                  <a:schemeClr val="lt1"/>
                </a:highlight>
                <a:latin typeface="Calibri"/>
                <a:ea typeface="Calibri"/>
                <a:cs typeface="Calibri"/>
                <a:sym typeface="Calibri"/>
              </a:rPr>
              <a:t>2018;27:s37-s38.</a:t>
            </a:r>
            <a:endParaRPr sz="1200">
              <a:solidFill>
                <a:srgbClr val="333333"/>
              </a:solidFill>
              <a:highlight>
                <a:schemeClr val="lt1"/>
              </a:highlight>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u="sng">
                <a:solidFill>
                  <a:schemeClr val="hlink"/>
                </a:solidFill>
                <a:latin typeface="Calibri"/>
                <a:ea typeface="Calibri"/>
                <a:cs typeface="Calibri"/>
                <a:sym typeface="Calibri"/>
                <a:hlinkClick r:id="rId4"/>
              </a:rPr>
              <a:t>https://www.pnas.org/content/115/7/E1560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u="sng">
                <a:solidFill>
                  <a:schemeClr val="hlink"/>
                </a:solidFill>
                <a:latin typeface="Calibri"/>
                <a:ea typeface="Calibri"/>
                <a:cs typeface="Calibri"/>
                <a:sym typeface="Calibri"/>
                <a:hlinkClick r:id="rId5"/>
              </a:rPr>
              <a:t>https://www.ncbi.nlm.nih.gov/pmc/articles/PMC5816191/</a:t>
            </a:r>
            <a:endParaRPr sz="1200">
              <a:solidFill>
                <a:schemeClr val="dk1"/>
              </a:solidFill>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a:solidFill>
                  <a:schemeClr val="dk1"/>
                </a:solidFill>
                <a:latin typeface="Calibri"/>
                <a:ea typeface="Calibri"/>
                <a:cs typeface="Calibri"/>
                <a:sym typeface="Calibri"/>
              </a:rPr>
              <a:t>Lee, H. W., Park, S. H., Weng, M. W., Wang, H. T., Huang, W. C., Lepor, H., … Tang, M. S. (2018). E-cigarette smoke damages DNA and reduces repair activity in mouse lung, heart, and bladder as well as in human lung and bladder cells. </a:t>
            </a:r>
            <a:r>
              <a:rPr i="1" lang="cs" sz="1200">
                <a:solidFill>
                  <a:schemeClr val="dk1"/>
                </a:solidFill>
                <a:latin typeface="Calibri"/>
                <a:ea typeface="Calibri"/>
                <a:cs typeface="Calibri"/>
                <a:sym typeface="Calibri"/>
              </a:rPr>
              <a:t>Proceedings of the National Academy of Sciences of the United States of America</a:t>
            </a:r>
            <a:r>
              <a:rPr lang="cs" sz="1200">
                <a:solidFill>
                  <a:schemeClr val="dk1"/>
                </a:solidFill>
                <a:latin typeface="Calibri"/>
                <a:ea typeface="Calibri"/>
                <a:cs typeface="Calibri"/>
                <a:sym typeface="Calibri"/>
              </a:rPr>
              <a:t>, </a:t>
            </a:r>
            <a:r>
              <a:rPr i="1" lang="cs" sz="1200">
                <a:solidFill>
                  <a:schemeClr val="dk1"/>
                </a:solidFill>
                <a:latin typeface="Calibri"/>
                <a:ea typeface="Calibri"/>
                <a:cs typeface="Calibri"/>
                <a:sym typeface="Calibri"/>
              </a:rPr>
              <a:t>115</a:t>
            </a:r>
            <a:r>
              <a:rPr lang="cs" sz="1200">
                <a:solidFill>
                  <a:schemeClr val="dk1"/>
                </a:solidFill>
                <a:latin typeface="Calibri"/>
                <a:ea typeface="Calibri"/>
                <a:cs typeface="Calibri"/>
                <a:sym typeface="Calibri"/>
              </a:rPr>
              <a:t>(7), E1560–E1569. doi:10.1073/pnas.1718185115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a:solidFill>
                  <a:schemeClr val="dk1"/>
                </a:solidFill>
                <a:latin typeface="Calibri"/>
                <a:ea typeface="Calibri"/>
                <a:cs typeface="Calibri"/>
                <a:sym typeface="Calibri"/>
              </a:rPr>
              <a:t>E-cig damages DNA in lung, heart, and bladder.  Hyun-Wook Lee, Sung-Hyun Park, Mao-wen Weng, Hsiang-Tsui Wang, William C. Huang, Herbert Lepor, Xue-Ru Wu, Lung-Chi Chen, Moon-shong Tang.  Proceedings of the National Academy of Sciences Feb 2018, 115 (7) E1560-E1569; DOI: 10.1073/pnas.1718185115</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chemeClr val="hlink"/>
                </a:solidFill>
                <a:latin typeface="Calibri"/>
                <a:ea typeface="Calibri"/>
                <a:cs typeface="Calibri"/>
                <a:sym typeface="Calibri"/>
                <a:hlinkClick r:id="rId6"/>
              </a:rPr>
              <a:t>https://www.research.va.gov/currents/1215-8.cfm</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7"/>
              </a:rPr>
              <a:t>https://www.ncbi.nlm.nih.gov/pubmed/26547127</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8"/>
              </a:rPr>
              <a:t>https://www.sciencedirect.com/science/article/abs/pii/S1368837515003620?via%3Dihub</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9"/>
              </a:rPr>
              <a:t>https://www.research.va.gov/currents/1215-8.cfm</a:t>
            </a:r>
            <a:endParaRPr sz="1200">
              <a:solidFill>
                <a:schemeClr val="dk1"/>
              </a:solidFill>
              <a:latin typeface="Calibri"/>
              <a:ea typeface="Calibri"/>
              <a:cs typeface="Calibri"/>
              <a:sym typeface="Calibri"/>
            </a:endParaRPr>
          </a:p>
          <a:p>
            <a:pPr indent="-304800" lvl="0" marL="457200" rtl="0" algn="l">
              <a:spcBef>
                <a:spcPts val="0"/>
              </a:spcBef>
              <a:spcAft>
                <a:spcPts val="0"/>
              </a:spcAft>
              <a:buClr>
                <a:srgbClr val="333333"/>
              </a:buClr>
              <a:buSzPts val="1200"/>
              <a:buFont typeface="Calibri"/>
              <a:buChar char="●"/>
            </a:pPr>
            <a:r>
              <a:rPr lang="cs" sz="1200">
                <a:solidFill>
                  <a:srgbClr val="333333"/>
                </a:solidFill>
                <a:highlight>
                  <a:schemeClr val="lt1"/>
                </a:highlight>
                <a:latin typeface="Calibri"/>
                <a:ea typeface="Calibri"/>
                <a:cs typeface="Calibri"/>
                <a:sym typeface="Calibri"/>
              </a:rPr>
              <a:t>Garcia-Arcos I, Geraghty P, Baumlin N</a:t>
            </a:r>
            <a:r>
              <a:rPr i="1" lang="cs" sz="1200">
                <a:solidFill>
                  <a:srgbClr val="333333"/>
                </a:solidFill>
                <a:highlight>
                  <a:schemeClr val="lt1"/>
                </a:highlight>
                <a:latin typeface="Calibri"/>
                <a:ea typeface="Calibri"/>
                <a:cs typeface="Calibri"/>
                <a:sym typeface="Calibri"/>
              </a:rPr>
              <a:t>, et al </a:t>
            </a:r>
            <a:r>
              <a:rPr lang="cs" sz="1200">
                <a:solidFill>
                  <a:srgbClr val="333333"/>
                </a:solidFill>
                <a:highlight>
                  <a:schemeClr val="lt1"/>
                </a:highlight>
                <a:latin typeface="Calibri"/>
                <a:ea typeface="Calibri"/>
                <a:cs typeface="Calibri"/>
                <a:sym typeface="Calibri"/>
              </a:rPr>
              <a:t>Chronic electronic cigarette exposure in mice induces features of COPD in a nicotine-dependent manner </a:t>
            </a:r>
            <a:r>
              <a:rPr i="1" lang="cs" sz="1200">
                <a:solidFill>
                  <a:srgbClr val="333333"/>
                </a:solidFill>
                <a:highlight>
                  <a:schemeClr val="lt1"/>
                </a:highlight>
                <a:latin typeface="Calibri"/>
                <a:ea typeface="Calibri"/>
                <a:cs typeface="Calibri"/>
                <a:sym typeface="Calibri"/>
              </a:rPr>
              <a:t>Thorax </a:t>
            </a:r>
            <a:r>
              <a:rPr lang="cs" sz="1200">
                <a:solidFill>
                  <a:srgbClr val="333333"/>
                </a:solidFill>
                <a:highlight>
                  <a:schemeClr val="lt1"/>
                </a:highlight>
                <a:latin typeface="Calibri"/>
                <a:ea typeface="Calibri"/>
                <a:cs typeface="Calibri"/>
                <a:sym typeface="Calibri"/>
              </a:rPr>
              <a:t>2016;</a:t>
            </a:r>
            <a:r>
              <a:rPr b="1" lang="cs" sz="1200">
                <a:solidFill>
                  <a:srgbClr val="333333"/>
                </a:solidFill>
                <a:highlight>
                  <a:schemeClr val="lt1"/>
                </a:highlight>
                <a:latin typeface="Calibri"/>
                <a:ea typeface="Calibri"/>
                <a:cs typeface="Calibri"/>
                <a:sym typeface="Calibri"/>
              </a:rPr>
              <a:t>71:</a:t>
            </a:r>
            <a:r>
              <a:rPr lang="cs" sz="1200">
                <a:solidFill>
                  <a:srgbClr val="333333"/>
                </a:solidFill>
                <a:highlight>
                  <a:schemeClr val="lt1"/>
                </a:highlight>
                <a:latin typeface="Calibri"/>
                <a:ea typeface="Calibri"/>
                <a:cs typeface="Calibri"/>
                <a:sym typeface="Calibri"/>
              </a:rPr>
              <a:t>1119-1129.</a:t>
            </a:r>
            <a:endParaRPr sz="1200">
              <a:solidFill>
                <a:srgbClr val="333333"/>
              </a:solidFill>
              <a:highlight>
                <a:schemeClr val="lt1"/>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Alessandra Caporale, a postdoctoral researcher in the Laboratory for Structural, Physiologic, and Functional Imaging at the University of Pennsylvania in Philadelphia. Study August 2019</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0"/>
              </a:rPr>
              <a:t>https://press.rsna.org/timssnet/media/pressreleases/14_pr_target.cfm?ID=2104</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1"/>
              </a:rPr>
              <a:t>https://pubs.rsna.org/doi/10.1148/radiol.2019190562</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2"/>
              </a:rPr>
              <a:t>https://www.medicalnewstoday.com/articles/326123.php</a:t>
            </a:r>
            <a:endParaRPr sz="1200">
              <a:solidFill>
                <a:schemeClr val="dk1"/>
              </a:solidFill>
              <a:latin typeface="Calibri"/>
              <a:ea typeface="Calibri"/>
              <a:cs typeface="Calibri"/>
              <a:sym typeface="Calibri"/>
            </a:endParaRPr>
          </a:p>
          <a:p>
            <a:pPr indent="0" lvl="0" marL="0" rtl="0" algn="l">
              <a:spcBef>
                <a:spcPts val="0"/>
              </a:spcBef>
              <a:spcAft>
                <a:spcPts val="0"/>
              </a:spcAft>
              <a:buClr>
                <a:srgbClr val="000000"/>
              </a:buClr>
              <a:buSzPts val="1100"/>
              <a:buFont typeface="Arial"/>
              <a:buNone/>
            </a:pPr>
            <a:r>
              <a:t/>
            </a:r>
            <a:endParaRPr sz="1200">
              <a:solidFill>
                <a:srgbClr val="333333"/>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2" name="Google Shape;802;p84"/>
          <p:cNvSpPr txBox="1"/>
          <p:nvPr>
            <p:ph idx="1" type="body"/>
          </p:nvPr>
        </p:nvSpPr>
        <p:spPr>
          <a:xfrm>
            <a:off x="2490150" y="0"/>
            <a:ext cx="4163700" cy="47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cs" sz="2400"/>
              <a:t>Sources</a:t>
            </a:r>
            <a:endParaRPr sz="24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sp>
        <p:nvSpPr>
          <p:cNvPr id="807" name="Google Shape;807;p85"/>
          <p:cNvSpPr txBox="1"/>
          <p:nvPr/>
        </p:nvSpPr>
        <p:spPr>
          <a:xfrm>
            <a:off x="486525" y="553150"/>
            <a:ext cx="8036700" cy="4919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3"/>
              </a:rPr>
              <a:t>https://www.cbsnews.com/news/vaping-and-blood-vessels-e-cigarettes-change-a-persons-blood-vessels-after-just-one-use-long-term-effects-unknown/</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4"/>
              </a:rPr>
              <a:t>https://www.foxnews.com/health/e-cigarettes-blood-vessels-damage-study</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5"/>
              </a:rPr>
              <a:t>https://www.livescience.com/e-cigarettes-constrict-blood-vessels.html</a:t>
            </a:r>
            <a:endParaRPr sz="1200">
              <a:solidFill>
                <a:schemeClr val="dk1"/>
              </a:solidFill>
              <a:latin typeface="Calibri"/>
              <a:ea typeface="Calibri"/>
              <a:cs typeface="Calibri"/>
              <a:sym typeface="Calibri"/>
            </a:endParaRPr>
          </a:p>
          <a:p>
            <a:pPr indent="-304800" lvl="0" marL="457200" rtl="0" algn="l">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6"/>
              </a:rPr>
              <a:t>https://thorax.bmj.com/content/71/12/1119</a:t>
            </a:r>
            <a:endParaRPr sz="1200">
              <a:solidFill>
                <a:srgbClr val="333333"/>
              </a:solidFill>
              <a:highlight>
                <a:schemeClr val="lt1"/>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Dr. Alvin Bronstein, EMS and Injury Prevention System Branch Chief. Hawaii Image from video. Source: </a:t>
            </a:r>
            <a:r>
              <a:rPr lang="cs" sz="1200" u="sng">
                <a:solidFill>
                  <a:schemeClr val="dk1"/>
                </a:solidFill>
                <a:latin typeface="Calibri"/>
                <a:ea typeface="Calibri"/>
                <a:cs typeface="Calibri"/>
                <a:sym typeface="Calibri"/>
                <a:hlinkClick r:id="rId7"/>
              </a:rPr>
              <a:t>https://www.youtube.com/watch?v=hI473QvlK24&amp;pbjreload=10</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dk1"/>
                </a:solidFill>
                <a:latin typeface="Calibri"/>
                <a:ea typeface="Calibri"/>
                <a:cs typeface="Calibri"/>
                <a:sym typeface="Calibri"/>
                <a:hlinkClick r:id="rId8"/>
              </a:rPr>
              <a:t>https://emcrit.org/ibcc/vaping-associated-pulmonary-injury/</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source: </a:t>
            </a:r>
            <a:r>
              <a:rPr lang="cs" sz="1200" u="sng">
                <a:solidFill>
                  <a:schemeClr val="hlink"/>
                </a:solidFill>
                <a:latin typeface="Calibri"/>
                <a:ea typeface="Calibri"/>
                <a:cs typeface="Calibri"/>
                <a:sym typeface="Calibri"/>
                <a:hlinkClick r:id="rId9"/>
              </a:rPr>
              <a:t>https://medlineplus.gov/ency/article/000091.htm</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Source:Published Aug.31,2019 Updated Sept. 11, 2019.Dr. Melodi Pirzada, chief pediatric pulmonologist at NYU Winthrop Hospital in Mineola.NY</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0"/>
              </a:rPr>
              <a:t>https://www.cdc.gov/tobacco/basic_information/e-cigarettes/severe-lung-disease.html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1"/>
              </a:rPr>
              <a:t>https://www.nytimes.com/2019/08/31/health/vaping-marijuana-ecigarettes-sickness.html#click=https://t.co/Qlc122Conk</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2"/>
              </a:rPr>
              <a:t>https://emcrit.org/ibcc/vaping-associated-pulmonary-injury/</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Ghosh, Arunava, et al. “Chronic E-Cigarette Exposure Alters the Human Bronchial Epithelial Proteome.” </a:t>
            </a:r>
            <a:r>
              <a:rPr i="1" lang="cs" sz="1200">
                <a:solidFill>
                  <a:schemeClr val="dk1"/>
                </a:solidFill>
                <a:latin typeface="Calibri"/>
                <a:ea typeface="Calibri"/>
                <a:cs typeface="Calibri"/>
                <a:sym typeface="Calibri"/>
              </a:rPr>
              <a:t>American Journal of Respiratory and Critical Care Medicine</a:t>
            </a:r>
            <a:r>
              <a:rPr lang="cs" sz="1200">
                <a:solidFill>
                  <a:schemeClr val="dk1"/>
                </a:solidFill>
                <a:latin typeface="Calibri"/>
                <a:ea typeface="Calibri"/>
                <a:cs typeface="Calibri"/>
                <a:sym typeface="Calibri"/>
              </a:rPr>
              <a:t>, American Thoracic Society, 1 July 2018, </a:t>
            </a:r>
            <a:r>
              <a:rPr lang="cs" sz="1200" u="sng">
                <a:solidFill>
                  <a:schemeClr val="hlink"/>
                </a:solidFill>
                <a:latin typeface="Calibri"/>
                <a:ea typeface="Calibri"/>
                <a:cs typeface="Calibri"/>
                <a:sym typeface="Calibri"/>
                <a:hlinkClick r:id="rId13"/>
              </a:rPr>
              <a:t>www.ncbi.nlm.nih.gov/pubmed/29481290</a:t>
            </a:r>
            <a:r>
              <a:rPr lang="c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Video source: Source: </a:t>
            </a:r>
            <a:r>
              <a:rPr lang="cs" sz="1200" u="sng">
                <a:solidFill>
                  <a:schemeClr val="hlink"/>
                </a:solidFill>
                <a:latin typeface="Calibri"/>
                <a:ea typeface="Calibri"/>
                <a:cs typeface="Calibri"/>
                <a:sym typeface="Calibri"/>
                <a:hlinkClick r:id="rId14"/>
              </a:rPr>
              <a:t>https://youtu.be/xNrD8uPPf4w</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Link</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5"/>
              </a:rPr>
              <a:t>https://www.inverse.com/amp/article/59009-vaping-lipoid-pneumonia-flu-risks?utm_campaign=organic&amp;utm_medium=inverse&amp;utm_source=twitter&amp;__twitter_impression=true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6"/>
              </a:rPr>
              <a:t>https://www.jci.org/articles/view/128531</a:t>
            </a:r>
            <a:endParaRPr sz="1200">
              <a:solidFill>
                <a:schemeClr val="dk1"/>
              </a:solidFill>
              <a:latin typeface="Calibri"/>
              <a:ea typeface="Calibri"/>
              <a:cs typeface="Calibri"/>
              <a:sym typeface="Calibri"/>
            </a:endParaRPr>
          </a:p>
        </p:txBody>
      </p:sp>
      <p:sp>
        <p:nvSpPr>
          <p:cNvPr id="808" name="Google Shape;808;p85"/>
          <p:cNvSpPr txBox="1"/>
          <p:nvPr>
            <p:ph idx="1" type="body"/>
          </p:nvPr>
        </p:nvSpPr>
        <p:spPr>
          <a:xfrm>
            <a:off x="3936300" y="0"/>
            <a:ext cx="14871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86"/>
          <p:cNvSpPr txBox="1"/>
          <p:nvPr/>
        </p:nvSpPr>
        <p:spPr>
          <a:xfrm>
            <a:off x="523950" y="476100"/>
            <a:ext cx="8467200" cy="5396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cs" sz="1200">
                <a:solidFill>
                  <a:schemeClr val="dk1"/>
                </a:solidFill>
                <a:latin typeface="Calibri"/>
                <a:ea typeface="Calibri"/>
                <a:cs typeface="Calibri"/>
                <a:sym typeface="Calibri"/>
              </a:rPr>
              <a:t>J Clin Invest. </a:t>
            </a:r>
            <a:r>
              <a:rPr lang="cs" sz="1200" u="sng">
                <a:solidFill>
                  <a:srgbClr val="0000FF"/>
                </a:solidFill>
                <a:latin typeface="Calibri"/>
                <a:ea typeface="Calibri"/>
                <a:cs typeface="Calibri"/>
                <a:sym typeface="Calibri"/>
                <a:hlinkClick r:id="rId3"/>
              </a:rPr>
              <a:t>https://doi.org/10.1172/JCI128531</a:t>
            </a:r>
            <a:r>
              <a:rPr lang="cs" sz="1200">
                <a:solidFill>
                  <a:schemeClr val="dk1"/>
                </a:solidFill>
                <a:latin typeface="Calibri"/>
                <a:ea typeface="Calibri"/>
                <a:cs typeface="Calibri"/>
                <a:sym typeface="Calibri"/>
              </a:rPr>
              <a:t>. 2019 American Society for Clinical Investigation. First published September 4, 2019 - Version history. Received: March 6, 2019; Accepted: July 23, 2019</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Clapp, P W, et al. “Cinnamaldehyde in Flavored e-Cigarette Liquids Temporarily Suppresses Bronchial Epithelial Cell Ciliary Motility by Dysregulation of Mitochondrial Function.” </a:t>
            </a:r>
            <a:r>
              <a:rPr i="1" lang="cs" sz="1200">
                <a:solidFill>
                  <a:schemeClr val="dk1"/>
                </a:solidFill>
                <a:latin typeface="Calibri"/>
                <a:ea typeface="Calibri"/>
                <a:cs typeface="Calibri"/>
                <a:sym typeface="Calibri"/>
              </a:rPr>
              <a:t>Am. J. Physiol. Lung Cell. Mol. Physiol. American Journal of Physiology - Lung Cellular and Molecular Physiology</a:t>
            </a:r>
            <a:r>
              <a:rPr lang="cs" sz="1200">
                <a:solidFill>
                  <a:schemeClr val="dk1"/>
                </a:solidFill>
                <a:latin typeface="Calibri"/>
                <a:ea typeface="Calibri"/>
                <a:cs typeface="Calibri"/>
                <a:sym typeface="Calibri"/>
              </a:rPr>
              <a:t>, vol. 316, no. 3, 2019, pp. L470–L486.</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4"/>
              </a:rPr>
              <a:t>https://www.nejm.org/doi/full/10.1056/NEJMc1913069?query=featured_home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letter was published on October 2, 2019, at NEJM.org.</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Brandon T. Larsen, M.D., Ph.D./ Mayo Clinic, Scottsdale, AZ. </a:t>
            </a:r>
            <a:r>
              <a:rPr lang="cs" sz="1200" u="sng">
                <a:solidFill>
                  <a:schemeClr val="hlink"/>
                </a:solidFill>
                <a:latin typeface="Calibri"/>
                <a:ea typeface="Calibri"/>
                <a:cs typeface="Calibri"/>
                <a:sym typeface="Calibri"/>
                <a:hlinkClick r:id="rId5"/>
              </a:rPr>
              <a:t>larsen.brandon@mayo.edu</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Image source: Source: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6"/>
              </a:rPr>
              <a:t>https://youtu.be/TzxfC7CqbOQ</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ABC news. August 2019. Source: </a:t>
            </a:r>
            <a:r>
              <a:rPr lang="cs" sz="1200" u="sng">
                <a:solidFill>
                  <a:schemeClr val="hlink"/>
                </a:solidFill>
                <a:latin typeface="Calibri"/>
                <a:ea typeface="Calibri"/>
                <a:cs typeface="Calibri"/>
                <a:sym typeface="Calibri"/>
                <a:hlinkClick r:id="rId7"/>
              </a:rPr>
              <a:t>https://youtu.be/9lGFlXrTwJU</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“Irritability" :30 TV -  TobaccoFreeCA</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Herron, Abigail J., and Timothy Brennan. The ASAM Essentials of Addiction Medicine. 2nd ed., Wolters Kluwer, 2015. pg 79-83</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Website TitleWolters Kluwer. The ASAM Essentials of Addiction Medicine. Date Accessed November 18,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8"/>
              </a:rPr>
              <a:t>https://www.asam.org/resources/publications/essentials-of-addiction-medicine</a:t>
            </a:r>
            <a:r>
              <a:rPr lang="c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Benowitz, N. (2016, November 17). </a:t>
            </a:r>
            <a:r>
              <a:rPr i="1" lang="cs" sz="1200">
                <a:solidFill>
                  <a:schemeClr val="dk1"/>
                </a:solidFill>
                <a:latin typeface="Calibri"/>
                <a:ea typeface="Calibri"/>
                <a:cs typeface="Calibri"/>
                <a:sym typeface="Calibri"/>
              </a:rPr>
              <a:t>Resources.</a:t>
            </a:r>
            <a:r>
              <a:rPr lang="cs" sz="1200">
                <a:solidFill>
                  <a:schemeClr val="dk1"/>
                </a:solidFill>
                <a:latin typeface="Calibri"/>
                <a:ea typeface="Calibri"/>
                <a:cs typeface="Calibri"/>
                <a:sym typeface="Calibri"/>
              </a:rPr>
              <a:t> Retrieved from E-Cigarette Summit 2016: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dk1"/>
                </a:solidFill>
                <a:latin typeface="Calibri"/>
                <a:ea typeface="Calibri"/>
                <a:cs typeface="Calibri"/>
                <a:sym typeface="Calibri"/>
                <a:hlinkClick r:id="rId9"/>
              </a:rPr>
              <a:t>https://www.e-cigarette-summit.com/resources/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Herron, Abigail J., and Timothy Brennan. </a:t>
            </a:r>
            <a:r>
              <a:rPr i="1" lang="cs" sz="1200">
                <a:solidFill>
                  <a:schemeClr val="dk1"/>
                </a:solidFill>
                <a:latin typeface="Calibri"/>
                <a:ea typeface="Calibri"/>
                <a:cs typeface="Calibri"/>
                <a:sym typeface="Calibri"/>
              </a:rPr>
              <a:t>The ASAM Essentials of Addiction Medicine</a:t>
            </a:r>
            <a:r>
              <a:rPr lang="cs" sz="1200">
                <a:solidFill>
                  <a:schemeClr val="dk1"/>
                </a:solidFill>
                <a:latin typeface="Calibri"/>
                <a:ea typeface="Calibri"/>
                <a:cs typeface="Calibri"/>
                <a:sym typeface="Calibri"/>
              </a:rPr>
              <a:t>. 2nd ed., Wolters Kluwer, 2015. pg 79-83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Website Title Wolters Kluwer. The ASAM Essentials of Addiction Medicine. Date Accessed November 18,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dk1"/>
                </a:solidFill>
                <a:latin typeface="Calibri"/>
                <a:ea typeface="Calibri"/>
                <a:cs typeface="Calibri"/>
                <a:sym typeface="Calibri"/>
                <a:hlinkClick r:id="rId10"/>
              </a:rPr>
              <a:t>https://www.asam.org/resources/publications/essentials-of-addiction-medicine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Benowitz, N. (2016, November 17). </a:t>
            </a:r>
            <a:r>
              <a:rPr i="1" lang="cs" sz="1200">
                <a:solidFill>
                  <a:schemeClr val="dk1"/>
                </a:solidFill>
                <a:latin typeface="Calibri"/>
                <a:ea typeface="Calibri"/>
                <a:cs typeface="Calibri"/>
                <a:sym typeface="Calibri"/>
              </a:rPr>
              <a:t>Resources.</a:t>
            </a:r>
            <a:r>
              <a:rPr lang="cs" sz="1200">
                <a:solidFill>
                  <a:schemeClr val="dk1"/>
                </a:solidFill>
                <a:latin typeface="Calibri"/>
                <a:ea typeface="Calibri"/>
                <a:cs typeface="Calibri"/>
                <a:sym typeface="Calibri"/>
              </a:rPr>
              <a:t> Retrieved from E-Cigarette Summit 2016: https://www.e-cigarette-summit.com/resources/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Herron, Abigail J., and Timothy Brennan. The ASAM Essentials of Addiction Medicine. 2nd ed., Wolters Kluwer, 2015. pg 79-83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Website TitleWolters Kluwer. The ASAM Essentials of Addiction Medicine. Date Accessed November 18, 2018</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cs" sz="1200" u="sng">
                <a:solidFill>
                  <a:schemeClr val="hlink"/>
                </a:solidFill>
                <a:latin typeface="Calibri"/>
                <a:ea typeface="Calibri"/>
                <a:cs typeface="Calibri"/>
                <a:sym typeface="Calibri"/>
                <a:hlinkClick r:id="rId11"/>
              </a:rPr>
              <a:t>https://www.asam.org/resources/publications/essentials-of-addiction-medicine</a:t>
            </a:r>
            <a:endParaRPr sz="1200">
              <a:solidFill>
                <a:schemeClr val="dk1"/>
              </a:solidFill>
              <a:latin typeface="Calibri"/>
              <a:ea typeface="Calibri"/>
              <a:cs typeface="Calibri"/>
              <a:sym typeface="Calibri"/>
            </a:endParaRPr>
          </a:p>
        </p:txBody>
      </p:sp>
      <p:sp>
        <p:nvSpPr>
          <p:cNvPr id="814" name="Google Shape;814;p86"/>
          <p:cNvSpPr txBox="1"/>
          <p:nvPr>
            <p:ph idx="1" type="body"/>
          </p:nvPr>
        </p:nvSpPr>
        <p:spPr>
          <a:xfrm>
            <a:off x="3918850" y="0"/>
            <a:ext cx="15744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Sources</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87"/>
          <p:cNvSpPr txBox="1"/>
          <p:nvPr/>
        </p:nvSpPr>
        <p:spPr>
          <a:xfrm>
            <a:off x="542650" y="706550"/>
            <a:ext cx="8130300" cy="5090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Source: E-cigarettes and Other Emerging Tobacco Products. DMV Regional Tobacco Use Control and Prevention Meeting Navigating the Challenges, Barriers, and Solutions Together. Jim D. Martin, MS Director of Policy and Programs. NC. Tobacco Prevention and Control, Division of Public Health. May 15 2018. </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NIDA. (2018, August 2). E-Cigarettes Promote Smoking Progression in Youth and Depress Quitting Among Adults. Retrieved from https://www.drugabuse.gov/news-events/nida-notes/2018/08/e-cigarettes-promote-smoking-progression-in-youth-depress-quitting-among-adults on 2018, November 18</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rgbClr val="333333"/>
              </a:buClr>
              <a:buSzPts val="1200"/>
              <a:buFont typeface="Calibri"/>
              <a:buChar char="●"/>
            </a:pPr>
            <a:r>
              <a:rPr lang="cs" sz="1200">
                <a:solidFill>
                  <a:srgbClr val="333333"/>
                </a:solidFill>
                <a:latin typeface="Calibri"/>
                <a:ea typeface="Calibri"/>
                <a:cs typeface="Calibri"/>
                <a:sym typeface="Calibri"/>
              </a:rPr>
              <a:t>Soneji, S., Barrington-Trimis, J. L., Wills, T. A., Leventhal, A. M., Unger, J. B., Gibson, L. A., Yang, J., Primack, B. A., Andrews, J. A., Miech, R. A., Spindle, T. R., Dick, D. M., Eissenberg, T., Hornik, R. C., Dang, R., Sargent, J. D. (in press). Association between initial use of e-cigarettes and subsequent cigarette smoking among adolescents and young adults: A systematic review and meta-analysis. </a:t>
            </a:r>
            <a:r>
              <a:rPr i="1" lang="cs" sz="1200">
                <a:solidFill>
                  <a:srgbClr val="333333"/>
                </a:solidFill>
                <a:latin typeface="Calibri"/>
                <a:ea typeface="Calibri"/>
                <a:cs typeface="Calibri"/>
                <a:sym typeface="Calibri"/>
              </a:rPr>
              <a:t>JAMA Pediatrics</a:t>
            </a:r>
            <a:r>
              <a:rPr lang="cs" sz="1200">
                <a:solidFill>
                  <a:srgbClr val="333333"/>
                </a:solidFill>
                <a:latin typeface="Calibri"/>
                <a:ea typeface="Calibri"/>
                <a:cs typeface="Calibri"/>
                <a:sym typeface="Calibri"/>
              </a:rPr>
              <a:t>.</a:t>
            </a:r>
            <a:endParaRPr sz="1200">
              <a:solidFill>
                <a:srgbClr val="333333"/>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cs" sz="1200">
                <a:solidFill>
                  <a:schemeClr val="dk1"/>
                </a:solidFill>
                <a:highlight>
                  <a:schemeClr val="lt1"/>
                </a:highlight>
                <a:latin typeface="Calibri"/>
                <a:ea typeface="Calibri"/>
                <a:cs typeface="Calibri"/>
                <a:sym typeface="Calibri"/>
              </a:rPr>
              <a:t>Micah G. Katz, M.D. &amp;Katie W. Russell, M.D. University of Utah Health Care, Salt Lake City, UT. katie.russell@hsc.utah.edu</a:t>
            </a:r>
            <a:endParaRPr sz="1200">
              <a:solidFill>
                <a:schemeClr val="dk1"/>
              </a:solidFill>
              <a:highlight>
                <a:schemeClr val="lt1"/>
              </a:highlight>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cs" sz="1200">
                <a:solidFill>
                  <a:schemeClr val="dk1"/>
                </a:solidFill>
                <a:latin typeface="Calibri"/>
                <a:ea typeface="Calibri"/>
                <a:cs typeface="Calibri"/>
                <a:sym typeface="Calibri"/>
              </a:rPr>
              <a:t>Source: </a:t>
            </a:r>
            <a:r>
              <a:rPr lang="cs" sz="1200" u="sng">
                <a:solidFill>
                  <a:srgbClr val="0000FF"/>
                </a:solidFill>
                <a:latin typeface="Calibri"/>
                <a:ea typeface="Calibri"/>
                <a:cs typeface="Calibri"/>
                <a:sym typeface="Calibri"/>
                <a:hlinkClick r:id="rId3"/>
              </a:rPr>
              <a:t>https://www.nejm.org/doi/full/10.1056/NEJMicm1813769</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4"/>
              </a:rPr>
              <a:t>https://www.vox.com/science-and-health/2019/3/28/18277658/vaping-health-effects-vs-smoking</a:t>
            </a:r>
            <a:endParaRPr sz="1200">
              <a:solidFill>
                <a:srgbClr val="333333"/>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a:solidFill>
                  <a:schemeClr val="dk1"/>
                </a:solidFill>
                <a:latin typeface="Calibri"/>
                <a:ea typeface="Calibri"/>
                <a:cs typeface="Calibri"/>
                <a:sym typeface="Calibri"/>
              </a:rPr>
              <a:t>NBC News Video source:  </a:t>
            </a:r>
            <a:r>
              <a:rPr lang="cs" sz="1200" u="sng">
                <a:solidFill>
                  <a:srgbClr val="0000FF"/>
                </a:solidFill>
                <a:latin typeface="Calibri"/>
                <a:ea typeface="Calibri"/>
                <a:cs typeface="Calibri"/>
                <a:sym typeface="Calibri"/>
                <a:hlinkClick r:id="rId5"/>
              </a:rPr>
              <a:t>https://youtu.be/XeKLMcM8_V0</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a:solidFill>
                  <a:schemeClr val="dk1"/>
                </a:solidFill>
                <a:latin typeface="Calibri"/>
                <a:ea typeface="Calibri"/>
                <a:cs typeface="Calibri"/>
                <a:sym typeface="Calibri"/>
              </a:rPr>
              <a:t>Image source: </a:t>
            </a:r>
            <a:r>
              <a:rPr lang="cs" sz="1200" u="sng">
                <a:solidFill>
                  <a:srgbClr val="0000FF"/>
                </a:solidFill>
                <a:latin typeface="Calibri"/>
                <a:ea typeface="Calibri"/>
                <a:cs typeface="Calibri"/>
                <a:sym typeface="Calibri"/>
                <a:hlinkClick r:id="rId6"/>
              </a:rPr>
              <a:t>h</a:t>
            </a:r>
            <a:r>
              <a:rPr lang="cs" sz="1200" u="sng">
                <a:solidFill>
                  <a:srgbClr val="0000FF"/>
                </a:solidFill>
                <a:latin typeface="Calibri"/>
                <a:ea typeface="Calibri"/>
                <a:cs typeface="Calibri"/>
                <a:sym typeface="Calibri"/>
                <a:hlinkClick r:id="rId7"/>
              </a:rPr>
              <a:t>ttps://www.wweek.com/news/state/2019/10/04/flavored-vaping-ban-includes-all-non-cannabis-derived-flavors-in-thc-vapes/</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a:solidFill>
                  <a:schemeClr val="dk1"/>
                </a:solidFill>
                <a:latin typeface="Calibri"/>
                <a:ea typeface="Calibri"/>
                <a:cs typeface="Calibri"/>
                <a:sym typeface="Calibri"/>
              </a:rPr>
              <a:t>Image source: </a:t>
            </a:r>
            <a:r>
              <a:rPr lang="cs" sz="1200" u="sng">
                <a:solidFill>
                  <a:srgbClr val="0000FF"/>
                </a:solidFill>
                <a:latin typeface="Calibri"/>
                <a:ea typeface="Calibri"/>
                <a:cs typeface="Calibri"/>
                <a:sym typeface="Calibri"/>
                <a:hlinkClick r:id="rId8"/>
              </a:rPr>
              <a:t>http://aeroinhaler.com/</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9"/>
              </a:rPr>
              <a:t>https://vapordna.com/products/uwell-amulet-pod-system-vape-watch</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cs" sz="1200" u="sng">
                <a:solidFill>
                  <a:srgbClr val="0000FF"/>
                </a:solidFill>
                <a:latin typeface="Calibri"/>
                <a:ea typeface="Calibri"/>
                <a:cs typeface="Calibri"/>
                <a:sym typeface="Calibri"/>
                <a:hlinkClick r:id="rId10"/>
              </a:rPr>
              <a:t>https://vaprwear.com/</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333333"/>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p:txBody>
      </p:sp>
      <p:sp>
        <p:nvSpPr>
          <p:cNvPr id="820" name="Google Shape;820;p87"/>
          <p:cNvSpPr txBox="1"/>
          <p:nvPr>
            <p:ph idx="1" type="body"/>
          </p:nvPr>
        </p:nvSpPr>
        <p:spPr>
          <a:xfrm>
            <a:off x="3854700" y="0"/>
            <a:ext cx="1434600" cy="4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 sz="2400"/>
              <a:t>S</a:t>
            </a:r>
            <a:r>
              <a:rPr lang="cs" sz="2400"/>
              <a:t>ources</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0"/>
          <p:cNvPicPr preferRelativeResize="0"/>
          <p:nvPr/>
        </p:nvPicPr>
        <p:blipFill>
          <a:blip r:embed="rId3">
            <a:alphaModFix/>
          </a:blip>
          <a:stretch>
            <a:fillRect/>
          </a:stretch>
        </p:blipFill>
        <p:spPr>
          <a:xfrm>
            <a:off x="152400" y="0"/>
            <a:ext cx="8839200" cy="5862725"/>
          </a:xfrm>
          <a:prstGeom prst="rect">
            <a:avLst/>
          </a:prstGeom>
          <a:noFill/>
          <a:ln>
            <a:noFill/>
          </a:ln>
        </p:spPr>
      </p:pic>
      <p:sp>
        <p:nvSpPr>
          <p:cNvPr id="146" name="Google Shape;146;p20"/>
          <p:cNvSpPr/>
          <p:nvPr/>
        </p:nvSpPr>
        <p:spPr>
          <a:xfrm>
            <a:off x="386155" y="3250175"/>
            <a:ext cx="1038000" cy="534925"/>
          </a:xfrm>
          <a:custGeom>
            <a:rect b="b" l="l" r="r" t="t"/>
            <a:pathLst>
              <a:path extrusionOk="0" h="21397" w="41520">
                <a:moveTo>
                  <a:pt x="10680" y="3110"/>
                </a:moveTo>
                <a:cubicBezTo>
                  <a:pt x="5988" y="3110"/>
                  <a:pt x="-2088" y="9309"/>
                  <a:pt x="727" y="13062"/>
                </a:cubicBezTo>
                <a:cubicBezTo>
                  <a:pt x="8817" y="23849"/>
                  <a:pt x="37890" y="24899"/>
                  <a:pt x="41160" y="11818"/>
                </a:cubicBezTo>
                <a:cubicBezTo>
                  <a:pt x="44039" y="303"/>
                  <a:pt x="19439" y="0"/>
                  <a:pt x="7570" y="0"/>
                </a:cubicBezTo>
              </a:path>
            </a:pathLst>
          </a:custGeom>
          <a:noFill/>
          <a:ln cap="flat" cmpd="sng" w="9525">
            <a:solidFill>
              <a:srgbClr val="FF0000"/>
            </a:solidFill>
            <a:prstDash val="solid"/>
            <a:round/>
            <a:headEnd len="med" w="med" type="none"/>
            <a:tailEnd len="med" w="med" type="none"/>
          </a:ln>
        </p:spPr>
      </p:sp>
      <p:sp>
        <p:nvSpPr>
          <p:cNvPr id="147" name="Google Shape;147;p20"/>
          <p:cNvSpPr/>
          <p:nvPr/>
        </p:nvSpPr>
        <p:spPr>
          <a:xfrm>
            <a:off x="346814" y="4321163"/>
            <a:ext cx="1569525" cy="431025"/>
          </a:xfrm>
          <a:custGeom>
            <a:rect b="b" l="l" r="r" t="t"/>
            <a:pathLst>
              <a:path extrusionOk="0" h="17241" w="62781">
                <a:moveTo>
                  <a:pt x="26560" y="702"/>
                </a:moveTo>
                <a:cubicBezTo>
                  <a:pt x="18344" y="702"/>
                  <a:pt x="10094" y="2459"/>
                  <a:pt x="2300" y="5057"/>
                </a:cubicBezTo>
                <a:cubicBezTo>
                  <a:pt x="981" y="5497"/>
                  <a:pt x="-435" y="7703"/>
                  <a:pt x="434" y="8789"/>
                </a:cubicBezTo>
                <a:cubicBezTo>
                  <a:pt x="9356" y="19942"/>
                  <a:pt x="28537" y="17208"/>
                  <a:pt x="42733" y="15631"/>
                </a:cubicBezTo>
                <a:cubicBezTo>
                  <a:pt x="49483" y="14881"/>
                  <a:pt x="60991" y="17866"/>
                  <a:pt x="62638" y="11277"/>
                </a:cubicBezTo>
                <a:cubicBezTo>
                  <a:pt x="63207" y="9001"/>
                  <a:pt x="59614" y="7602"/>
                  <a:pt x="57662" y="6301"/>
                </a:cubicBezTo>
                <a:cubicBezTo>
                  <a:pt x="47848" y="-242"/>
                  <a:pt x="34622" y="80"/>
                  <a:pt x="22827" y="80"/>
                </a:cubicBezTo>
              </a:path>
            </a:pathLst>
          </a:custGeom>
          <a:noFill/>
          <a:ln cap="flat" cmpd="sng" w="9525">
            <a:solidFill>
              <a:srgbClr val="FF0000"/>
            </a:solidFill>
            <a:prstDash val="solid"/>
            <a:round/>
            <a:headEnd len="med" w="med" type="none"/>
            <a:tailEnd len="med" w="med" type="none"/>
          </a:ln>
        </p:spPr>
      </p:sp>
      <p:sp>
        <p:nvSpPr>
          <p:cNvPr id="148" name="Google Shape;148;p20"/>
          <p:cNvSpPr/>
          <p:nvPr/>
        </p:nvSpPr>
        <p:spPr>
          <a:xfrm>
            <a:off x="4738128" y="4665300"/>
            <a:ext cx="967925" cy="339025"/>
          </a:xfrm>
          <a:custGeom>
            <a:rect b="b" l="l" r="r" t="t"/>
            <a:pathLst>
              <a:path extrusionOk="0" h="13561" w="38717">
                <a:moveTo>
                  <a:pt x="18859" y="0"/>
                </a:moveTo>
                <a:cubicBezTo>
                  <a:pt x="12453" y="1068"/>
                  <a:pt x="-1378" y="-702"/>
                  <a:pt x="197" y="5599"/>
                </a:cubicBezTo>
                <a:cubicBezTo>
                  <a:pt x="1321" y="10097"/>
                  <a:pt x="8180" y="10545"/>
                  <a:pt x="12638" y="11819"/>
                </a:cubicBezTo>
                <a:cubicBezTo>
                  <a:pt x="20635" y="14104"/>
                  <a:pt x="30600" y="14567"/>
                  <a:pt x="37520" y="9953"/>
                </a:cubicBezTo>
                <a:cubicBezTo>
                  <a:pt x="43084" y="6244"/>
                  <a:pt x="26790" y="0"/>
                  <a:pt x="20103" y="0"/>
                </a:cubicBezTo>
              </a:path>
            </a:pathLst>
          </a:custGeom>
          <a:noFill/>
          <a:ln cap="flat" cmpd="sng" w="9525">
            <a:solidFill>
              <a:srgbClr val="FF0000"/>
            </a:solidFill>
            <a:prstDash val="solid"/>
            <a:round/>
            <a:headEnd len="med" w="med" type="none"/>
            <a:tailEnd len="med" w="med" type="none"/>
          </a:ln>
        </p:spPr>
      </p:sp>
      <p:sp>
        <p:nvSpPr>
          <p:cNvPr id="149" name="Google Shape;149;p20"/>
          <p:cNvSpPr/>
          <p:nvPr/>
        </p:nvSpPr>
        <p:spPr>
          <a:xfrm>
            <a:off x="4779921" y="4945225"/>
            <a:ext cx="1492900" cy="417275"/>
          </a:xfrm>
          <a:custGeom>
            <a:rect b="b" l="l" r="r" t="t"/>
            <a:pathLst>
              <a:path extrusionOk="0" h="16691" w="59716">
                <a:moveTo>
                  <a:pt x="9722" y="0"/>
                </a:moveTo>
                <a:cubicBezTo>
                  <a:pt x="6208" y="1874"/>
                  <a:pt x="-1177" y="3803"/>
                  <a:pt x="392" y="7464"/>
                </a:cubicBezTo>
                <a:cubicBezTo>
                  <a:pt x="5027" y="18281"/>
                  <a:pt x="22836" y="16173"/>
                  <a:pt x="34604" y="16173"/>
                </a:cubicBezTo>
                <a:cubicBezTo>
                  <a:pt x="43153" y="16173"/>
                  <a:pt x="57412" y="18247"/>
                  <a:pt x="59485" y="9953"/>
                </a:cubicBezTo>
                <a:cubicBezTo>
                  <a:pt x="60408" y="6260"/>
                  <a:pt x="53265" y="5100"/>
                  <a:pt x="49533" y="4354"/>
                </a:cubicBezTo>
                <a:cubicBezTo>
                  <a:pt x="35856" y="1619"/>
                  <a:pt x="21804" y="622"/>
                  <a:pt x="7856" y="622"/>
                </a:cubicBezTo>
              </a:path>
            </a:pathLst>
          </a:custGeom>
          <a:noFill/>
          <a:ln cap="flat" cmpd="sng" w="9525">
            <a:solidFill>
              <a:srgbClr val="FF0000"/>
            </a:solidFill>
            <a:prstDash val="solid"/>
            <a:round/>
            <a:headEnd len="med" w="med" type="none"/>
            <a:tailEnd len="med" w="med" type="none"/>
          </a:ln>
        </p:spPr>
      </p:sp>
      <p:sp>
        <p:nvSpPr>
          <p:cNvPr id="150" name="Google Shape;150;p20"/>
          <p:cNvSpPr/>
          <p:nvPr/>
        </p:nvSpPr>
        <p:spPr>
          <a:xfrm>
            <a:off x="6894442" y="1710600"/>
            <a:ext cx="947300" cy="418175"/>
          </a:xfrm>
          <a:custGeom>
            <a:rect b="b" l="l" r="r" t="t"/>
            <a:pathLst>
              <a:path extrusionOk="0" h="16727" w="37892">
                <a:moveTo>
                  <a:pt x="19069" y="0"/>
                </a:moveTo>
                <a:cubicBezTo>
                  <a:pt x="12369" y="0"/>
                  <a:pt x="-2313" y="1343"/>
                  <a:pt x="408" y="7465"/>
                </a:cubicBezTo>
                <a:cubicBezTo>
                  <a:pt x="5461" y="18835"/>
                  <a:pt x="35969" y="20404"/>
                  <a:pt x="37731" y="8087"/>
                </a:cubicBezTo>
                <a:cubicBezTo>
                  <a:pt x="39014" y="-879"/>
                  <a:pt x="20662" y="623"/>
                  <a:pt x="11605" y="623"/>
                </a:cubicBezTo>
              </a:path>
            </a:pathLst>
          </a:custGeom>
          <a:noFill/>
          <a:ln cap="flat" cmpd="sng" w="9525">
            <a:solidFill>
              <a:srgbClr val="FF0000"/>
            </a:solidFill>
            <a:prstDash val="solid"/>
            <a:round/>
            <a:headEnd len="med" w="med" type="none"/>
            <a:tailEnd len="med" w="med" type="none"/>
          </a:ln>
        </p:spPr>
      </p:sp>
      <p:sp>
        <p:nvSpPr>
          <p:cNvPr id="151" name="Google Shape;151;p20"/>
          <p:cNvSpPr txBox="1"/>
          <p:nvPr/>
        </p:nvSpPr>
        <p:spPr>
          <a:xfrm>
            <a:off x="74088" y="5862725"/>
            <a:ext cx="21150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t>Source: Cancer.org</a:t>
            </a:r>
            <a:endParaRPr i="1"/>
          </a:p>
        </p:txBody>
      </p:sp>
      <p:sp>
        <p:nvSpPr>
          <p:cNvPr id="152" name="Google Shape;152;p20"/>
          <p:cNvSpPr txBox="1"/>
          <p:nvPr/>
        </p:nvSpPr>
        <p:spPr>
          <a:xfrm>
            <a:off x="6168100" y="6033650"/>
            <a:ext cx="24000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cs">
                <a:uFill>
                  <a:noFill/>
                </a:uFill>
                <a:latin typeface="Calibri"/>
                <a:ea typeface="Calibri"/>
                <a:cs typeface="Calibri"/>
                <a:sym typeface="Calibri"/>
                <a:hlinkClick r:id="rId4"/>
              </a:rPr>
              <a:t>Stanford Medicine. Tobacco Prevention Toolkid.Stanford University, 2018</a:t>
            </a:r>
            <a:endParaRPr i="1">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21">
            <a:hlinkClick r:id="rId3"/>
          </p:cNvPr>
          <p:cNvPicPr preferRelativeResize="0"/>
          <p:nvPr/>
        </p:nvPicPr>
        <p:blipFill rotWithShape="1">
          <a:blip r:embed="rId4">
            <a:alphaModFix/>
          </a:blip>
          <a:srcRect b="0" l="0" r="10976" t="0"/>
          <a:stretch/>
        </p:blipFill>
        <p:spPr>
          <a:xfrm>
            <a:off x="0" y="2763025"/>
            <a:ext cx="4845324" cy="3050274"/>
          </a:xfrm>
          <a:prstGeom prst="rect">
            <a:avLst/>
          </a:prstGeom>
          <a:noFill/>
          <a:ln>
            <a:noFill/>
          </a:ln>
        </p:spPr>
      </p:pic>
      <p:pic>
        <p:nvPicPr>
          <p:cNvPr id="159" name="Google Shape;159;p21">
            <a:hlinkClick r:id="rId5"/>
          </p:cNvPr>
          <p:cNvPicPr preferRelativeResize="0"/>
          <p:nvPr/>
        </p:nvPicPr>
        <p:blipFill rotWithShape="1">
          <a:blip r:embed="rId6">
            <a:alphaModFix/>
          </a:blip>
          <a:srcRect b="0" l="0" r="10976" t="0"/>
          <a:stretch/>
        </p:blipFill>
        <p:spPr>
          <a:xfrm>
            <a:off x="0" y="0"/>
            <a:ext cx="4845324" cy="2763025"/>
          </a:xfrm>
          <a:prstGeom prst="rect">
            <a:avLst/>
          </a:prstGeom>
          <a:noFill/>
          <a:ln>
            <a:noFill/>
          </a:ln>
        </p:spPr>
      </p:pic>
      <p:sp>
        <p:nvSpPr>
          <p:cNvPr id="160" name="Google Shape;160;p21"/>
          <p:cNvSpPr txBox="1"/>
          <p:nvPr/>
        </p:nvSpPr>
        <p:spPr>
          <a:xfrm>
            <a:off x="5913400" y="6102525"/>
            <a:ext cx="2823600" cy="5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a:latin typeface="Calibri"/>
                <a:ea typeface="Calibri"/>
                <a:cs typeface="Calibri"/>
                <a:sym typeface="Calibri"/>
              </a:rPr>
              <a:t>Source: </a:t>
            </a:r>
            <a:r>
              <a:rPr lang="cs">
                <a:uFill>
                  <a:noFill/>
                </a:uFill>
                <a:latin typeface="Calibri"/>
                <a:ea typeface="Calibri"/>
                <a:cs typeface="Calibri"/>
                <a:sym typeface="Calibri"/>
                <a:hlinkClick r:id="rId7"/>
              </a:rPr>
              <a:t>https://youtu.be/eI2rXveqhBI</a:t>
            </a:r>
            <a:endParaRPr>
              <a:latin typeface="Calibri"/>
              <a:ea typeface="Calibri"/>
              <a:cs typeface="Calibri"/>
              <a:sym typeface="Calibri"/>
            </a:endParaRPr>
          </a:p>
        </p:txBody>
      </p:sp>
      <p:pic>
        <p:nvPicPr>
          <p:cNvPr descr="Trust us… you don’t want your lungs to look like THIS. Find resources on quitting.&#10;For more follow the hashtag #RachaelRayShow" id="161" name="Google Shape;161;p21" title="Here’s the Reality of How Smoking Affects Your Lungs… and It’s Not Pretty">
            <a:hlinkClick r:id="rId8"/>
          </p:cNvPr>
          <p:cNvPicPr preferRelativeResize="0"/>
          <p:nvPr/>
        </p:nvPicPr>
        <p:blipFill>
          <a:blip r:embed="rId9">
            <a:alphaModFix/>
          </a:blip>
          <a:stretch>
            <a:fillRect/>
          </a:stretch>
        </p:blipFill>
        <p:spPr>
          <a:xfrm>
            <a:off x="4845325" y="0"/>
            <a:ext cx="4298675" cy="2865650"/>
          </a:xfrm>
          <a:prstGeom prst="rect">
            <a:avLst/>
          </a:prstGeom>
          <a:noFill/>
          <a:ln>
            <a:noFill/>
          </a:ln>
        </p:spPr>
      </p:pic>
      <p:sp>
        <p:nvSpPr>
          <p:cNvPr id="162" name="Google Shape;162;p21"/>
          <p:cNvSpPr txBox="1"/>
          <p:nvPr/>
        </p:nvSpPr>
        <p:spPr>
          <a:xfrm>
            <a:off x="4845225" y="2984100"/>
            <a:ext cx="4298700" cy="3000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cs" sz="1800">
                <a:solidFill>
                  <a:schemeClr val="dk1"/>
                </a:solidFill>
                <a:latin typeface="Calibri"/>
                <a:ea typeface="Calibri"/>
                <a:cs typeface="Calibri"/>
                <a:sym typeface="Calibri"/>
              </a:rPr>
              <a:t>-“Numbers of E-cigs droplets deposited in pulmonary and </a:t>
            </a:r>
            <a:r>
              <a:rPr lang="cs" sz="1800">
                <a:solidFill>
                  <a:srgbClr val="FF0000"/>
                </a:solidFill>
                <a:latin typeface="Calibri"/>
                <a:ea typeface="Calibri"/>
                <a:cs typeface="Calibri"/>
                <a:sym typeface="Calibri"/>
              </a:rPr>
              <a:t>tracheobronchial </a:t>
            </a:r>
            <a:r>
              <a:rPr lang="cs" sz="1800">
                <a:solidFill>
                  <a:schemeClr val="dk1"/>
                </a:solidFill>
                <a:latin typeface="Calibri"/>
                <a:ea typeface="Calibri"/>
                <a:cs typeface="Calibri"/>
                <a:sym typeface="Calibri"/>
              </a:rPr>
              <a:t>regions were approximately 2x (two-fold) higher than the numbers of deposited cigarette particles in these regions”. </a:t>
            </a:r>
            <a:endParaRPr sz="1800">
              <a:solidFill>
                <a:schemeClr val="dk1"/>
              </a:solidFill>
              <a:latin typeface="Calibri"/>
              <a:ea typeface="Calibri"/>
              <a:cs typeface="Calibri"/>
              <a:sym typeface="Calibri"/>
            </a:endParaRPr>
          </a:p>
          <a:p>
            <a:pPr indent="0" lvl="0" marL="0" rtl="0" algn="l">
              <a:lnSpc>
                <a:spcPct val="120000"/>
              </a:lnSpc>
              <a:spcBef>
                <a:spcPts val="0"/>
              </a:spcBef>
              <a:spcAft>
                <a:spcPts val="0"/>
              </a:spcAft>
              <a:buNone/>
            </a:pPr>
            <a:r>
              <a:rPr lang="cs" sz="1800">
                <a:solidFill>
                  <a:schemeClr val="dk1"/>
                </a:solidFill>
                <a:latin typeface="Calibri"/>
                <a:ea typeface="Calibri"/>
                <a:cs typeface="Calibri"/>
                <a:sym typeface="Calibri"/>
              </a:rPr>
              <a:t>[Manigrasso et al. (2015), Pichelstorfer et al. (2016)]”</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