
<file path=[Content_Types].xml><?xml version="1.0" encoding="utf-8"?>
<Types xmlns="http://schemas.openxmlformats.org/package/2006/content-types">
  <Default Extension="jpeg" ContentType="image/jpeg"/>
  <Default Extension="rels" ContentType="application/vnd.openxmlformats-package.relationships+xml"/>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s>
</file>

<file path=ppt/presentation.xml><?xml version="1.0" encoding="utf-8"?>
<!--Generated by Aspose.Slides for .NET 8.4.2.0-->
<p:presentation xmlns:a="http://schemas.openxmlformats.org/drawingml/2006/main" xmlns:r="http://schemas.openxmlformats.org/officeDocument/2006/relationships" xmlns:p="http://schemas.openxmlformats.org/presentationml/2006/main" showSpecialPlsOnTitleSld="0" autoCompressPictures="0">
  <p:sldMasterIdLst>
    <p:sldMasterId r:id="rId1" id="2147483668"/>
  </p:sldMasterIdLst>
  <p:notesMasterIdLst>
    <p:notesMasterId r:id="rId53"/>
  </p:notesMasterIdLst>
  <p:handoutMasterIdLst>
    <p:handoutMasterId r:id="rId54"/>
  </p:handoutMasterIdLst>
  <p:sldIdLst>
    <p:sldId r:id="rId2" id="256"/>
    <p:sldId r:id="rId3" id="257"/>
    <p:sldId r:id="rId4" id="258"/>
    <p:sldId r:id="rId5" id="259"/>
    <p:sldId r:id="rId6" id="260"/>
    <p:sldId r:id="rId7" id="265"/>
    <p:sldId r:id="rId8" id="318"/>
    <p:sldId r:id="rId9" id="261"/>
    <p:sldId r:id="rId10" id="319"/>
    <p:sldId r:id="rId11" id="262"/>
    <p:sldId r:id="rId12" id="316"/>
    <p:sldId r:id="rId13" id="264"/>
    <p:sldId r:id="rId14" id="266"/>
    <p:sldId r:id="rId15" id="317"/>
    <p:sldId r:id="rId16" id="267"/>
    <p:sldId r:id="rId17" id="268"/>
    <p:sldId r:id="rId18" id="280"/>
    <p:sldId r:id="rId19" id="281"/>
    <p:sldId r:id="rId20" id="282"/>
    <p:sldId r:id="rId21" id="283"/>
    <p:sldId r:id="rId22" id="284"/>
    <p:sldId r:id="rId23" id="285"/>
    <p:sldId r:id="rId24" id="286"/>
    <p:sldId r:id="rId25" id="287"/>
    <p:sldId r:id="rId26" id="288"/>
    <p:sldId r:id="rId27" id="289"/>
    <p:sldId r:id="rId28" id="290"/>
    <p:sldId r:id="rId29" id="291"/>
    <p:sldId r:id="rId30" id="292"/>
    <p:sldId r:id="rId31" id="293"/>
    <p:sldId r:id="rId32" id="294"/>
    <p:sldId r:id="rId33" id="295"/>
    <p:sldId r:id="rId34" id="296"/>
    <p:sldId r:id="rId35" id="297"/>
    <p:sldId r:id="rId36" id="298"/>
    <p:sldId r:id="rId37" id="299"/>
    <p:sldId r:id="rId38" id="300"/>
    <p:sldId r:id="rId39" id="301"/>
    <p:sldId r:id="rId40" id="302"/>
    <p:sldId r:id="rId41" id="315"/>
    <p:sldId r:id="rId42" id="304"/>
    <p:sldId r:id="rId43" id="306"/>
    <p:sldId r:id="rId44" id="307"/>
    <p:sldId r:id="rId45" id="308"/>
    <p:sldId r:id="rId46" id="309"/>
    <p:sldId r:id="rId47" id="310"/>
    <p:sldId r:id="rId48" id="311"/>
    <p:sldId r:id="rId49" id="312"/>
    <p:sldId r:id="rId50" id="313"/>
    <p:sldId r:id="rId51" id="314"/>
    <p:sldId r:id="rId52" id="278"/>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9" autoAdjust="0"/>
    <p:restoredTop sz="94660"/>
  </p:normalViewPr>
  <p:slideViewPr>
    <p:cSldViewPr snapToGrid="0">
      <p:cViewPr varScale="1">
        <p:scale>
          <a:sx n="78" d="100"/>
          <a:sy n="78" d="100"/>
        </p:scale>
        <p:origin x="70" y="391"/>
      </p:cViewPr>
      <p:guideLst/>
    </p:cSldViewPr>
  </p:slideViewPr>
  <p:notesTextViewPr>
    <p:cViewPr>
      <p:scale>
        <a:sx n="1" d="1"/>
        <a:sy n="1" d="1"/>
      </p:scale>
      <p:origin x="0" y="0"/>
    </p:cViewPr>
  </p:notesTextViewPr>
  <p:notesViewPr>
    <p:cSldViewPr snapToGrid="0">
      <p:cViewPr varScale="1">
        <p:scale>
          <a:sx n="70" d="100"/>
          <a:sy n="70" d="100"/>
        </p:scale>
        <p:origin x="2945" y="75"/>
      </p:cViewPr>
      <p:guideLst/>
    </p:cSldViewPr>
  </p:notesViewPr>
  <p:gridSpacing cx="76200" cy="76200"/>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slide" Target="slides/slide14.xml" /><Relationship Id="rId16" Type="http://schemas.openxmlformats.org/officeDocument/2006/relationships/slide" Target="slides/slide15.xml" /><Relationship Id="rId17" Type="http://schemas.openxmlformats.org/officeDocument/2006/relationships/slide" Target="slides/slide16.xml" /><Relationship Id="rId18" Type="http://schemas.openxmlformats.org/officeDocument/2006/relationships/slide" Target="slides/slide17.xml" /><Relationship Id="rId19" Type="http://schemas.openxmlformats.org/officeDocument/2006/relationships/slide" Target="slides/slide18.xml" /><Relationship Id="rId2" Type="http://schemas.openxmlformats.org/officeDocument/2006/relationships/slide" Target="slides/slide1.xml" /><Relationship Id="rId20" Type="http://schemas.openxmlformats.org/officeDocument/2006/relationships/slide" Target="slides/slide19.xml" /><Relationship Id="rId21" Type="http://schemas.openxmlformats.org/officeDocument/2006/relationships/slide" Target="slides/slide20.xml" /><Relationship Id="rId22" Type="http://schemas.openxmlformats.org/officeDocument/2006/relationships/slide" Target="slides/slide21.xml" /><Relationship Id="rId23" Type="http://schemas.openxmlformats.org/officeDocument/2006/relationships/slide" Target="slides/slide22.xml" /><Relationship Id="rId24" Type="http://schemas.openxmlformats.org/officeDocument/2006/relationships/slide" Target="slides/slide23.xml" /><Relationship Id="rId25" Type="http://schemas.openxmlformats.org/officeDocument/2006/relationships/slide" Target="slides/slide24.xml" /><Relationship Id="rId26" Type="http://schemas.openxmlformats.org/officeDocument/2006/relationships/slide" Target="slides/slide25.xml" /><Relationship Id="rId27" Type="http://schemas.openxmlformats.org/officeDocument/2006/relationships/slide" Target="slides/slide26.xml" /><Relationship Id="rId28" Type="http://schemas.openxmlformats.org/officeDocument/2006/relationships/slide" Target="slides/slide27.xml" /><Relationship Id="rId29" Type="http://schemas.openxmlformats.org/officeDocument/2006/relationships/slide" Target="slides/slide28.xml" /><Relationship Id="rId3" Type="http://schemas.openxmlformats.org/officeDocument/2006/relationships/slide" Target="slides/slide2.xml" /><Relationship Id="rId30" Type="http://schemas.openxmlformats.org/officeDocument/2006/relationships/slide" Target="slides/slide29.xml" /><Relationship Id="rId31" Type="http://schemas.openxmlformats.org/officeDocument/2006/relationships/slide" Target="slides/slide30.xml" /><Relationship Id="rId32" Type="http://schemas.openxmlformats.org/officeDocument/2006/relationships/slide" Target="slides/slide31.xml" /><Relationship Id="rId33" Type="http://schemas.openxmlformats.org/officeDocument/2006/relationships/slide" Target="slides/slide32.xml" /><Relationship Id="rId34" Type="http://schemas.openxmlformats.org/officeDocument/2006/relationships/slide" Target="slides/slide33.xml" /><Relationship Id="rId35" Type="http://schemas.openxmlformats.org/officeDocument/2006/relationships/slide" Target="slides/slide34.xml" /><Relationship Id="rId36" Type="http://schemas.openxmlformats.org/officeDocument/2006/relationships/slide" Target="slides/slide35.xml" /><Relationship Id="rId37" Type="http://schemas.openxmlformats.org/officeDocument/2006/relationships/slide" Target="slides/slide36.xml" /><Relationship Id="rId38" Type="http://schemas.openxmlformats.org/officeDocument/2006/relationships/slide" Target="slides/slide37.xml" /><Relationship Id="rId39" Type="http://schemas.openxmlformats.org/officeDocument/2006/relationships/slide" Target="slides/slide38.xml" /><Relationship Id="rId4" Type="http://schemas.openxmlformats.org/officeDocument/2006/relationships/slide" Target="slides/slide3.xml" /><Relationship Id="rId40" Type="http://schemas.openxmlformats.org/officeDocument/2006/relationships/slide" Target="slides/slide39.xml" /><Relationship Id="rId41" Type="http://schemas.openxmlformats.org/officeDocument/2006/relationships/slide" Target="slides/slide40.xml" /><Relationship Id="rId42" Type="http://schemas.openxmlformats.org/officeDocument/2006/relationships/slide" Target="slides/slide41.xml" /><Relationship Id="rId43" Type="http://schemas.openxmlformats.org/officeDocument/2006/relationships/slide" Target="slides/slide42.xml" /><Relationship Id="rId44" Type="http://schemas.openxmlformats.org/officeDocument/2006/relationships/slide" Target="slides/slide43.xml" /><Relationship Id="rId45" Type="http://schemas.openxmlformats.org/officeDocument/2006/relationships/slide" Target="slides/slide44.xml" /><Relationship Id="rId46" Type="http://schemas.openxmlformats.org/officeDocument/2006/relationships/slide" Target="slides/slide45.xml" /><Relationship Id="rId47" Type="http://schemas.openxmlformats.org/officeDocument/2006/relationships/slide" Target="slides/slide46.xml" /><Relationship Id="rId48" Type="http://schemas.openxmlformats.org/officeDocument/2006/relationships/slide" Target="slides/slide47.xml" /><Relationship Id="rId49" Type="http://schemas.openxmlformats.org/officeDocument/2006/relationships/slide" Target="slides/slide48.xml" /><Relationship Id="rId5" Type="http://schemas.openxmlformats.org/officeDocument/2006/relationships/slide" Target="slides/slide4.xml" /><Relationship Id="rId50" Type="http://schemas.openxmlformats.org/officeDocument/2006/relationships/slide" Target="slides/slide49.xml" /><Relationship Id="rId51" Type="http://schemas.openxmlformats.org/officeDocument/2006/relationships/slide" Target="slides/slide50.xml" /><Relationship Id="rId52" Type="http://schemas.openxmlformats.org/officeDocument/2006/relationships/slide" Target="slides/slide51.xml" /><Relationship Id="rId53" Type="http://schemas.openxmlformats.org/officeDocument/2006/relationships/notesMaster" Target="notesMasters/notesMaster1.xml" /><Relationship Id="rId54" Type="http://schemas.openxmlformats.org/officeDocument/2006/relationships/handoutMaster" Target="handoutMasters/handoutMaster1.xml" /><Relationship Id="rId55" Type="http://schemas.openxmlformats.org/officeDocument/2006/relationships/presProps" Target="presProps.xml" /><Relationship Id="rId56" Type="http://schemas.openxmlformats.org/officeDocument/2006/relationships/viewProps" Target="viewProps.xml" /><Relationship Id="rId57" Type="http://schemas.openxmlformats.org/officeDocument/2006/relationships/theme" Target="theme/theme2.xml" /><Relationship Id="rId58" Type="http://schemas.openxmlformats.org/officeDocument/2006/relationships/tableStyles" Target="tableStyles.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1.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name="">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p:spPr>
        <p:txBody>
          <a:bodyPr vert="horz" lIns="93177" tIns="46589" rIns="93177" bIns="46589" rtlCol="0"/>
          <a:lstStyle>
            <a:lvl1pPr algn="l">
              <a:defRPr sz="1200"/>
            </a:lvl1pPr>
          </a:lstStyle>
          <a:p>
            <a:r>
              <a:rPr lang="en-US" dirty="1" smtClean="0"/>
              <a:t>NAPSA	</a:t>
            </a:r>
            <a:endParaRPr lang="en-US"/>
          </a:p>
        </p:txBody>
      </p:sp>
      <p:sp>
        <p:nvSpPr>
          <p:cNvPr id="3" name="Date Placeholder 2"/>
          <p:cNvSpPr>
            <a:spLocks noGrp="1"/>
          </p:cNvSpPr>
          <p:nvPr>
            <p:ph type="dt" sz="quarter" idx="1"/>
          </p:nvPr>
        </p:nvSpPr>
        <p:spPr>
          <a:xfrm>
            <a:off x="3970938" y="0"/>
            <a:ext cx="3037840" cy="466434"/>
          </a:xfrm>
          <a:prstGeom prst="rect"/>
        </p:spPr>
        <p:txBody>
          <a:bodyPr vert="horz" lIns="93177" tIns="46589" rIns="93177" bIns="46589" rtlCol="0"/>
          <a:lstStyle>
            <a:lvl1pPr algn="r">
              <a:defRPr sz="1200"/>
            </a:lvl1pPr>
          </a:lstStyle>
          <a:p>
            <a:r>
              <a:rPr lang="en-US" dirty="1" smtClean="0"/>
              <a:t>10/22/19</a:t>
            </a:r>
            <a:endParaRPr lang="en-US"/>
          </a:p>
        </p:txBody>
      </p:sp>
      <p:sp>
        <p:nvSpPr>
          <p:cNvPr id="4" name="Footer Placeholder 3"/>
          <p:cNvSpPr>
            <a:spLocks noGrp="1"/>
          </p:cNvSpPr>
          <p:nvPr>
            <p:ph type="ftr" sz="quarter" idx="2"/>
          </p:nvPr>
        </p:nvSpPr>
        <p:spPr>
          <a:xfrm>
            <a:off x="0" y="8829967"/>
            <a:ext cx="3037840" cy="466433"/>
          </a:xfrm>
          <a:prstGeom prst="rect"/>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p:spPr>
        <p:txBody>
          <a:bodyPr vert="horz" lIns="93177" tIns="46589" rIns="93177" bIns="46589" rtlCol="0" anchor="b"/>
          <a:lstStyle>
            <a:lvl1pPr algn="r">
              <a:defRPr sz="1200"/>
            </a:lvl1pPr>
          </a:lstStyle>
          <a:p>
            <a:fld id="{0FD1A61B-CC03-4100-B481-301177C94D7A}" type="slidenum">
              <a:rPr lang="en-US" smtClean="0"/>
              <a:t>‹#›</a:t>
            </a:fld>
            <a:endParaRPr lang="en-US"/>
          </a:p>
        </p:txBody>
      </p:sp>
    </p:spTree>
    <p:extLst>
      <p:ext uri="{BB962C8B-B14F-4D97-AF65-F5344CB8AC3E}">
        <p14:creationId xmlns:p14="http://schemas.microsoft.com/office/powerpoint/2010/main" val="3216085806"/>
      </p:ext>
    </p:extLst>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name="">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p:spPr>
        <p:txBody>
          <a:bodyPr vert="horz" lIns="93177" tIns="46589" rIns="93177" bIns="46589" rtlCol="0"/>
          <a:lstStyle>
            <a:lvl1pPr algn="r">
              <a:defRPr sz="1200"/>
            </a:lvl1pPr>
          </a:lstStyle>
          <a:p>
            <a:fld id="{8015FC4E-C371-4F17-A658-D7FBE6965BF3}" type="datetimeFigureOut">
              <a:rPr lang="en-US" smtClean="0"/>
              <a:t>10/18/2019</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p:spPr>
        <p:txBody>
          <a:bodyPr vert="horz" lIns="93177" tIns="46589" rIns="93177" bIns="46589" rtlCol="0"/>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6" name="Footer Placeholder 5"/>
          <p:cNvSpPr>
            <a:spLocks noGrp="1"/>
          </p:cNvSpPr>
          <p:nvPr>
            <p:ph type="ftr" sz="quarter" idx="4"/>
          </p:nvPr>
        </p:nvSpPr>
        <p:spPr>
          <a:xfrm>
            <a:off x="0" y="8829967"/>
            <a:ext cx="3037840" cy="466433"/>
          </a:xfrm>
          <a:prstGeom prst="rect"/>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p:spPr>
        <p:txBody>
          <a:bodyPr vert="horz" lIns="93177" tIns="46589" rIns="93177" bIns="46589" rtlCol="0" anchor="b"/>
          <a:lstStyle>
            <a:lvl1pPr algn="r">
              <a:defRPr sz="1200"/>
            </a:lvl1pPr>
          </a:lstStyle>
          <a:p>
            <a:fld id="{70D3E9CE-BC35-4DB7-9058-F23BC47EED90}" type="slidenum">
              <a:rPr lang="en-US" smtClean="0"/>
              <a:t>‹#›</a:t>
            </a:fld>
            <a:endParaRPr lang="en-US"/>
          </a:p>
        </p:txBody>
      </p:sp>
    </p:spTree>
    <p:extLst>
      <p:ext uri="{BB962C8B-B14F-4D97-AF65-F5344CB8AC3E}">
        <p14:creationId xmlns:p14="http://schemas.microsoft.com/office/powerpoint/2010/main" val="9050946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2.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3.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36.xml" /></Relationships>
</file>

<file path=ppt/notesSlides/_rels/notesSlide4.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46.xml" /></Relationships>
</file>

<file path=ppt/notesSlides/_rels/notesSlide5.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48.xml" /></Relationships>
</file>

<file path=ppt/notesSlides/notesSlide1.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0D3E9CE-BC35-4DB7-9058-F23BC47EED90}" type="slidenum">
              <a:rPr lang="en-US" smtClean="0"/>
              <a:t>1</a:t>
            </a:fld>
            <a:endParaRPr lang="en-US"/>
          </a:p>
        </p:txBody>
      </p:sp>
    </p:spTree>
    <p:extLst>
      <p:ext uri="{BB962C8B-B14F-4D97-AF65-F5344CB8AC3E}">
        <p14:creationId xmlns:p14="http://schemas.microsoft.com/office/powerpoint/2010/main" val="11779749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0D3E9CE-BC35-4DB7-9058-F23BC47EED90}" type="slidenum">
              <a:rPr lang="en-US" smtClean="0"/>
              <a:t>2</a:t>
            </a:fld>
            <a:endParaRPr lang="en-US"/>
          </a:p>
        </p:txBody>
      </p:sp>
    </p:spTree>
    <p:extLst>
      <p:ext uri="{BB962C8B-B14F-4D97-AF65-F5344CB8AC3E}">
        <p14:creationId xmlns:p14="http://schemas.microsoft.com/office/powerpoint/2010/main" val="36112728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7325" y="1181100"/>
            <a:ext cx="4251325" cy="3189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93199CD-3E1B-4AE6-990F-76F925F5EA9F}" type="slidenum">
              <a:rPr lang="en-US" smtClean="0"/>
              <a:t>3</a:t>
            </a:fld>
            <a:endParaRPr lang="en-US"/>
          </a:p>
        </p:txBody>
      </p:sp>
    </p:spTree>
    <p:extLst>
      <p:ext uri="{BB962C8B-B14F-4D97-AF65-F5344CB8AC3E}">
        <p14:creationId xmlns:p14="http://schemas.microsoft.com/office/powerpoint/2010/main" val="4130033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0D3E9CE-BC35-4DB7-9058-F23BC47EED90}" type="slidenum">
              <a:rPr lang="en-US" smtClean="0"/>
              <a:t>4</a:t>
            </a:fld>
            <a:endParaRPr lang="en-US"/>
          </a:p>
        </p:txBody>
      </p:sp>
    </p:spTree>
    <p:extLst>
      <p:ext uri="{BB962C8B-B14F-4D97-AF65-F5344CB8AC3E}">
        <p14:creationId xmlns:p14="http://schemas.microsoft.com/office/powerpoint/2010/main" val="38902051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0D3E9CE-BC35-4DB7-9058-F23BC47EED90}" type="slidenum">
              <a:rPr lang="en-US" smtClean="0"/>
              <a:t>5</a:t>
            </a:fld>
            <a:endParaRPr lang="en-US"/>
          </a:p>
        </p:txBody>
      </p:sp>
    </p:spTree>
    <p:extLst>
      <p:ext uri="{BB962C8B-B14F-4D97-AF65-F5344CB8AC3E}">
        <p14:creationId xmlns:p14="http://schemas.microsoft.com/office/powerpoint/2010/main" val="470262873"/>
      </p:ext>
    </p:extLst>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Freeform 28"/>
            <p:cNvSpPr/>
            <p:nvPr/>
          </p:nvSpPr>
          <p:spPr>
            <a:xfrm>
              <a:off x="-8466" y="-8468"/>
              <a:ext cx="863600" cy="5698067"/>
            </a:xfrm>
            <a:custGeom>
              <a:rect l="l" t="t" r="r" b="b"/>
              <a:pathLst>
                <a:path w="863600" h="5698067">
                  <a:moveTo>
                    <a:pt x="0" y="8467"/>
                  </a:moveTo>
                  <a:lnTo>
                    <a:pt x="863600" y="0"/>
                  </a:lnTo>
                  <a:lnTo>
                    <a:pt x="863600" y="16934"/>
                  </a:lnTo>
                  <a:lnTo>
                    <a:pt x="0" y="5698067"/>
                  </a:lnTo>
                  <a:lnTo>
                    <a:pt x="0" y="8467"/>
                  </a:lnTo>
                  <a:close/>
                </a:path>
              </a:pathLst>
            </a:custGeom>
            <a:solidFill>
              <a:schemeClr val="accent1">
                <a:lumMod val="75000"/>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t">
            <a:noAutofit/>
          </a:bodyPr>
          <a:lstStyle>
            <a:lvl1pPr algn="ctr">
              <a:defRPr sz="5400">
                <a:solidFill>
                  <a:schemeClr val="accent1">
                    <a:lumMod val="20000"/>
                    <a:lumOff val="80000"/>
                  </a:schemeClr>
                </a:solidFill>
              </a:defRPr>
            </a:lvl1pPr>
          </a:lstStyle>
          <a:p>
            <a:r>
              <a:rPr lang="en-US" dirty="1" smtClean="0"/>
              <a:t>Click to edit Master title style</a:t>
            </a:r>
            <a:endParaRPr lang="en-US"/>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1"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dirty="1" smtClean="0"/>
              <a:t>PKLaw, P.A.© 2019 (©photos)</a:t>
            </a:r>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t>‹#›</a:t>
            </a:fld>
            <a:endParaRPr lang="en-US"/>
          </a:p>
        </p:txBody>
      </p:sp>
    </p:spTree>
    <p:extLst>
      <p:ext uri="{BB962C8B-B14F-4D97-AF65-F5344CB8AC3E}">
        <p14:creationId xmlns:p14="http://schemas.microsoft.com/office/powerpoint/2010/main" val="116238373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whole"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dirty="1" smtClean="0"/>
              <a:t>Click to edit Master title style</a:t>
            </a:r>
            <a:endParaRPr lang="en-US"/>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1"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a:xfrm>
            <a:off x="126520" y="6315999"/>
            <a:ext cx="4622973" cy="365125"/>
          </a:xfrm>
        </p:spPr>
        <p:txBody>
          <a:bodyPr/>
          <a:lstStyle/>
          <a:p>
            <a:r>
              <a:rPr lang="en-US" dirty="1" smtClean="0"/>
              <a:t>PKLaw, P.A.© 2019 (©photos)</a:t>
            </a:r>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t>‹#›</a:t>
            </a:fld>
            <a:endParaRPr lang="en-US"/>
          </a:p>
        </p:txBody>
      </p:sp>
    </p:spTree>
    <p:extLst>
      <p:ext uri="{BB962C8B-B14F-4D97-AF65-F5344CB8AC3E}">
        <p14:creationId xmlns:p14="http://schemas.microsoft.com/office/powerpoint/2010/main" val="555773243"/>
      </p:ext>
    </p:extLst>
  </p:cSld>
  <p:clrMapOvr>
    <a:masterClrMapping/>
  </p:clrMapOvr>
  <p:transition spd="slow">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dirty="1" smtClean="0"/>
              <a:t>Click to edit Master title style</a:t>
            </a:r>
            <a:endParaRPr lang="en-US"/>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1" smtClean="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1"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dirty="1" smtClean="0"/>
              <a:t>PKLaw, P.A.© 2019 (©photos)</a:t>
            </a:r>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t>‹#›</a:t>
            </a:fld>
            <a:endParaRPr lang="en-US"/>
          </a:p>
        </p:txBody>
      </p:sp>
      <p:sp>
        <p:nvSpPr>
          <p:cNvPr id="24" name="TextBox 23"/>
          <p:cNvSpPr txBox="1"/>
          <p:nvPr/>
        </p:nvSpPr>
        <p:spPr>
          <a:xfrm>
            <a:off x="482711" y="790378"/>
            <a:ext cx="457319" cy="584776"/>
          </a:xfrm>
          <a:prstGeom prst="rect"/>
        </p:spPr>
        <p:txBody>
          <a:bodyPr vert="horz" lIns="91440" tIns="45720" rIns="91440" bIns="45720" rtlCol="0" anchor="ctr">
            <a:noAutofit/>
          </a:bodyPr>
          <a:lstStyle/>
          <a:p>
            <a:pPr lvl="0"/>
            <a:r>
              <a:rPr lang="en-US" sz="8000" baseline="0" dirty="1">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p:spPr>
        <p:txBody>
          <a:bodyPr vert="horz" lIns="91440" tIns="45720" rIns="91440" bIns="45720" rtlCol="0" anchor="ctr">
            <a:noAutofit/>
          </a:bodyPr>
          <a:lstStyle/>
          <a:p>
            <a:pPr lvl="0"/>
            <a:r>
              <a:rPr lang="en-US" sz="8000" baseline="0" dirty="1">
                <a:ln w="3175" cmpd="sng">
                  <a:noFill/>
                </a:ln>
                <a:solidFill>
                  <a:schemeClr val="accent1"/>
                </a:solidFill>
                <a:effectLst/>
                <a:latin typeface="Arial"/>
              </a:rPr>
              <a:t>”</a:t>
            </a:r>
          </a:p>
        </p:txBody>
      </p:sp>
    </p:spTree>
    <p:extLst>
      <p:ext uri="{BB962C8B-B14F-4D97-AF65-F5344CB8AC3E}">
        <p14:creationId xmlns:p14="http://schemas.microsoft.com/office/powerpoint/2010/main" val="2762380694"/>
      </p:ext>
    </p:extLst>
  </p:cSld>
  <p:clrMapOvr>
    <a:masterClrMapping/>
  </p:clrMapOvr>
  <p:transition spd="slow">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dirty="1" smtClean="0"/>
              <a:t>Click to edit Master title style</a:t>
            </a:r>
            <a:endParaRPr lang="en-US"/>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1"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a:xfrm>
            <a:off x="143773" y="6317409"/>
            <a:ext cx="4622973" cy="365125"/>
          </a:xfrm>
        </p:spPr>
        <p:txBody>
          <a:bodyPr/>
          <a:lstStyle/>
          <a:p>
            <a:r>
              <a:rPr lang="en-US" dirty="1" smtClean="0"/>
              <a:t>PKLaw, P.A.© 2019 (©photos)</a:t>
            </a:r>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t>‹#›</a:t>
            </a:fld>
            <a:endParaRPr lang="en-US"/>
          </a:p>
        </p:txBody>
      </p:sp>
    </p:spTree>
    <p:extLst>
      <p:ext uri="{BB962C8B-B14F-4D97-AF65-F5344CB8AC3E}">
        <p14:creationId xmlns:p14="http://schemas.microsoft.com/office/powerpoint/2010/main" val="1871955943"/>
      </p:ext>
    </p:extLst>
  </p:cSld>
  <p:clrMapOvr>
    <a:masterClrMapping/>
  </p:clrMapOvr>
  <p:transition spd="slow">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dirty="1" smtClean="0"/>
              <a:t>Click to edit Master title style</a:t>
            </a:r>
            <a:endParaRPr lang="en-US"/>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1"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1"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a:xfrm>
            <a:off x="238663" y="6270246"/>
            <a:ext cx="4622973" cy="365125"/>
          </a:xfrm>
        </p:spPr>
        <p:txBody>
          <a:bodyPr/>
          <a:lstStyle/>
          <a:p>
            <a:r>
              <a:rPr lang="en-US" dirty="1" smtClean="0"/>
              <a:t>PKLaw, P.A.© 2019 (©photos)</a:t>
            </a:r>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t>‹#›</a:t>
            </a:fld>
            <a:endParaRPr lang="en-US"/>
          </a:p>
        </p:txBody>
      </p:sp>
      <p:sp>
        <p:nvSpPr>
          <p:cNvPr id="24" name="TextBox 23"/>
          <p:cNvSpPr txBox="1"/>
          <p:nvPr/>
        </p:nvSpPr>
        <p:spPr>
          <a:xfrm>
            <a:off x="482711" y="790378"/>
            <a:ext cx="457319" cy="584776"/>
          </a:xfrm>
          <a:prstGeom prst="rect"/>
        </p:spPr>
        <p:txBody>
          <a:bodyPr vert="horz" lIns="91440" tIns="45720" rIns="91440" bIns="45720" rtlCol="0" anchor="ctr">
            <a:noAutofit/>
          </a:bodyPr>
          <a:lstStyle/>
          <a:p>
            <a:pPr lvl="0"/>
            <a:r>
              <a:rPr lang="en-US" sz="8000" baseline="0" dirty="1">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p:spPr>
        <p:txBody>
          <a:bodyPr vert="horz" lIns="91440" tIns="45720" rIns="91440" bIns="45720" rtlCol="0" anchor="ctr">
            <a:noAutofit/>
          </a:bodyPr>
          <a:lstStyle/>
          <a:p>
            <a:pPr lvl="0"/>
            <a:r>
              <a:rPr lang="en-US" sz="8000" baseline="0" dirty="1">
                <a:ln w="3175" cmpd="sng">
                  <a:noFill/>
                </a:ln>
                <a:solidFill>
                  <a:schemeClr val="accent1"/>
                </a:solidFill>
                <a:effectLst/>
                <a:latin typeface="Arial"/>
              </a:rPr>
              <a:t>”</a:t>
            </a:r>
          </a:p>
        </p:txBody>
      </p:sp>
    </p:spTree>
    <p:extLst>
      <p:ext uri="{BB962C8B-B14F-4D97-AF65-F5344CB8AC3E}">
        <p14:creationId xmlns:p14="http://schemas.microsoft.com/office/powerpoint/2010/main" val="2697882876"/>
      </p:ext>
    </p:extLst>
  </p:cSld>
  <p:clrMapOvr>
    <a:masterClrMapping/>
  </p:clrMapOvr>
  <p:transition spd="slow">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dirty="1" smtClean="0"/>
              <a:t>Click to edit Master title style</a:t>
            </a:r>
            <a:endParaRPr lang="en-US"/>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1"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1"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a:xfrm>
            <a:off x="230036" y="6373047"/>
            <a:ext cx="4622973" cy="365125"/>
          </a:xfrm>
        </p:spPr>
        <p:txBody>
          <a:bodyPr/>
          <a:lstStyle/>
          <a:p>
            <a:r>
              <a:rPr lang="en-US" dirty="1" smtClean="0"/>
              <a:t>PKLaw, P.A.© 2019 (©photos)</a:t>
            </a:r>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t>‹#›</a:t>
            </a:fld>
            <a:endParaRPr lang="en-US"/>
          </a:p>
        </p:txBody>
      </p:sp>
    </p:spTree>
    <p:extLst>
      <p:ext uri="{BB962C8B-B14F-4D97-AF65-F5344CB8AC3E}">
        <p14:creationId xmlns:p14="http://schemas.microsoft.com/office/powerpoint/2010/main" val="520738778"/>
      </p:ext>
    </p:extLst>
  </p:cSld>
  <p:clrMapOvr>
    <a:masterClrMapping/>
  </p:clrMapOvr>
  <p:transition spd="slow">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1"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dirty="1" smtClean="0"/>
              <a:t>PKLaw, P.A.© 2019 (©photos)</a:t>
            </a:r>
            <a:endParaRPr lang="en-US"/>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a:p>
        </p:txBody>
      </p:sp>
    </p:spTree>
    <p:extLst>
      <p:ext uri="{BB962C8B-B14F-4D97-AF65-F5344CB8AC3E}">
        <p14:creationId xmlns:p14="http://schemas.microsoft.com/office/powerpoint/2010/main" val="997546781"/>
      </p:ext>
    </p:extLst>
  </p:cSld>
  <p:clrMapOvr>
    <a:masterClrMapping/>
  </p:clrMapOvr>
  <p:transition spd="slow">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dirty="1" smtClean="0"/>
              <a:t>Click to edit Master title style</a:t>
            </a:r>
            <a:endParaRPr lang="en-US"/>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dirty="1" smtClean="0"/>
              <a:t>PKLaw, P.A.© 2019 (©photos)</a:t>
            </a:r>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t>‹#›</a:t>
            </a:fld>
            <a:endParaRPr lang="en-US"/>
          </a:p>
        </p:txBody>
      </p:sp>
    </p:spTree>
    <p:extLst>
      <p:ext uri="{BB962C8B-B14F-4D97-AF65-F5344CB8AC3E}">
        <p14:creationId xmlns:p14="http://schemas.microsoft.com/office/powerpoint/2010/main" val="1724349464"/>
      </p:ext>
    </p:extLst>
  </p:cSld>
  <p:clrMapOvr>
    <a:masterClrMapping/>
  </p:clrMapOvr>
  <p:transition spd="slow">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59760" y="1898615"/>
            <a:ext cx="6447501" cy="1826581"/>
          </a:xfrm>
        </p:spPr>
        <p:txBody>
          <a:bodyPr anchor="b">
            <a:normAutofit/>
          </a:bodyPr>
          <a:lstStyle>
            <a:lvl1pPr algn="ctr">
              <a:defRPr sz="3300" b="0" cap="none">
                <a:solidFill>
                  <a:schemeClr val="accent1">
                    <a:lumMod val="20000"/>
                    <a:lumOff val="80000"/>
                  </a:schemeClr>
                </a:solidFill>
              </a:defRPr>
            </a:lvl1pPr>
          </a:lstStyle>
          <a:p>
            <a:r>
              <a:rPr lang="en-US" dirty="1" smtClean="0"/>
              <a:t>CLICK TO EDIT MASTER 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dirty="1" smtClean="0"/>
              <a:t>PKLaw, P.A.© 2019 (©photos)</a:t>
            </a:r>
            <a:endParaRPr lang="en-US"/>
          </a:p>
        </p:txBody>
      </p:sp>
      <p:sp>
        <p:nvSpPr>
          <p:cNvPr id="7" name="Slide Number Placeholder 4"/>
          <p:cNvSpPr txBox="1"/>
          <p:nvPr userDrawn="1"/>
        </p:nvSpPr>
        <p:spPr>
          <a:xfrm>
            <a:off x="7970904" y="5887913"/>
            <a:ext cx="858355" cy="672024"/>
          </a:xfrm>
          <a:prstGeom prst="rect"/>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1FD58232-AA9A-42AD-A5DD-10BD62F3770D}" type="slidenum">
              <a:rPr lang="en-US" sz="2800" smtClean="0">
                <a:solidFill>
                  <a:schemeClr val="tx2"/>
                </a:solidFill>
              </a:rPr>
              <a:t>‹#›</a:t>
            </a:fld>
            <a:endParaRPr lang="en-US">
              <a:solidFill>
                <a:schemeClr val="tx2"/>
              </a:solidFill>
            </a:endParaRPr>
          </a:p>
        </p:txBody>
      </p:sp>
    </p:spTree>
    <p:extLst>
      <p:ext uri="{BB962C8B-B14F-4D97-AF65-F5344CB8AC3E}">
        <p14:creationId xmlns:p14="http://schemas.microsoft.com/office/powerpoint/2010/main" val="380241140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whole" animBg="1"/>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59760" y="1898615"/>
            <a:ext cx="6447501" cy="1826581"/>
          </a:xfrm>
        </p:spPr>
        <p:txBody>
          <a:bodyPr anchor="b">
            <a:normAutofit/>
          </a:bodyPr>
          <a:lstStyle>
            <a:lvl1pPr algn="ctr">
              <a:defRPr sz="3300" b="0" cap="none">
                <a:solidFill>
                  <a:schemeClr val="accent1">
                    <a:lumMod val="20000"/>
                    <a:lumOff val="80000"/>
                  </a:schemeClr>
                </a:solidFill>
              </a:defRPr>
            </a:lvl1pPr>
          </a:lstStyle>
          <a:p>
            <a:r>
              <a:rPr lang="en-US" dirty="1" smtClean="0"/>
              <a:t>CLICK TO EDIT MASTER 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dirty="1" smtClean="0"/>
              <a:t>PKLaw, P.A.© 2019 (©photos)</a:t>
            </a:r>
            <a:endParaRPr lang="en-US"/>
          </a:p>
        </p:txBody>
      </p:sp>
      <p:sp>
        <p:nvSpPr>
          <p:cNvPr id="6" name="Slide Number Placeholder 5"/>
          <p:cNvSpPr>
            <a:spLocks noGrp="1"/>
          </p:cNvSpPr>
          <p:nvPr>
            <p:ph type="sldNum" sz="quarter" idx="12"/>
          </p:nvPr>
        </p:nvSpPr>
        <p:spPr>
          <a:xfrm>
            <a:off x="7693886" y="5852655"/>
            <a:ext cx="1041741" cy="742539"/>
          </a:xfrm>
        </p:spPr>
        <p:txBody>
          <a:bodyPr/>
          <a:lstStyle>
            <a:lvl1pPr algn="ctr">
              <a:defRPr sz="2800">
                <a:solidFill>
                  <a:schemeClr val="tx2"/>
                </a:solidFill>
              </a:defRPr>
            </a:lvl1pPr>
          </a:lstStyle>
          <a:p>
            <a:fld id="{D57F1E4F-1CFF-5643-939E-217C01CDF565}" type="slidenum">
              <a:rPr lang="en-US" smtClean="0"/>
              <a:t>‹#›</a:t>
            </a:fld>
            <a:endParaRPr lang="en-US"/>
          </a:p>
        </p:txBody>
      </p:sp>
    </p:spTree>
    <p:extLst>
      <p:ext uri="{BB962C8B-B14F-4D97-AF65-F5344CB8AC3E}">
        <p14:creationId xmlns:p14="http://schemas.microsoft.com/office/powerpoint/2010/main" val="11832567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whole" animBg="1"/>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3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59760" y="1898615"/>
            <a:ext cx="6447501" cy="1826581"/>
          </a:xfrm>
        </p:spPr>
        <p:txBody>
          <a:bodyPr anchor="b">
            <a:normAutofit/>
          </a:bodyPr>
          <a:lstStyle>
            <a:lvl1pPr algn="ctr">
              <a:defRPr sz="3300" b="0" cap="none">
                <a:solidFill>
                  <a:schemeClr val="accent1">
                    <a:lumMod val="20000"/>
                    <a:lumOff val="80000"/>
                  </a:schemeClr>
                </a:solidFill>
              </a:defRPr>
            </a:lvl1pPr>
          </a:lstStyle>
          <a:p>
            <a:r>
              <a:rPr lang="en-US" dirty="1" smtClean="0"/>
              <a:t>CLICK TO EDIT MASTER 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dirty="1" smtClean="0"/>
              <a:t>PKLaw, P.A.© 2019 (©photos)</a:t>
            </a:r>
            <a:endParaRPr lang="en-US"/>
          </a:p>
        </p:txBody>
      </p:sp>
      <p:sp>
        <p:nvSpPr>
          <p:cNvPr id="6" name="Slide Number Placeholder 5"/>
          <p:cNvSpPr>
            <a:spLocks noGrp="1"/>
          </p:cNvSpPr>
          <p:nvPr>
            <p:ph type="sldNum" sz="quarter" idx="12"/>
          </p:nvPr>
        </p:nvSpPr>
        <p:spPr>
          <a:xfrm>
            <a:off x="6353358" y="5822835"/>
            <a:ext cx="602147" cy="583657"/>
          </a:xfrm>
        </p:spPr>
        <p:txBody>
          <a:bodyPr/>
          <a:lstStyle>
            <a:lvl1pPr>
              <a:defRPr sz="2400"/>
            </a:lvl1pPr>
          </a:lstStyle>
          <a:p>
            <a:fld id="{D57F1E4F-1CFF-5643-939E-217C01CDF565}" type="slidenum">
              <a:rPr lang="en-US" smtClean="0"/>
              <a:t>‹#›</a:t>
            </a:fld>
            <a:endParaRPr lang="en-US"/>
          </a:p>
        </p:txBody>
      </p:sp>
    </p:spTree>
    <p:extLst>
      <p:ext uri="{BB962C8B-B14F-4D97-AF65-F5344CB8AC3E}">
        <p14:creationId xmlns:p14="http://schemas.microsoft.com/office/powerpoint/2010/main" val="411272259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whole"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solidFill>
                  <a:schemeClr val="accent1">
                    <a:lumMod val="20000"/>
                    <a:lumOff val="80000"/>
                  </a:schemeClr>
                </a:solidFill>
              </a:defRPr>
            </a:lvl1pPr>
          </a:lstStyle>
          <a:p>
            <a:r>
              <a:rPr lang="en-US" dirty="1" smtClean="0"/>
              <a:t>Click to edit Master title style</a:t>
            </a:r>
            <a:endParaRPr lang="en-US"/>
          </a:p>
        </p:txBody>
      </p:sp>
      <p:sp>
        <p:nvSpPr>
          <p:cNvPr id="3" name="Content Placeholder 2"/>
          <p:cNvSpPr>
            <a:spLocks noGrp="1"/>
          </p:cNvSpPr>
          <p:nvPr>
            <p:ph idx="1"/>
          </p:nvPr>
        </p:nvSpPr>
        <p:spPr>
          <a:xfrm>
            <a:off x="849296" y="2160590"/>
            <a:ext cx="6347714" cy="3880773"/>
          </a:xfrm>
        </p:spPr>
        <p:txBody>
          <a:bodyPr>
            <a:normAutofit/>
          </a:bodyPr>
          <a:lstStyle>
            <a:lvl1pPr>
              <a:defRPr sz="2800">
                <a:latin typeface="+mn-lt"/>
              </a:defRPr>
            </a:lvl1pPr>
            <a:lvl2pPr>
              <a:defRPr sz="2800">
                <a:latin typeface="+mn-lt"/>
              </a:defRPr>
            </a:lvl2pPr>
            <a:lvl3pPr>
              <a:defRPr sz="2800">
                <a:latin typeface="+mn-lt"/>
              </a:defRPr>
            </a:lvl3pPr>
            <a:lvl4pPr>
              <a:defRPr sz="2800">
                <a:latin typeface="+mn-lt"/>
              </a:defRPr>
            </a:lvl4pPr>
            <a:lvl5pPr>
              <a:defRPr sz="2800">
                <a:latin typeface="+mn-lt"/>
              </a:defRPr>
            </a:lvl5p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5" name="Footer Placeholder 4"/>
          <p:cNvSpPr>
            <a:spLocks noGrp="1"/>
          </p:cNvSpPr>
          <p:nvPr>
            <p:ph type="ftr" sz="quarter" idx="11"/>
          </p:nvPr>
        </p:nvSpPr>
        <p:spPr>
          <a:xfrm>
            <a:off x="161026" y="6406488"/>
            <a:ext cx="4622973" cy="365125"/>
          </a:xfrm>
        </p:spPr>
        <p:txBody>
          <a:bodyPr/>
          <a:lstStyle/>
          <a:p>
            <a:r>
              <a:rPr lang="en-US" dirty="1" smtClean="0"/>
              <a:t>PKLaw, P.A.© 2019 (©photos)</a:t>
            </a:r>
            <a:endParaRPr lang="en-US"/>
          </a:p>
        </p:txBody>
      </p:sp>
      <p:sp>
        <p:nvSpPr>
          <p:cNvPr id="6" name="Slide Number Placeholder 5"/>
          <p:cNvSpPr>
            <a:spLocks noGrp="1"/>
          </p:cNvSpPr>
          <p:nvPr>
            <p:ph type="sldNum" sz="quarter" idx="12"/>
          </p:nvPr>
        </p:nvSpPr>
        <p:spPr>
          <a:xfrm>
            <a:off x="7970904" y="5887913"/>
            <a:ext cx="858355" cy="672024"/>
          </a:xfrm>
        </p:spPr>
        <p:txBody>
          <a:bodyPr/>
          <a:lstStyle>
            <a:lvl1pPr algn="ctr">
              <a:defRPr sz="2800">
                <a:solidFill>
                  <a:schemeClr val="tx2"/>
                </a:solidFill>
              </a:defRPr>
            </a:lvl1pPr>
          </a:lstStyle>
          <a:p>
            <a:fld id="{151980D2-2692-41A1-88DD-849FA7236B1E}" type="slidenum">
              <a:rPr lang="en-US" smtClean="0"/>
              <a:t>‹#›</a:t>
            </a:fld>
            <a:endParaRPr lang="en-US"/>
          </a:p>
        </p:txBody>
      </p:sp>
    </p:spTree>
    <p:extLst>
      <p:ext uri="{BB962C8B-B14F-4D97-AF65-F5344CB8AC3E}">
        <p14:creationId xmlns:p14="http://schemas.microsoft.com/office/powerpoint/2010/main" val="254653535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1000"/>
                                        <p:tgtEl>
                                          <p:spTgt spid="2"/>
                                        </p:tgtEl>
                                      </p:cBhvr>
                                    </p:animEffect>
                                  </p:childTnLst>
                                </p:cTn>
                              </p:par>
                            </p:childTnLst>
                          </p:cTn>
                        </p:par>
                        <p:par>
                          <p:cTn id="8" fill="hold">
                            <p:stCondLst>
                              <p:cond delay="1000"/>
                            </p:stCondLst>
                            <p:childTnLst>
                              <p:par>
                                <p:cTn id="9" presetID="22" presetClass="entr" presetSubtype="4" fill="hold" grpId="1"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down)">
                                      <p:cBhvr>
                                        <p:cTn id="11" dur="1000"/>
                                        <p:tgtEl>
                                          <p:spTgt spid="3">
                                            <p:txEl>
                                              <p:pRg st="0" end="0"/>
                                            </p:txEl>
                                          </p:spTgt>
                                        </p:tgtEl>
                                      </p:cBhvr>
                                    </p:animEffect>
                                  </p:childTnLst>
                                </p:cTn>
                              </p:par>
                            </p:childTnLst>
                          </p:cTn>
                        </p:par>
                        <p:par>
                          <p:cTn id="12" fill="hold">
                            <p:stCondLst>
                              <p:cond delay="2000"/>
                            </p:stCondLst>
                            <p:childTnLst>
                              <p:par>
                                <p:cTn id="13" presetID="22" presetClass="entr" presetSubtype="4" fill="hold" grpId="1"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down)">
                                      <p:cBhvr>
                                        <p:cTn id="15" dur="1000"/>
                                        <p:tgtEl>
                                          <p:spTgt spid="3">
                                            <p:txEl>
                                              <p:pRg st="1" end="1"/>
                                            </p:txEl>
                                          </p:spTgt>
                                        </p:tgtEl>
                                      </p:cBhvr>
                                    </p:animEffect>
                                  </p:childTnLst>
                                </p:cTn>
                              </p:par>
                            </p:childTnLst>
                          </p:cTn>
                        </p:par>
                        <p:par>
                          <p:cTn id="16" fill="hold">
                            <p:stCondLst>
                              <p:cond delay="3000"/>
                            </p:stCondLst>
                            <p:childTnLst>
                              <p:par>
                                <p:cTn id="17" presetID="22" presetClass="entr" presetSubtype="4" fill="hold" grpId="1"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ipe(down)">
                                      <p:cBhvr>
                                        <p:cTn id="19" dur="1000"/>
                                        <p:tgtEl>
                                          <p:spTgt spid="3">
                                            <p:txEl>
                                              <p:pRg st="2" end="2"/>
                                            </p:txEl>
                                          </p:spTgt>
                                        </p:tgtEl>
                                      </p:cBhvr>
                                    </p:animEffect>
                                  </p:childTnLst>
                                </p:cTn>
                              </p:par>
                            </p:childTnLst>
                          </p:cTn>
                        </p:par>
                        <p:par>
                          <p:cTn id="20" fill="hold">
                            <p:stCondLst>
                              <p:cond delay="4000"/>
                            </p:stCondLst>
                            <p:childTnLst>
                              <p:par>
                                <p:cTn id="21" presetID="22" presetClass="entr" presetSubtype="4" fill="hold" grpId="1"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wipe(down)">
                                      <p:cBhvr>
                                        <p:cTn id="23" dur="1000"/>
                                        <p:tgtEl>
                                          <p:spTgt spid="3">
                                            <p:txEl>
                                              <p:pRg st="3" end="3"/>
                                            </p:txEl>
                                          </p:spTgt>
                                        </p:tgtEl>
                                      </p:cBhvr>
                                    </p:animEffect>
                                  </p:childTnLst>
                                </p:cTn>
                              </p:par>
                            </p:childTnLst>
                          </p:cTn>
                        </p:par>
                        <p:par>
                          <p:cTn id="24" fill="hold">
                            <p:stCondLst>
                              <p:cond delay="5000"/>
                            </p:stCondLst>
                            <p:childTnLst>
                              <p:par>
                                <p:cTn id="25" presetID="22" presetClass="entr" presetSubtype="4" fill="hold" grpId="1"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whole" animBg="1"/>
      <p:bldP spid="3" grpId="1" uiExpand="1" bldLvl="1" build="p"/>
    </p:bld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4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59760" y="1898615"/>
            <a:ext cx="6447501" cy="1826581"/>
          </a:xfrm>
        </p:spPr>
        <p:txBody>
          <a:bodyPr anchor="b">
            <a:normAutofit/>
          </a:bodyPr>
          <a:lstStyle>
            <a:lvl1pPr algn="ctr">
              <a:defRPr sz="3300" b="0" cap="none">
                <a:solidFill>
                  <a:schemeClr val="accent1">
                    <a:lumMod val="20000"/>
                    <a:lumOff val="80000"/>
                  </a:schemeClr>
                </a:solidFill>
              </a:defRPr>
            </a:lvl1pPr>
          </a:lstStyle>
          <a:p>
            <a:r>
              <a:rPr lang="en-US" dirty="1" smtClean="0"/>
              <a:t>CLICK TO EDIT MASTER 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dirty="1" smtClean="0"/>
              <a:t>PKLaw, P.A.© 2019 (©photos)</a:t>
            </a:r>
            <a:endParaRPr lang="en-US"/>
          </a:p>
        </p:txBody>
      </p:sp>
      <p:sp>
        <p:nvSpPr>
          <p:cNvPr id="6" name="Slide Number Placeholder 5"/>
          <p:cNvSpPr>
            <a:spLocks noGrp="1"/>
          </p:cNvSpPr>
          <p:nvPr>
            <p:ph type="sldNum" sz="quarter" idx="12"/>
          </p:nvPr>
        </p:nvSpPr>
        <p:spPr>
          <a:xfrm>
            <a:off x="6353358" y="5822835"/>
            <a:ext cx="602147" cy="583657"/>
          </a:xfrm>
        </p:spPr>
        <p:txBody>
          <a:bodyPr/>
          <a:lstStyle>
            <a:lvl1pPr>
              <a:defRPr sz="2400"/>
            </a:lvl1pPr>
          </a:lstStyle>
          <a:p>
            <a:fld id="{D57F1E4F-1CFF-5643-939E-217C01CDF565}" type="slidenum">
              <a:rPr lang="en-US" smtClean="0"/>
              <a:t>‹#›</a:t>
            </a:fld>
            <a:endParaRPr lang="en-US"/>
          </a:p>
        </p:txBody>
      </p:sp>
    </p:spTree>
    <p:extLst>
      <p:ext uri="{BB962C8B-B14F-4D97-AF65-F5344CB8AC3E}">
        <p14:creationId xmlns:p14="http://schemas.microsoft.com/office/powerpoint/2010/main" val="306629670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whole" animBg="1"/>
    </p:bld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5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59760" y="1898615"/>
            <a:ext cx="6447501" cy="1826581"/>
          </a:xfrm>
        </p:spPr>
        <p:txBody>
          <a:bodyPr anchor="b">
            <a:normAutofit/>
          </a:bodyPr>
          <a:lstStyle>
            <a:lvl1pPr algn="ctr">
              <a:defRPr sz="3300" b="0" cap="none">
                <a:solidFill>
                  <a:schemeClr val="accent1">
                    <a:lumMod val="20000"/>
                    <a:lumOff val="80000"/>
                  </a:schemeClr>
                </a:solidFill>
              </a:defRPr>
            </a:lvl1pPr>
          </a:lstStyle>
          <a:p>
            <a:r>
              <a:rPr lang="en-US" dirty="1" smtClean="0"/>
              <a:t>CLICK TO EDIT MASTER 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dirty="1" smtClean="0"/>
              <a:t>PKLaw, P.A.© 2019 (©photos)</a:t>
            </a:r>
            <a:endParaRPr lang="en-US"/>
          </a:p>
        </p:txBody>
      </p:sp>
      <p:sp>
        <p:nvSpPr>
          <p:cNvPr id="6" name="Slide Number Placeholder 5"/>
          <p:cNvSpPr>
            <a:spLocks noGrp="1"/>
          </p:cNvSpPr>
          <p:nvPr>
            <p:ph type="sldNum" sz="quarter" idx="12"/>
          </p:nvPr>
        </p:nvSpPr>
        <p:spPr>
          <a:xfrm>
            <a:off x="6353358" y="5822835"/>
            <a:ext cx="602147" cy="583657"/>
          </a:xfrm>
        </p:spPr>
        <p:txBody>
          <a:bodyPr/>
          <a:lstStyle>
            <a:lvl1pPr>
              <a:defRPr sz="2400"/>
            </a:lvl1pPr>
          </a:lstStyle>
          <a:p>
            <a:fld id="{D57F1E4F-1CFF-5643-939E-217C01CDF565}" type="slidenum">
              <a:rPr lang="en-US" smtClean="0"/>
              <a:t>‹#›</a:t>
            </a:fld>
            <a:endParaRPr lang="en-US"/>
          </a:p>
        </p:txBody>
      </p:sp>
    </p:spTree>
    <p:extLst>
      <p:ext uri="{BB962C8B-B14F-4D97-AF65-F5344CB8AC3E}">
        <p14:creationId xmlns:p14="http://schemas.microsoft.com/office/powerpoint/2010/main" val="70518958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whole" animBg="1"/>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598" y="1686758"/>
            <a:ext cx="6347715" cy="2840692"/>
          </a:xfrm>
        </p:spPr>
        <p:txBody>
          <a:bodyPr anchor="ctr">
            <a:normAutofit/>
          </a:bodyPr>
          <a:lstStyle>
            <a:lvl1pPr algn="ctr">
              <a:defRPr sz="4400" b="0" cap="none">
                <a:solidFill>
                  <a:schemeClr val="tx2"/>
                </a:solidFill>
              </a:defRPr>
            </a:lvl1pPr>
          </a:lstStyle>
          <a:p>
            <a:r>
              <a:rPr lang="en-US" dirty="1" smtClean="0"/>
              <a:t>CLICK TO EDIT MASTER TITLE STYLE</a:t>
            </a:r>
            <a:endParaRPr lang="en-US"/>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1"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a:xfrm>
            <a:off x="171888" y="6376325"/>
            <a:ext cx="4622973" cy="365125"/>
          </a:xfrm>
        </p:spPr>
        <p:txBody>
          <a:bodyPr/>
          <a:lstStyle/>
          <a:p>
            <a:r>
              <a:rPr lang="en-US" dirty="1" smtClean="0"/>
              <a:t>PKLaw, P.A.© 2019 (©photos)</a:t>
            </a:r>
            <a:endParaRPr lang="en-US"/>
          </a:p>
        </p:txBody>
      </p:sp>
      <p:sp>
        <p:nvSpPr>
          <p:cNvPr id="7" name="Slide Number Placeholder 5"/>
          <p:cNvSpPr txBox="1"/>
          <p:nvPr userDrawn="1"/>
        </p:nvSpPr>
        <p:spPr>
          <a:xfrm>
            <a:off x="8123304" y="6040313"/>
            <a:ext cx="858355" cy="672024"/>
          </a:xfrm>
          <a:prstGeom prst="rect"/>
        </p:spPr>
        <p:txBody>
          <a:bodyPr vert="horz" lIns="91440" tIns="45720" rIns="91440" bIns="45720" rtlCol="0" anchor="ctr"/>
          <a:lstStyle>
            <a:defPPr>
              <a:defRPr lang="en-US"/>
            </a:defPPr>
            <a:lvl1pPr marL="0" algn="ctr" defTabSz="457200" rtl="0" eaLnBrk="1" latinLnBrk="0" hangingPunct="1">
              <a:defRPr sz="2800" kern="120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151980D2-2692-41A1-88DD-849FA7236B1E}" type="slidenum">
              <a:rPr lang="en-US" smtClean="0"/>
              <a:t>‹#›</a:t>
            </a:fld>
            <a:endParaRPr lang="en-US"/>
          </a:p>
        </p:txBody>
      </p:sp>
    </p:spTree>
    <p:extLst>
      <p:ext uri="{BB962C8B-B14F-4D97-AF65-F5344CB8AC3E}">
        <p14:creationId xmlns:p14="http://schemas.microsoft.com/office/powerpoint/2010/main" val="241100680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1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whole" animBg="1"/>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dirty="1" smtClean="0"/>
              <a:t>Click to edit Master title style</a:t>
            </a:r>
            <a:endParaRPr lang="en-US"/>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dirty="1" smtClean="0"/>
              <a:t>PKLaw, P.A.© 2019 (©photos)</a:t>
            </a:r>
            <a:endParaRPr lang="en-US"/>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a:p>
        </p:txBody>
      </p:sp>
    </p:spTree>
    <p:extLst>
      <p:ext uri="{BB962C8B-B14F-4D97-AF65-F5344CB8AC3E}">
        <p14:creationId xmlns:p14="http://schemas.microsoft.com/office/powerpoint/2010/main" val="237323920"/>
      </p:ext>
    </p:extLst>
  </p:cSld>
  <p:clrMapOvr>
    <a:masterClrMapping/>
  </p:clrMapOvr>
  <p:transition spd="slow">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dirty="1" smtClean="0"/>
              <a:t>Click to edit Master title style</a:t>
            </a:r>
            <a:endParaRPr lang="en-US"/>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1" smtClean="0"/>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1" smtClean="0"/>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dirty="1" smtClean="0"/>
              <a:t>PKLaw, P.A.© 2019 (©photos)</a:t>
            </a:r>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t>‹#›</a:t>
            </a:fld>
            <a:endParaRPr lang="en-US"/>
          </a:p>
        </p:txBody>
      </p:sp>
    </p:spTree>
    <p:extLst>
      <p:ext uri="{BB962C8B-B14F-4D97-AF65-F5344CB8AC3E}">
        <p14:creationId xmlns:p14="http://schemas.microsoft.com/office/powerpoint/2010/main" val="2297018704"/>
      </p:ext>
    </p:extLst>
  </p:cSld>
  <p:clrMapOvr>
    <a:masterClrMapping/>
  </p:clrMapOvr>
  <p:transition spd="slow">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dirty="1"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a:xfrm>
            <a:off x="152399" y="6406488"/>
            <a:ext cx="4622973" cy="365125"/>
          </a:xfrm>
        </p:spPr>
        <p:txBody>
          <a:bodyPr/>
          <a:lstStyle/>
          <a:p>
            <a:r>
              <a:rPr lang="en-US" dirty="1" smtClean="0"/>
              <a:t>PKLaw, P.A.© 2019 (©photos)</a:t>
            </a:r>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t>‹#›</a:t>
            </a:fld>
            <a:endParaRPr lang="en-US"/>
          </a:p>
        </p:txBody>
      </p:sp>
    </p:spTree>
    <p:extLst>
      <p:ext uri="{BB962C8B-B14F-4D97-AF65-F5344CB8AC3E}">
        <p14:creationId xmlns:p14="http://schemas.microsoft.com/office/powerpoint/2010/main" val="2131024578"/>
      </p:ext>
    </p:extLst>
  </p:cSld>
  <p:clrMapOvr>
    <a:masterClrMapping/>
  </p:clrMapOvr>
  <p:transition spd="slow">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a:xfrm>
            <a:off x="152399" y="6317409"/>
            <a:ext cx="4622973" cy="365125"/>
          </a:xfrm>
        </p:spPr>
        <p:txBody>
          <a:bodyPr/>
          <a:lstStyle/>
          <a:p>
            <a:r>
              <a:rPr lang="en-US" dirty="1" smtClean="0"/>
              <a:t>PKLaw, P.A.© 2019 (©photos)</a:t>
            </a:r>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t>‹#›</a:t>
            </a:fld>
            <a:endParaRPr lang="en-US"/>
          </a:p>
        </p:txBody>
      </p:sp>
    </p:spTree>
    <p:extLst>
      <p:ext uri="{BB962C8B-B14F-4D97-AF65-F5344CB8AC3E}">
        <p14:creationId xmlns:p14="http://schemas.microsoft.com/office/powerpoint/2010/main" val="445008890"/>
      </p:ext>
    </p:extLst>
  </p:cSld>
  <p:clrMapOvr>
    <a:masterClrMapping/>
  </p:clrMapOvr>
  <p:transition spd="slow">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dirty="1" smtClean="0"/>
              <a:t>Click to edit Master title style</a:t>
            </a:r>
            <a:endParaRPr lang="en-US"/>
          </a:p>
        </p:txBody>
      </p:sp>
      <p:sp>
        <p:nvSpPr>
          <p:cNvPr id="3" name="Content Placeholder 2"/>
          <p:cNvSpPr>
            <a:spLocks noGrp="1"/>
          </p:cNvSpPr>
          <p:nvPr>
            <p:ph idx="1"/>
          </p:nvPr>
        </p:nvSpPr>
        <p:spPr>
          <a:xfrm>
            <a:off x="3571275" y="514925"/>
            <a:ext cx="3386037" cy="5526437"/>
          </a:xfrm>
        </p:spPr>
        <p:txBody>
          <a:bodyPr>
            <a:normAutofit/>
          </a:body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1"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dirty="1" smtClean="0"/>
              <a:t>PKLaw, P.A.© 2019 (©photos)</a:t>
            </a:r>
            <a:endParaRPr lang="en-US"/>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183775592"/>
      </p:ext>
    </p:extLst>
  </p:cSld>
  <p:clrMapOvr>
    <a:masterClrMapping/>
  </p:clrMapOvr>
  <p:transition spd="slow">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dirty="1" smtClean="0"/>
              <a:t>Click to edit Master title style</a:t>
            </a:r>
            <a:endParaRPr lang="en-US"/>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1" smtClean="0"/>
              <a:t>Click icon to add picture</a:t>
            </a:r>
            <a:endParaRPr lang="en-US"/>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1"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dirty="1" smtClean="0"/>
              <a:t>PKLaw, P.A.© 2019 (©photos)</a:t>
            </a:r>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t>‹#›</a:t>
            </a:fld>
            <a:endParaRPr lang="en-US"/>
          </a:p>
        </p:txBody>
      </p:sp>
    </p:spTree>
    <p:extLst>
      <p:ext uri="{BB962C8B-B14F-4D97-AF65-F5344CB8AC3E}">
        <p14:creationId xmlns:p14="http://schemas.microsoft.com/office/powerpoint/2010/main" val="1769158511"/>
      </p:ext>
    </p:extLst>
  </p:cSld>
  <p:clrMapOvr>
    <a:masterClrMapping/>
  </p:clrMapOvr>
  <p:transition spd="slow">
    <p:fade/>
  </p:transition>
  <p:timing>
    <p:tnLst>
      <p:par>
        <p:cTn id="1" dur="indefinite" restart="never" nodeType="tmRoot"/>
      </p:par>
    </p:tnLst>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slideLayout" Target="../slideLayouts/slideLayout13.xml" /><Relationship Id="rId14" Type="http://schemas.openxmlformats.org/officeDocument/2006/relationships/slideLayout" Target="../slideLayouts/slideLayout14.xml" /><Relationship Id="rId15" Type="http://schemas.openxmlformats.org/officeDocument/2006/relationships/slideLayout" Target="../slideLayouts/slideLayout15.xml" /><Relationship Id="rId16" Type="http://schemas.openxmlformats.org/officeDocument/2006/relationships/slideLayout" Target="../slideLayouts/slideLayout16.xml" /><Relationship Id="rId17" Type="http://schemas.openxmlformats.org/officeDocument/2006/relationships/slideLayout" Target="../slideLayouts/slideLayout17.xml" /><Relationship Id="rId18" Type="http://schemas.openxmlformats.org/officeDocument/2006/relationships/slideLayout" Target="../slideLayouts/slideLayout18.xml" /><Relationship Id="rId19" Type="http://schemas.openxmlformats.org/officeDocument/2006/relationships/slideLayout" Target="../slideLayouts/slideLayout19.xml" /><Relationship Id="rId2" Type="http://schemas.openxmlformats.org/officeDocument/2006/relationships/slideLayout" Target="../slideLayouts/slideLayout2.xml" /><Relationship Id="rId20" Type="http://schemas.openxmlformats.org/officeDocument/2006/relationships/slideLayout" Target="../slideLayouts/slideLayout20.xml" /><Relationship Id="rId21" Type="http://schemas.openxmlformats.org/officeDocument/2006/relationships/slideLayout" Target="../slideLayouts/slideLayout21.xml" /><Relationship Id="rId22" Type="http://schemas.openxmlformats.org/officeDocument/2006/relationships/theme" Target="../theme/theme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
    <p:bg>
      <p:bgRef idx="1001">
        <a:schemeClr val="bg2"/>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cxnSp>
          <p:nvCxnSpPr>
            <p:cNvPr id="7" name="Straight Connector 6"/>
            <p:cNvCxnSpPr/>
            <p:nvPr/>
          </p:nvCxnSpPr>
          <p:spPr>
            <a:xfrm flipV="1">
              <a:off x="5130830" y="4175605"/>
              <a:ext cx="4022475" cy="2682396"/>
            </a:xfrm>
            <a:prstGeom prst="line"/>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7042707" y="0"/>
              <a:ext cx="1219200" cy="6858000"/>
            </a:xfrm>
            <a:prstGeom prst="line"/>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9" name="Freeform 8"/>
            <p:cNvSpPr/>
            <p:nvPr/>
          </p:nvSpPr>
          <p:spPr>
            <a:xfrm>
              <a:off x="-8467" y="4013200"/>
              <a:ext cx="457200" cy="2853267"/>
            </a:xfrm>
            <a:custGeom>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a:xfrm>
              <a:off x="6891896" y="1"/>
              <a:ext cx="2269442" cy="6866466"/>
            </a:xfrm>
            <a:custGeom>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p:spPr>
        <p:txBody>
          <a:bodyPr vert="horz" lIns="91440" tIns="45720" rIns="91440" bIns="45720" rtlCol="0" anchor="t">
            <a:normAutofit/>
          </a:bodyPr>
          <a:lstStyle/>
          <a:p>
            <a:r>
              <a:rPr lang="en-US" dirty="1" smtClean="0"/>
              <a:t>Click to edit Master title style</a:t>
            </a:r>
            <a:endParaRPr lang="en-US"/>
          </a:p>
        </p:txBody>
      </p:sp>
      <p:sp>
        <p:nvSpPr>
          <p:cNvPr id="3" name="Text Placeholder 2"/>
          <p:cNvSpPr>
            <a:spLocks noGrp="1"/>
          </p:cNvSpPr>
          <p:nvPr>
            <p:ph type="body" idx="1"/>
          </p:nvPr>
        </p:nvSpPr>
        <p:spPr>
          <a:xfrm>
            <a:off x="609599" y="2160590"/>
            <a:ext cx="6347714" cy="3880773"/>
          </a:xfrm>
          <a:prstGeom prst="rect"/>
        </p:spPr>
        <p:txBody>
          <a:bodyPr vert="horz" lIns="91440" tIns="45720" rIns="91440" bIns="45720" rtlCol="0">
            <a:normAutofit/>
          </a:body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4" name="Date Placeholder 3"/>
          <p:cNvSpPr>
            <a:spLocks noGrp="1"/>
          </p:cNvSpPr>
          <p:nvPr>
            <p:ph type="dt" sz="half" idx="2"/>
          </p:nvPr>
        </p:nvSpPr>
        <p:spPr>
          <a:xfrm>
            <a:off x="5405258" y="6041363"/>
            <a:ext cx="684132" cy="365125"/>
          </a:xfrm>
          <a:prstGeom prst="rect"/>
        </p:spPr>
        <p:txBody>
          <a:bodyPr vert="horz" lIns="91440" tIns="45720" rIns="91440" bIns="45720" rtlCol="0" anchor="ctr"/>
          <a:lstStyle>
            <a:lvl1pPr algn="r">
              <a:defRPr sz="9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609599" y="6041363"/>
            <a:ext cx="4622973" cy="365125"/>
          </a:xfrm>
          <a:prstGeom prst="rect"/>
        </p:spPr>
        <p:txBody>
          <a:bodyPr vert="horz" lIns="91440" tIns="45720" rIns="91440" bIns="45720" rtlCol="0" anchor="ctr"/>
          <a:lstStyle>
            <a:lvl1pPr algn="l">
              <a:defRPr sz="900">
                <a:solidFill>
                  <a:schemeClr val="tx1">
                    <a:tint val="75000"/>
                  </a:schemeClr>
                </a:solidFill>
              </a:defRPr>
            </a:lvl1pPr>
          </a:lstStyle>
          <a:p>
            <a:r>
              <a:rPr lang="en-US" dirty="1" smtClean="0"/>
              <a:t>PKLaw, P.A.© 2019 (©photos)</a:t>
            </a:r>
            <a:endParaRPr lang="en-US"/>
          </a:p>
        </p:txBody>
      </p:sp>
      <p:sp>
        <p:nvSpPr>
          <p:cNvPr id="6" name="Slide Number Placeholder 5"/>
          <p:cNvSpPr>
            <a:spLocks noGrp="1"/>
          </p:cNvSpPr>
          <p:nvPr>
            <p:ph type="sldNum" sz="quarter" idx="4"/>
          </p:nvPr>
        </p:nvSpPr>
        <p:spPr>
          <a:xfrm>
            <a:off x="6444676" y="6041363"/>
            <a:ext cx="512638" cy="365125"/>
          </a:xfrm>
          <a:prstGeom prst="rect"/>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t>‹#›</a:t>
            </a:fld>
            <a:endParaRPr lang="en-US"/>
          </a:p>
        </p:txBody>
      </p:sp>
    </p:spTree>
    <p:extLst>
      <p:ext uri="{BB962C8B-B14F-4D97-AF65-F5344CB8AC3E}">
        <p14:creationId xmlns:p14="http://schemas.microsoft.com/office/powerpoint/2010/main" val="3544257098"/>
      </p:ext>
    </p:extLst>
  </p:cSld>
  <p:clrMap bg1="dk1" tx1="lt1" bg2="dk2" tx2="lt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 id="2147483685" r:id="rId17"/>
    <p:sldLayoutId id="2147483686" r:id="rId18"/>
    <p:sldLayoutId id="2147483687" r:id="rId19"/>
    <p:sldLayoutId id="2147483688" r:id="rId20"/>
    <p:sldLayoutId id="2147483689" r:id="rId21"/>
  </p:sldLayoutIdLst>
  <p:transition spd="slow">
    <p:fade/>
  </p:transition>
  <p:timing>
    <p:tnLst>
      <p:par>
        <p:cTn id="1" dur="indefinite" restart="never" nodeType="tmRoot"/>
      </p:par>
    </p:tnLst>
  </p:timing>
  <p:hf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ct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ct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ct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hyperlink" Target="mailto:reisenberg@pklaw.com" TargetMode="Externa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17.x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18.xml" /><Relationship Id="rId2" Type="http://schemas.openxmlformats.org/officeDocument/2006/relationships/image" Target="../media/image1.png"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19.xml" /><Relationship Id="rId2" Type="http://schemas.openxmlformats.org/officeDocument/2006/relationships/image" Target="../media/image2.jpeg"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9.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xml" /></Relationships>
</file>

<file path=ppt/slides/_rels/slide30.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1.xml.rels>&#65279;<?xml version="1.0" encoding="utf-8" standalone="yes"?><Relationships xmlns="http://schemas.openxmlformats.org/package/2006/relationships"><Relationship Id="rId1" Type="http://schemas.openxmlformats.org/officeDocument/2006/relationships/slideLayout" Target="../slideLayouts/slideLayout20.xml" /><Relationship Id="rId2" Type="http://schemas.openxmlformats.org/officeDocument/2006/relationships/image" Target="../media/image3.jpeg" /></Relationships>
</file>

<file path=ppt/slides/_rels/slide32.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3.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4.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5.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xml" /></Relationships>
</file>

<file path=ppt/slides/_rels/slide37.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8.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9.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xml" /></Relationships>
</file>

<file path=ppt/slides/_rels/slide40.xml.rels>&#65279;<?xml version="1.0" encoding="utf-8" standalone="yes"?><Relationships xmlns="http://schemas.openxmlformats.org/package/2006/relationships"><Relationship Id="rId1" Type="http://schemas.openxmlformats.org/officeDocument/2006/relationships/slideLayout" Target="../slideLayouts/slideLayout21.xml" /></Relationships>
</file>

<file path=ppt/slides/_rels/slide41.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42.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43.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44.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45.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4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4.xml" /></Relationships>
</file>

<file path=ppt/slides/_rels/slide47.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4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5.xml" /></Relationships>
</file>

<file path=ppt/slides/_rels/slide49.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50.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5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p:cNvSpPr>
            <a:spLocks noGrp="1"/>
          </p:cNvSpPr>
          <p:nvPr>
            <p:ph type="ctrTitle"/>
          </p:nvPr>
        </p:nvSpPr>
        <p:spPr>
          <a:xfrm>
            <a:off x="117566" y="452761"/>
            <a:ext cx="8778240" cy="3442615"/>
          </a:xfrm>
        </p:spPr>
        <p:txBody>
          <a:bodyPr anchor="t"/>
          <a:lstStyle/>
          <a:p>
            <a:pPr algn="ctr"/>
            <a:r>
              <a:rPr lang="en-US" sz="4800" dirty="1"/>
              <a:t>National Association of Pupil Services </a:t>
            </a:r>
            <a:r>
              <a:rPr lang="en-US" sz="4800" dirty="1" smtClean="0"/>
              <a:t>Administrators</a:t>
            </a:r>
            <a:br>
              <a:rPr lang="en-US" sz="4800" dirty="1" smtClean="0"/>
            </a:br>
            <a:br>
              <a:rPr lang="en-US" sz="4800" dirty="1"/>
            </a:br>
            <a:r>
              <a:rPr lang="en-US" dirty="1"/>
              <a:t>Our Problems are Many</a:t>
            </a:r>
          </a:p>
        </p:txBody>
      </p:sp>
      <p:sp>
        <p:nvSpPr>
          <p:cNvPr id="3" name="Subtitle 2"/>
          <p:cNvSpPr>
            <a:spLocks noGrp="1"/>
          </p:cNvSpPr>
          <p:nvPr>
            <p:ph type="subTitle" idx="1"/>
          </p:nvPr>
        </p:nvSpPr>
        <p:spPr>
          <a:xfrm>
            <a:off x="692458" y="4296792"/>
            <a:ext cx="4376692" cy="1744570"/>
          </a:xfrm>
        </p:spPr>
        <p:txBody>
          <a:bodyPr anchor="ctr">
            <a:normAutofit/>
          </a:bodyPr>
          <a:lstStyle/>
          <a:p>
            <a:pPr algn="ctr"/>
            <a:r>
              <a:rPr lang="en-US" dirty="1"/>
              <a:t>By:  Rochelle S. Eisenberg, Esquire</a:t>
            </a:r>
          </a:p>
          <a:p>
            <a:pPr algn="ctr"/>
            <a:r>
              <a:rPr lang="en-US" dirty="1"/>
              <a:t>Pessin Katz Law, P.A.</a:t>
            </a:r>
          </a:p>
          <a:p>
            <a:pPr algn="ctr"/>
            <a:r>
              <a:rPr lang="en-US" dirty="1"/>
              <a:t>(410) 339-6773</a:t>
            </a:r>
          </a:p>
          <a:p>
            <a:pPr algn="ctr"/>
            <a:r>
              <a:rPr lang="en-US" dirty="1"/>
              <a:t>(</a:t>
            </a:r>
            <a:r>
              <a:rPr lang="en-US" dirty="1">
                <a:hlinkClick r:id="rId2"/>
              </a:rPr>
              <a:t>reisenberg@pklaw.com</a:t>
            </a:r>
            <a:r>
              <a:rPr lang="en-US" dirty="1" smtClean="0"/>
              <a:t>)</a:t>
            </a:r>
            <a:endParaRPr lang="en-US"/>
          </a:p>
        </p:txBody>
      </p:sp>
      <p:sp>
        <p:nvSpPr>
          <p:cNvPr id="6" name="Subtitle 2"/>
          <p:cNvSpPr txBox="1"/>
          <p:nvPr/>
        </p:nvSpPr>
        <p:spPr>
          <a:xfrm>
            <a:off x="6604506" y="5206067"/>
            <a:ext cx="2193646" cy="1200421"/>
          </a:xfrm>
          <a:prstGeom prst="rect"/>
        </p:spPr>
        <p:txBody>
          <a:bodyPr vert="horz" lIns="68580" tIns="34290" rIns="68580" bIns="34290" rtlCol="0" anchor="t">
            <a:normAutofit/>
          </a:bodyPr>
          <a:lstStyle>
            <a:lvl1pPr marL="0" indent="0" algn="l" defTabSz="457200" rtl="0" eaLnBrk="1" latinLnBrk="0" hangingPunct="1">
              <a:spcBef>
                <a:spcPts val="1000"/>
              </a:spcBef>
              <a:spcAft>
                <a:spcPct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ct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ct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ct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ct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ct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ct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ct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ct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r>
              <a:rPr lang="en-US" sz="1350" dirty="1"/>
              <a:t>October 22, 2019</a:t>
            </a:r>
          </a:p>
          <a:p>
            <a:r>
              <a:rPr lang="en-US" sz="1350" dirty="1"/>
              <a:t>Hyatt Regency</a:t>
            </a:r>
          </a:p>
          <a:p>
            <a:r>
              <a:rPr lang="en-US" sz="1350" dirty="1"/>
              <a:t>Baltimore, Maryland</a:t>
            </a:r>
          </a:p>
          <a:p>
            <a:endParaRPr lang="en-US" sz="1350"/>
          </a:p>
        </p:txBody>
      </p:sp>
    </p:spTree>
    <p:extLst>
      <p:ext uri="{BB962C8B-B14F-4D97-AF65-F5344CB8AC3E}">
        <p14:creationId xmlns:p14="http://schemas.microsoft.com/office/powerpoint/2010/main" val="111302656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1000"/>
                                        <p:tgtEl>
                                          <p:spTgt spid="3">
                                            <p:txEl>
                                              <p:pRg st="0" end="0"/>
                                            </p:txEl>
                                          </p:spTgt>
                                        </p:tgtEl>
                                      </p:cBhvr>
                                    </p:animEffect>
                                  </p:childTnLst>
                                </p:cTn>
                              </p:par>
                            </p:childTnLst>
                          </p:cTn>
                        </p:par>
                        <p:par>
                          <p:cTn id="8" fill="hold">
                            <p:stCondLst>
                              <p:cond delay="1000"/>
                            </p:stCondLst>
                            <p:childTnLst>
                              <p:par>
                                <p:cTn id="9" presetID="5"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checkerboard(across)">
                                      <p:cBhvr>
                                        <p:cTn id="11" dur="1000"/>
                                        <p:tgtEl>
                                          <p:spTgt spid="3">
                                            <p:txEl>
                                              <p:pRg st="1" end="1"/>
                                            </p:txEl>
                                          </p:spTgt>
                                        </p:tgtEl>
                                      </p:cBhvr>
                                    </p:animEffect>
                                  </p:childTnLst>
                                </p:cTn>
                              </p:par>
                            </p:childTnLst>
                          </p:cTn>
                        </p:par>
                        <p:par>
                          <p:cTn id="12" fill="hold">
                            <p:stCondLst>
                              <p:cond delay="2000"/>
                            </p:stCondLst>
                            <p:childTnLst>
                              <p:par>
                                <p:cTn id="13" presetID="5" presetClass="entr" presetSubtype="1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heckerboard(across)">
                                      <p:cBhvr>
                                        <p:cTn id="15" dur="1000"/>
                                        <p:tgtEl>
                                          <p:spTgt spid="3">
                                            <p:txEl>
                                              <p:pRg st="2" end="2"/>
                                            </p:txEl>
                                          </p:spTgt>
                                        </p:tgtEl>
                                      </p:cBhvr>
                                    </p:animEffect>
                                  </p:childTnLst>
                                </p:cTn>
                              </p:par>
                            </p:childTnLst>
                          </p:cTn>
                        </p:par>
                        <p:par>
                          <p:cTn id="16" fill="hold">
                            <p:stCondLst>
                              <p:cond delay="3000"/>
                            </p:stCondLst>
                            <p:childTnLst>
                              <p:par>
                                <p:cTn id="17" presetID="5" presetClass="entr" presetSubtype="1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checkerboard(across)">
                                      <p:cBhvr>
                                        <p:cTn id="19" dur="1000"/>
                                        <p:tgtEl>
                                          <p:spTgt spid="3">
                                            <p:txEl>
                                              <p:pRg st="3" end="3"/>
                                            </p:txEl>
                                          </p:spTgt>
                                        </p:tgtEl>
                                      </p:cBhvr>
                                    </p:animEffect>
                                  </p:childTnLst>
                                </p:cTn>
                              </p:par>
                            </p:childTnLst>
                          </p:cTn>
                        </p:par>
                        <p:par>
                          <p:cTn id="20" fill="hold">
                            <p:stCondLst>
                              <p:cond delay="4000"/>
                            </p:stCondLst>
                            <p:childTnLst>
                              <p:par>
                                <p:cTn id="21" presetID="16" presetClass="entr" presetSubtype="21" fill="hold" grpId="1" nodeType="after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barn(inVertical)">
                                      <p:cBhvr>
                                        <p:cTn id="23" dur="12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ldLvl="1" build="p"/>
      <p:bldP spid="6" grpId="1" build="whole" animBg="1"/>
    </p:bldLst>
  </p:timing>
</p:sld>
</file>

<file path=ppt/slides/slide10.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1" smtClean="0"/>
              <a:t>3.	 Filling a need.</a:t>
            </a:r>
            <a:endParaRPr lang="en-US"/>
          </a:p>
        </p:txBody>
      </p:sp>
      <p:sp>
        <p:nvSpPr>
          <p:cNvPr id="3" name="Content Placeholder 2"/>
          <p:cNvSpPr>
            <a:spLocks noGrp="1"/>
          </p:cNvSpPr>
          <p:nvPr>
            <p:ph idx="1"/>
          </p:nvPr>
        </p:nvSpPr>
        <p:spPr>
          <a:xfrm>
            <a:off x="497150" y="1748901"/>
            <a:ext cx="6699860" cy="4292462"/>
          </a:xfrm>
        </p:spPr>
        <p:txBody>
          <a:bodyPr>
            <a:normAutofit/>
          </a:bodyPr>
          <a:lstStyle/>
          <a:p>
            <a:r>
              <a:rPr lang="en-US" dirty="1" smtClean="0"/>
              <a:t>Once </a:t>
            </a:r>
            <a:r>
              <a:rPr lang="en-US" dirty="1"/>
              <a:t>a sexual predator gains the trust of their intended victim, they seek to assume greater importance in the life of their intended victim</a:t>
            </a:r>
            <a:r>
              <a:rPr lang="en-US" dirty="1" smtClean="0"/>
              <a:t>.</a:t>
            </a:r>
          </a:p>
          <a:p>
            <a:r>
              <a:rPr lang="en-US" dirty="1"/>
              <a:t>By doing so, sexual predators fill a void to advance their intended purpose.</a:t>
            </a:r>
          </a:p>
          <a:p>
            <a:endParaRPr lang="en-US"/>
          </a:p>
        </p:txBody>
      </p:sp>
      <p:sp>
        <p:nvSpPr>
          <p:cNvPr id="4" name="Footer Placeholder 3"/>
          <p:cNvSpPr>
            <a:spLocks noGrp="1"/>
          </p:cNvSpPr>
          <p:nvPr>
            <p:ph type="ftr" sz="quarter" idx="11"/>
          </p:nvPr>
        </p:nvSpPr>
        <p:spPr/>
        <p:txBody>
          <a:bodyPr/>
          <a:lstStyle/>
          <a:p>
            <a:r>
              <a:rPr lang="en-US" dirty="1" smtClean="0"/>
              <a:t>PKLaw, P.A.© 2019 (©photos)</a:t>
            </a:r>
            <a:endParaRPr lang="en-US"/>
          </a:p>
        </p:txBody>
      </p:sp>
      <p:sp>
        <p:nvSpPr>
          <p:cNvPr id="5" name="Slide Number Placeholder 4"/>
          <p:cNvSpPr>
            <a:spLocks noGrp="1"/>
          </p:cNvSpPr>
          <p:nvPr>
            <p:ph type="sldNum" sz="quarter" idx="12"/>
          </p:nvPr>
        </p:nvSpPr>
        <p:spPr/>
        <p:txBody>
          <a:bodyPr/>
          <a:lstStyle/>
          <a:p>
            <a:fld id="{151980D2-2692-41A1-88DD-849FA7236B1E}" type="slidenum">
              <a:rPr lang="en-US" smtClean="0"/>
              <a:t>10</a:t>
            </a:fld>
            <a:endParaRPr lang="en-US"/>
          </a:p>
        </p:txBody>
      </p:sp>
    </p:spTree>
    <p:extLst>
      <p:ext uri="{BB962C8B-B14F-4D97-AF65-F5344CB8AC3E}">
        <p14:creationId xmlns:p14="http://schemas.microsoft.com/office/powerpoint/2010/main" val="2688530088"/>
      </p:ext>
    </p:extLst>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1" smtClean="0"/>
              <a:t>3.	 Filling a need. (con’t.)</a:t>
            </a:r>
            <a:endParaRPr lang="en-US"/>
          </a:p>
        </p:txBody>
      </p:sp>
      <p:sp>
        <p:nvSpPr>
          <p:cNvPr id="3" name="Content Placeholder 2"/>
          <p:cNvSpPr>
            <a:spLocks noGrp="1"/>
          </p:cNvSpPr>
          <p:nvPr>
            <p:ph idx="1"/>
          </p:nvPr>
        </p:nvSpPr>
        <p:spPr>
          <a:xfrm>
            <a:off x="849296" y="1589103"/>
            <a:ext cx="6347714" cy="4452260"/>
          </a:xfrm>
        </p:spPr>
        <p:txBody>
          <a:bodyPr>
            <a:normAutofit lnSpcReduction="10000"/>
          </a:bodyPr>
          <a:lstStyle/>
          <a:p>
            <a:r>
              <a:rPr lang="en-US" dirty="1"/>
              <a:t>Sexual predators typically seek to form a special relationship and isolate their intended victim from their loved ones, including parents.</a:t>
            </a:r>
          </a:p>
          <a:p>
            <a:r>
              <a:rPr lang="en-US" dirty="1" smtClean="0"/>
              <a:t>Sexual </a:t>
            </a:r>
            <a:r>
              <a:rPr lang="en-US" dirty="1"/>
              <a:t>predators often give gifts, pay extra attention, and are affectionate toward their intended victim.</a:t>
            </a:r>
          </a:p>
          <a:p>
            <a:r>
              <a:rPr lang="en-US" dirty="1"/>
              <a:t>These behaviors should raise a red flag for </a:t>
            </a:r>
            <a:r>
              <a:rPr lang="en-US" dirty="1" smtClean="0"/>
              <a:t>3rd </a:t>
            </a:r>
            <a:r>
              <a:rPr lang="en-US" dirty="1"/>
              <a:t>party observers.</a:t>
            </a:r>
          </a:p>
          <a:p>
            <a:endParaRPr lang="en-US"/>
          </a:p>
        </p:txBody>
      </p:sp>
      <p:sp>
        <p:nvSpPr>
          <p:cNvPr id="4" name="Footer Placeholder 3"/>
          <p:cNvSpPr>
            <a:spLocks noGrp="1"/>
          </p:cNvSpPr>
          <p:nvPr>
            <p:ph type="ftr" sz="quarter" idx="11"/>
          </p:nvPr>
        </p:nvSpPr>
        <p:spPr/>
        <p:txBody>
          <a:bodyPr/>
          <a:lstStyle/>
          <a:p>
            <a:r>
              <a:rPr lang="en-US" dirty="1" smtClean="0"/>
              <a:t>PKLaw, P.A.© 2019 (©photos)</a:t>
            </a:r>
            <a:endParaRPr lang="en-US"/>
          </a:p>
        </p:txBody>
      </p:sp>
      <p:sp>
        <p:nvSpPr>
          <p:cNvPr id="5" name="Slide Number Placeholder 4"/>
          <p:cNvSpPr>
            <a:spLocks noGrp="1"/>
          </p:cNvSpPr>
          <p:nvPr>
            <p:ph type="sldNum" sz="quarter" idx="12"/>
          </p:nvPr>
        </p:nvSpPr>
        <p:spPr/>
        <p:txBody>
          <a:bodyPr/>
          <a:lstStyle/>
          <a:p>
            <a:fld id="{151980D2-2692-41A1-88DD-849FA7236B1E}" type="slidenum">
              <a:rPr lang="en-US" smtClean="0"/>
              <a:t>11</a:t>
            </a:fld>
            <a:endParaRPr lang="en-US"/>
          </a:p>
        </p:txBody>
      </p:sp>
    </p:spTree>
    <p:extLst>
      <p:ext uri="{BB962C8B-B14F-4D97-AF65-F5344CB8AC3E}">
        <p14:creationId xmlns:p14="http://schemas.microsoft.com/office/powerpoint/2010/main" val="2688530088"/>
      </p:ext>
    </p:extLst>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1"/>
              <a:t>4.	</a:t>
            </a:r>
            <a:r>
              <a:rPr lang="en-US" dirty="1" smtClean="0"/>
              <a:t> Isolating </a:t>
            </a:r>
            <a:r>
              <a:rPr lang="en-US" dirty="1"/>
              <a:t>the victim</a:t>
            </a:r>
            <a:r>
              <a:rPr lang="en-US" dirty="1" smtClean="0"/>
              <a:t>.</a:t>
            </a:r>
            <a:endParaRPr lang="en-US"/>
          </a:p>
        </p:txBody>
      </p:sp>
      <p:sp>
        <p:nvSpPr>
          <p:cNvPr id="3" name="Content Placeholder 2"/>
          <p:cNvSpPr>
            <a:spLocks noGrp="1"/>
          </p:cNvSpPr>
          <p:nvPr>
            <p:ph idx="1"/>
          </p:nvPr>
        </p:nvSpPr>
        <p:spPr>
          <a:xfrm>
            <a:off x="609599" y="1766656"/>
            <a:ext cx="6587411" cy="4274707"/>
          </a:xfrm>
        </p:spPr>
        <p:txBody>
          <a:bodyPr>
            <a:normAutofit/>
          </a:bodyPr>
          <a:lstStyle/>
          <a:p>
            <a:r>
              <a:rPr lang="en-US" dirty="1" smtClean="0"/>
              <a:t>The </a:t>
            </a:r>
            <a:r>
              <a:rPr lang="en-US" dirty="1"/>
              <a:t>grooming sexual predator seeks out opportunities to spend time alone with their intended victim.</a:t>
            </a:r>
          </a:p>
          <a:p>
            <a:r>
              <a:rPr lang="en-US" dirty="1"/>
              <a:t>This isolation reinforces the “special connection” between the sexual predator and their intended victim.</a:t>
            </a:r>
          </a:p>
          <a:p>
            <a:r>
              <a:rPr lang="en-US" dirty="1"/>
              <a:t>Examples: babysitting, tutoring, coaching, and taking special trips.</a:t>
            </a:r>
          </a:p>
          <a:p>
            <a:endParaRPr lang="en-US"/>
          </a:p>
        </p:txBody>
      </p:sp>
      <p:sp>
        <p:nvSpPr>
          <p:cNvPr id="4" name="Footer Placeholder 3"/>
          <p:cNvSpPr>
            <a:spLocks noGrp="1"/>
          </p:cNvSpPr>
          <p:nvPr>
            <p:ph type="ftr" sz="quarter" idx="11"/>
          </p:nvPr>
        </p:nvSpPr>
        <p:spPr/>
        <p:txBody>
          <a:bodyPr/>
          <a:lstStyle/>
          <a:p>
            <a:r>
              <a:rPr lang="en-US" dirty="1" smtClean="0"/>
              <a:t>PKLaw, P.A.© 2019 (©photos)</a:t>
            </a:r>
            <a:endParaRPr lang="en-US"/>
          </a:p>
        </p:txBody>
      </p:sp>
      <p:sp>
        <p:nvSpPr>
          <p:cNvPr id="5" name="Slide Number Placeholder 4"/>
          <p:cNvSpPr>
            <a:spLocks noGrp="1"/>
          </p:cNvSpPr>
          <p:nvPr>
            <p:ph type="sldNum" sz="quarter" idx="12"/>
          </p:nvPr>
        </p:nvSpPr>
        <p:spPr/>
        <p:txBody>
          <a:bodyPr/>
          <a:lstStyle/>
          <a:p>
            <a:fld id="{151980D2-2692-41A1-88DD-849FA7236B1E}" type="slidenum">
              <a:rPr lang="en-US" smtClean="0"/>
              <a:t>12</a:t>
            </a:fld>
            <a:endParaRPr lang="en-US"/>
          </a:p>
        </p:txBody>
      </p:sp>
    </p:spTree>
    <p:extLst>
      <p:ext uri="{BB962C8B-B14F-4D97-AF65-F5344CB8AC3E}">
        <p14:creationId xmlns:p14="http://schemas.microsoft.com/office/powerpoint/2010/main" val="2354540679"/>
      </p:ext>
    </p:extLst>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1"/>
              <a:t>5.	</a:t>
            </a:r>
            <a:r>
              <a:rPr lang="en-US" dirty="1" smtClean="0"/>
              <a:t> Sexualizing </a:t>
            </a:r>
            <a:r>
              <a:rPr lang="en-US" dirty="1"/>
              <a:t>the relationship.</a:t>
            </a:r>
          </a:p>
        </p:txBody>
      </p:sp>
      <p:sp>
        <p:nvSpPr>
          <p:cNvPr id="3" name="Content Placeholder 2"/>
          <p:cNvSpPr>
            <a:spLocks noGrp="1"/>
          </p:cNvSpPr>
          <p:nvPr>
            <p:ph idx="1"/>
          </p:nvPr>
        </p:nvSpPr>
        <p:spPr/>
        <p:txBody>
          <a:bodyPr>
            <a:normAutofit/>
          </a:bodyPr>
          <a:lstStyle/>
          <a:p>
            <a:r>
              <a:rPr lang="en-US" dirty="1"/>
              <a:t>Once a sexual predator has gained sufficient emotional dependence and trust of their intended victim, the predator progressively sexualizes the relationship by employing “desensitization” techniques (e.g., talking, picture taking, hugging, etc</a:t>
            </a:r>
            <a:r>
              <a:rPr lang="en-US" dirty="1" smtClean="0"/>
              <a:t>.)</a:t>
            </a:r>
            <a:endParaRPr lang="en-US"/>
          </a:p>
        </p:txBody>
      </p:sp>
      <p:sp>
        <p:nvSpPr>
          <p:cNvPr id="4" name="Footer Placeholder 3"/>
          <p:cNvSpPr>
            <a:spLocks noGrp="1"/>
          </p:cNvSpPr>
          <p:nvPr>
            <p:ph type="ftr" sz="quarter" idx="11"/>
          </p:nvPr>
        </p:nvSpPr>
        <p:spPr/>
        <p:txBody>
          <a:bodyPr/>
          <a:lstStyle/>
          <a:p>
            <a:r>
              <a:rPr lang="en-US" dirty="1" smtClean="0"/>
              <a:t>PKLaw, P.A.© 2019 (©photos)</a:t>
            </a:r>
            <a:endParaRPr lang="en-US"/>
          </a:p>
        </p:txBody>
      </p:sp>
      <p:sp>
        <p:nvSpPr>
          <p:cNvPr id="5" name="Slide Number Placeholder 4"/>
          <p:cNvSpPr>
            <a:spLocks noGrp="1"/>
          </p:cNvSpPr>
          <p:nvPr>
            <p:ph type="sldNum" sz="quarter" idx="12"/>
          </p:nvPr>
        </p:nvSpPr>
        <p:spPr/>
        <p:txBody>
          <a:bodyPr/>
          <a:lstStyle/>
          <a:p>
            <a:fld id="{151980D2-2692-41A1-88DD-849FA7236B1E}" type="slidenum">
              <a:rPr lang="en-US" smtClean="0"/>
              <a:t>13</a:t>
            </a:fld>
            <a:endParaRPr lang="en-US"/>
          </a:p>
        </p:txBody>
      </p:sp>
    </p:spTree>
    <p:extLst>
      <p:ext uri="{BB962C8B-B14F-4D97-AF65-F5344CB8AC3E}">
        <p14:creationId xmlns:p14="http://schemas.microsoft.com/office/powerpoint/2010/main" val="3579034112"/>
      </p:ext>
    </p:extLst>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1"/>
              <a:t>5</a:t>
            </a:r>
            <a:r>
              <a:rPr lang="en-US" dirty="1" smtClean="0"/>
              <a:t>. Sexualizing </a:t>
            </a:r>
            <a:r>
              <a:rPr lang="en-US" dirty="1"/>
              <a:t>the relationship</a:t>
            </a:r>
            <a:r>
              <a:rPr lang="en-US" dirty="1" smtClean="0"/>
              <a:t>. (con’t.)</a:t>
            </a:r>
            <a:endParaRPr lang="en-US"/>
          </a:p>
        </p:txBody>
      </p:sp>
      <p:sp>
        <p:nvSpPr>
          <p:cNvPr id="3" name="Content Placeholder 2"/>
          <p:cNvSpPr>
            <a:spLocks noGrp="1"/>
          </p:cNvSpPr>
          <p:nvPr>
            <p:ph idx="1"/>
          </p:nvPr>
        </p:nvSpPr>
        <p:spPr/>
        <p:txBody>
          <a:bodyPr>
            <a:normAutofit lnSpcReduction="10000"/>
          </a:bodyPr>
          <a:lstStyle/>
          <a:p>
            <a:r>
              <a:rPr lang="en-US" dirty="1"/>
              <a:t>Sexual predators take advantage of opportunities when their victim unrobes (e.g., swimming, locker rooms, etc.)</a:t>
            </a:r>
          </a:p>
          <a:p>
            <a:r>
              <a:rPr lang="en-US" dirty="1" smtClean="0"/>
              <a:t>Once </a:t>
            </a:r>
            <a:r>
              <a:rPr lang="en-US" dirty="1"/>
              <a:t>the predator exploits the natural curiosity of their intended victim, </a:t>
            </a:r>
            <a:r>
              <a:rPr lang="en-US" dirty="1" smtClean="0"/>
              <a:t>they </a:t>
            </a:r>
            <a:r>
              <a:rPr lang="en-US" dirty="1"/>
              <a:t>use physical stimulation to escalate (i.e., sexualize) the relationship.</a:t>
            </a:r>
          </a:p>
          <a:p>
            <a:endParaRPr lang="en-US"/>
          </a:p>
        </p:txBody>
      </p:sp>
      <p:sp>
        <p:nvSpPr>
          <p:cNvPr id="4" name="Footer Placeholder 3"/>
          <p:cNvSpPr>
            <a:spLocks noGrp="1"/>
          </p:cNvSpPr>
          <p:nvPr>
            <p:ph type="ftr" sz="quarter" idx="11"/>
          </p:nvPr>
        </p:nvSpPr>
        <p:spPr/>
        <p:txBody>
          <a:bodyPr/>
          <a:lstStyle/>
          <a:p>
            <a:r>
              <a:rPr lang="en-US" dirty="1" smtClean="0"/>
              <a:t>PKLaw, P.A.© 2019 (©photos)</a:t>
            </a:r>
            <a:endParaRPr lang="en-US"/>
          </a:p>
        </p:txBody>
      </p:sp>
      <p:sp>
        <p:nvSpPr>
          <p:cNvPr id="5" name="Slide Number Placeholder 4"/>
          <p:cNvSpPr>
            <a:spLocks noGrp="1"/>
          </p:cNvSpPr>
          <p:nvPr>
            <p:ph type="sldNum" sz="quarter" idx="12"/>
          </p:nvPr>
        </p:nvSpPr>
        <p:spPr/>
        <p:txBody>
          <a:bodyPr/>
          <a:lstStyle/>
          <a:p>
            <a:fld id="{151980D2-2692-41A1-88DD-849FA7236B1E}" type="slidenum">
              <a:rPr lang="en-US" smtClean="0"/>
              <a:t>14</a:t>
            </a:fld>
            <a:endParaRPr lang="en-US"/>
          </a:p>
        </p:txBody>
      </p:sp>
    </p:spTree>
    <p:extLst>
      <p:ext uri="{BB962C8B-B14F-4D97-AF65-F5344CB8AC3E}">
        <p14:creationId xmlns:p14="http://schemas.microsoft.com/office/powerpoint/2010/main" val="3579034112"/>
      </p:ext>
    </p:extLst>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1"/>
              <a:t>6</a:t>
            </a:r>
            <a:r>
              <a:rPr lang="en-US" dirty="1" smtClean="0"/>
              <a:t>. Maintaining </a:t>
            </a:r>
            <a:r>
              <a:rPr lang="en-US" dirty="1"/>
              <a:t>control.</a:t>
            </a:r>
          </a:p>
        </p:txBody>
      </p:sp>
      <p:sp>
        <p:nvSpPr>
          <p:cNvPr id="3" name="Content Placeholder 2"/>
          <p:cNvSpPr>
            <a:spLocks noGrp="1"/>
          </p:cNvSpPr>
          <p:nvPr>
            <p:ph idx="1"/>
          </p:nvPr>
        </p:nvSpPr>
        <p:spPr>
          <a:xfrm>
            <a:off x="849296" y="1680754"/>
            <a:ext cx="6347714" cy="4360609"/>
          </a:xfrm>
        </p:spPr>
        <p:txBody>
          <a:bodyPr>
            <a:normAutofit fontScale="92500" lnSpcReduction="10000"/>
          </a:bodyPr>
          <a:lstStyle/>
          <a:p>
            <a:r>
              <a:rPr lang="en-US" dirty="1"/>
              <a:t>Once the relationship has been sexualized, sexual predators commonly use secrecy and blame to perpetuate the victim’s silent participation.</a:t>
            </a:r>
          </a:p>
          <a:p>
            <a:r>
              <a:rPr lang="en-US" dirty="1" smtClean="0"/>
              <a:t>Given </a:t>
            </a:r>
            <a:r>
              <a:rPr lang="en-US" dirty="1"/>
              <a:t>their emotional dependence on their abuser, a victim of child sexual abuse often believes that the loss of their special relationship and the consequences of reporting it will result in their humiliation and make them undesirable.</a:t>
            </a:r>
          </a:p>
        </p:txBody>
      </p:sp>
      <p:sp>
        <p:nvSpPr>
          <p:cNvPr id="4" name="Footer Placeholder 3"/>
          <p:cNvSpPr>
            <a:spLocks noGrp="1"/>
          </p:cNvSpPr>
          <p:nvPr>
            <p:ph type="ftr" sz="quarter" idx="11"/>
          </p:nvPr>
        </p:nvSpPr>
        <p:spPr/>
        <p:txBody>
          <a:bodyPr/>
          <a:lstStyle/>
          <a:p>
            <a:r>
              <a:rPr lang="en-US" dirty="1" smtClean="0"/>
              <a:t>PKLaw, P.A.© 2019 (©photos)</a:t>
            </a:r>
            <a:endParaRPr lang="en-US"/>
          </a:p>
        </p:txBody>
      </p:sp>
      <p:sp>
        <p:nvSpPr>
          <p:cNvPr id="5" name="Slide Number Placeholder 4"/>
          <p:cNvSpPr>
            <a:spLocks noGrp="1"/>
          </p:cNvSpPr>
          <p:nvPr>
            <p:ph type="sldNum" sz="quarter" idx="12"/>
          </p:nvPr>
        </p:nvSpPr>
        <p:spPr/>
        <p:txBody>
          <a:bodyPr/>
          <a:lstStyle/>
          <a:p>
            <a:fld id="{151980D2-2692-41A1-88DD-849FA7236B1E}" type="slidenum">
              <a:rPr lang="en-US" smtClean="0"/>
              <a:t>15</a:t>
            </a:fld>
            <a:endParaRPr lang="en-US"/>
          </a:p>
        </p:txBody>
      </p:sp>
    </p:spTree>
    <p:extLst>
      <p:ext uri="{BB962C8B-B14F-4D97-AF65-F5344CB8AC3E}">
        <p14:creationId xmlns:p14="http://schemas.microsoft.com/office/powerpoint/2010/main" val="2400189637"/>
      </p:ext>
    </p:extLst>
  </p:cSld>
  <p:clrMapOvr>
    <a:masterClrMapping/>
  </p:clrMapOvr>
  <p:transition spd="slow">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1"/>
              <a:t>Mandatory </a:t>
            </a:r>
            <a:r>
              <a:rPr lang="en-US" dirty="1" smtClean="0"/>
              <a:t>Reporting</a:t>
            </a:r>
            <a:endParaRPr lang="en-US"/>
          </a:p>
        </p:txBody>
      </p:sp>
      <p:sp>
        <p:nvSpPr>
          <p:cNvPr id="3" name="Content Placeholder 2"/>
          <p:cNvSpPr>
            <a:spLocks noGrp="1"/>
          </p:cNvSpPr>
          <p:nvPr>
            <p:ph idx="1"/>
          </p:nvPr>
        </p:nvSpPr>
        <p:spPr>
          <a:xfrm>
            <a:off x="722811" y="1584960"/>
            <a:ext cx="6474199" cy="4456403"/>
          </a:xfrm>
        </p:spPr>
        <p:txBody>
          <a:bodyPr>
            <a:normAutofit fontScale="92500"/>
          </a:bodyPr>
          <a:lstStyle/>
          <a:p>
            <a:r>
              <a:rPr lang="en-US" dirty="1"/>
              <a:t>In most states, reporting is mandatory.</a:t>
            </a:r>
          </a:p>
          <a:p>
            <a:r>
              <a:rPr lang="en-US" dirty="1" smtClean="0"/>
              <a:t>In </a:t>
            </a:r>
            <a:r>
              <a:rPr lang="en-US" dirty="1"/>
              <a:t>some states, failure to report may subject a school system employee to criminal charges or at the minimum, a misdemeanor.</a:t>
            </a:r>
          </a:p>
          <a:p>
            <a:r>
              <a:rPr lang="en-US" dirty="1" smtClean="0"/>
              <a:t>Statistics </a:t>
            </a:r>
            <a:r>
              <a:rPr lang="en-US" dirty="1"/>
              <a:t>vary by State. In Maryland, it is estimated that 23% of reported child abuse cases are based on sexual abuse. (Neglect-63%; Physical Abuse-14%)</a:t>
            </a:r>
          </a:p>
        </p:txBody>
      </p:sp>
      <p:sp>
        <p:nvSpPr>
          <p:cNvPr id="4" name="Footer Placeholder 3"/>
          <p:cNvSpPr>
            <a:spLocks noGrp="1"/>
          </p:cNvSpPr>
          <p:nvPr>
            <p:ph type="ftr" sz="quarter" idx="11"/>
          </p:nvPr>
        </p:nvSpPr>
        <p:spPr/>
        <p:txBody>
          <a:bodyPr/>
          <a:lstStyle/>
          <a:p>
            <a:r>
              <a:rPr lang="en-US" dirty="1" smtClean="0"/>
              <a:t>PKLaw, P.A.© 2019 (©photos)</a:t>
            </a:r>
            <a:endParaRPr lang="en-US"/>
          </a:p>
        </p:txBody>
      </p:sp>
      <p:sp>
        <p:nvSpPr>
          <p:cNvPr id="5" name="Slide Number Placeholder 4"/>
          <p:cNvSpPr>
            <a:spLocks noGrp="1"/>
          </p:cNvSpPr>
          <p:nvPr>
            <p:ph type="sldNum" sz="quarter" idx="12"/>
          </p:nvPr>
        </p:nvSpPr>
        <p:spPr/>
        <p:txBody>
          <a:bodyPr/>
          <a:lstStyle/>
          <a:p>
            <a:fld id="{151980D2-2692-41A1-88DD-849FA7236B1E}" type="slidenum">
              <a:rPr lang="en-US" smtClean="0"/>
              <a:t>16</a:t>
            </a:fld>
            <a:endParaRPr lang="en-US"/>
          </a:p>
        </p:txBody>
      </p:sp>
    </p:spTree>
    <p:extLst>
      <p:ext uri="{BB962C8B-B14F-4D97-AF65-F5344CB8AC3E}">
        <p14:creationId xmlns:p14="http://schemas.microsoft.com/office/powerpoint/2010/main" val="594939001"/>
      </p:ext>
    </p:extLst>
  </p:cSld>
  <p:clrMapOvr>
    <a:masterClrMapping/>
  </p:clrMapOvr>
  <p:transition spd="slow">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p:cNvSpPr>
            <a:spLocks noGrp="1"/>
          </p:cNvSpPr>
          <p:nvPr>
            <p:ph type="title"/>
          </p:nvPr>
        </p:nvSpPr>
        <p:spPr>
          <a:xfrm>
            <a:off x="849086" y="2112885"/>
            <a:ext cx="6377337" cy="2210539"/>
          </a:xfrm>
        </p:spPr>
        <p:txBody>
          <a:bodyPr anchor="ctr">
            <a:normAutofit/>
          </a:bodyPr>
          <a:lstStyle/>
          <a:p>
            <a:pPr algn="ctr"/>
            <a:r>
              <a:rPr lang="en-US" sz="4000" dirty="1" smtClean="0"/>
              <a:t>PPWs SHOULD HAVE BASIC KNOWLEDGE OF IEPs</a:t>
            </a:r>
            <a:endParaRPr lang="en-US" sz="4000"/>
          </a:p>
        </p:txBody>
      </p:sp>
      <p:sp>
        <p:nvSpPr>
          <p:cNvPr id="4" name="Footer Placeholder 3"/>
          <p:cNvSpPr>
            <a:spLocks noGrp="1"/>
          </p:cNvSpPr>
          <p:nvPr>
            <p:ph type="ftr" sz="quarter" idx="11"/>
          </p:nvPr>
        </p:nvSpPr>
        <p:spPr/>
        <p:txBody>
          <a:bodyPr/>
          <a:lstStyle/>
          <a:p>
            <a:r>
              <a:rPr lang="en-US" dirty="1" smtClean="0"/>
              <a:t>PKLaw, P.A.© 2019 (©photos)</a:t>
            </a:r>
            <a:endParaRPr lang="en-US"/>
          </a:p>
        </p:txBody>
      </p:sp>
    </p:spTree>
    <p:extLst>
      <p:ext uri="{BB962C8B-B14F-4D97-AF65-F5344CB8AC3E}">
        <p14:creationId xmlns:p14="http://schemas.microsoft.com/office/powerpoint/2010/main" val="311712546"/>
      </p:ext>
    </p:extLst>
  </p:cSld>
  <p:clrMapOvr>
    <a:masterClrMapping/>
  </p:clrMapOvr>
  <p:transition spd="slow">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p:cNvSpPr>
            <a:spLocks noGrp="1"/>
          </p:cNvSpPr>
          <p:nvPr>
            <p:ph type="title"/>
          </p:nvPr>
        </p:nvSpPr>
        <p:spPr>
          <a:xfrm>
            <a:off x="609599" y="781236"/>
            <a:ext cx="6643457" cy="5625252"/>
          </a:xfrm>
        </p:spPr>
        <p:txBody>
          <a:bodyPr>
            <a:normAutofit/>
          </a:bodyPr>
          <a:lstStyle/>
          <a:p>
            <a:pPr algn="ctr"/>
            <a:r>
              <a:rPr lang="en-US" dirty="1"/>
              <a:t>Implementation of the </a:t>
            </a:r>
            <a:r>
              <a:rPr lang="en-US" dirty="1" smtClean="0"/>
              <a:t>IEP</a:t>
            </a:r>
            <a:br>
              <a:rPr lang="en-US" dirty="1" smtClean="0"/>
            </a:br>
            <a:r>
              <a:rPr lang="en-US" dirty="1" smtClean="0"/>
              <a:t>Why </a:t>
            </a:r>
            <a:r>
              <a:rPr lang="en-US" dirty="1"/>
              <a:t>We Have to Settle or Lose Due Process </a:t>
            </a:r>
            <a:r>
              <a:rPr lang="en-US" dirty="1" smtClean="0"/>
              <a:t>Hearings</a:t>
            </a:r>
            <a:br>
              <a:rPr lang="en-US" dirty="1" smtClean="0"/>
            </a:br>
            <a:br>
              <a:rPr lang="en-US" dirty="1"/>
            </a:br>
            <a:br>
              <a:rPr lang="en-US" dirty="1" smtClean="0"/>
            </a:br>
            <a:br>
              <a:rPr lang="en-US" dirty="1" smtClean="0"/>
            </a:br>
            <a:br>
              <a:rPr lang="en-US" dirty="1" smtClean="0"/>
            </a:br>
            <a:br>
              <a:rPr lang="en-US" dirty="1"/>
            </a:br>
            <a:br>
              <a:rPr lang="en-US" dirty="1"/>
            </a:br>
            <a:r>
              <a:rPr lang="en-US" dirty="1"/>
              <a:t>(Just Write the Check)</a:t>
            </a:r>
            <a:br>
              <a:rPr lang="en-US" dirty="1"/>
            </a:br>
          </a:p>
        </p:txBody>
      </p:sp>
      <p:sp>
        <p:nvSpPr>
          <p:cNvPr id="4" name="Footer Placeholder 3"/>
          <p:cNvSpPr>
            <a:spLocks noGrp="1"/>
          </p:cNvSpPr>
          <p:nvPr>
            <p:ph type="ftr" sz="quarter" idx="11"/>
          </p:nvPr>
        </p:nvSpPr>
        <p:spPr>
          <a:xfrm>
            <a:off x="165462" y="6406488"/>
            <a:ext cx="4622973" cy="365125"/>
          </a:xfrm>
        </p:spPr>
        <p:txBody>
          <a:bodyPr/>
          <a:lstStyle/>
          <a:p>
            <a:r>
              <a:rPr lang="en-US" dirty="1" smtClean="0"/>
              <a:t>PKLaw, P.A.© 2019 (©photos)</a:t>
            </a:r>
            <a:endParaRPr lang="en-US"/>
          </a:p>
        </p:txBody>
      </p:sp>
      <p:sp>
        <p:nvSpPr>
          <p:cNvPr id="5" name="Slide Number Placeholder 4"/>
          <p:cNvSpPr>
            <a:spLocks noGrp="1"/>
          </p:cNvSpPr>
          <p:nvPr>
            <p:ph type="sldNum" sz="quarter" idx="12"/>
          </p:nvPr>
        </p:nvSpPr>
        <p:spPr>
          <a:xfrm>
            <a:off x="7833223" y="5852655"/>
            <a:ext cx="1041741" cy="742539"/>
          </a:xfrm>
        </p:spPr>
        <p:txBody>
          <a:bodyPr/>
          <a:lstStyle/>
          <a:p>
            <a:fld id="{1FD58232-AA9A-42AD-A5DD-10BD62F3770D}" type="slidenum">
              <a:rPr lang="en-US" smtClean="0"/>
              <a:t>18</a:t>
            </a:fld>
            <a:endParaRPr lang="en-US"/>
          </a:p>
        </p:txBody>
      </p:sp>
      <p:pic>
        <p:nvPicPr>
          <p:cNvPr id="6" name="Picture 5"/>
          <p:cNvPicPr>
            <a:picLocks noChangeAspect="1"/>
          </p:cNvPicPr>
          <p:nvPr/>
        </p:nvPicPr>
        <p:blipFill>
          <a:blip r:embed="rId2"/>
          <a:srcRect/>
          <a:stretch>
            <a:fillRect/>
          </a:stretch>
        </p:blipFill>
        <p:spPr>
          <a:xfrm>
            <a:off x="2991482" y="2882398"/>
            <a:ext cx="2049501" cy="1921408"/>
          </a:xfrm>
          <a:prstGeom prst="roundRect">
            <a:avLst>
              <a:gd name="adj" fmla="val 4167"/>
            </a:avLst>
          </a:prstGeom>
          <a:solidFill>
            <a:srgbClr val="FFFFFF"/>
          </a:solidFill>
          <a:ln w="76200" cap="sq">
            <a:solidFill>
              <a:srgbClr val="EAEAEA"/>
            </a:solidFill>
            <a:miter lim="800000"/>
          </a:ln>
          <a:effectLst>
            <a:reflection blurRad="12700" dir="5400000" dist="5000" algn="bl" stA="33000" endPos="28000" rotWithShape="0" sy="-100000"/>
          </a:effectLst>
          <a:scene3d>
            <a:camera prst="orthographicFront"/>
            <a:lightRig dir="t" rig="threePt">
              <a:rot lat="0" lon="0" rev="2700000"/>
            </a:lightRig>
          </a:scene3d>
          <a:sp3d contourW="6350">
            <a:bevelT h="38100" prst="circle"/>
            <a:contourClr>
              <a:srgbClr val="C0C0C0"/>
            </a:contourClr>
          </a:sp3d>
        </p:spPr>
      </p:pic>
    </p:spTree>
    <p:extLst>
      <p:ext uri="{BB962C8B-B14F-4D97-AF65-F5344CB8AC3E}">
        <p14:creationId xmlns:p14="http://schemas.microsoft.com/office/powerpoint/2010/main" val="251559185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nodeType="afterEffect">
                                  <p:stCondLst>
                                    <p:cond delay="0"/>
                                  </p:stCondLst>
                                  <p:childTnLst>
                                    <p:set>
                                      <p:cBhvr>
                                        <p:cTn id="6" dur="1" fill="hold">
                                          <p:stCondLst>
                                            <p:cond delay="0"/>
                                          </p:stCondLst>
                                        </p:cTn>
                                        <p:tgtEl>
                                          <p:spTgt spid="6">
                                            <p:bg/>
                                          </p:spTgt>
                                        </p:tgtEl>
                                        <p:attrNameLst>
                                          <p:attrName>style.visibility</p:attrName>
                                        </p:attrNameLst>
                                      </p:cBhvr>
                                      <p:to>
                                        <p:strVal val="visible"/>
                                      </p:to>
                                    </p:set>
                                    <p:anim calcmode="lin" valueType="num">
                                      <p:cBhvr>
                                        <p:cTn id="7" dur="500" decel="50000" fill="hold">
                                          <p:stCondLst>
                                            <p:cond delay="0"/>
                                          </p:stCondLst>
                                        </p:cTn>
                                        <p:tgtEl>
                                          <p:spTgt spid="6">
                                            <p:bg/>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6">
                                            <p:bg/>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6">
                                            <p:bg/>
                                          </p:spTgt>
                                        </p:tgtEl>
                                        <p:attrNameLst>
                                          <p:attrName>ppt_w</p:attrName>
                                        </p:attrNameLst>
                                      </p:cBhvr>
                                      <p:tavLst>
                                        <p:tav tm="0">
                                          <p:val>
                                            <p:strVal val="#ppt_w*.05"/>
                                          </p:val>
                                        </p:tav>
                                        <p:tav tm="100000">
                                          <p:val>
                                            <p:strVal val="#ppt_w"/>
                                          </p:val>
                                        </p:tav>
                                      </p:tavLst>
                                    </p:anim>
                                    <p:anim calcmode="lin" valueType="num">
                                      <p:cBhvr>
                                        <p:cTn id="10" dur="1000" fill="hold"/>
                                        <p:tgtEl>
                                          <p:spTgt spid="6">
                                            <p:bg/>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6">
                                            <p:bg/>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6">
                                            <p:bg/>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6">
                                            <p:bg/>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6">
                                            <p:bg/>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1"/>
              <a:t>The Service Hours were not delivered.	</a:t>
            </a:r>
          </a:p>
        </p:txBody>
      </p:sp>
      <p:sp>
        <p:nvSpPr>
          <p:cNvPr id="3" name="Content Placeholder 2"/>
          <p:cNvSpPr>
            <a:spLocks noGrp="1"/>
          </p:cNvSpPr>
          <p:nvPr>
            <p:ph idx="1"/>
          </p:nvPr>
        </p:nvSpPr>
        <p:spPr>
          <a:xfrm>
            <a:off x="923278" y="2842808"/>
            <a:ext cx="6470225" cy="2408543"/>
          </a:xfrm>
        </p:spPr>
        <p:txBody>
          <a:bodyPr anchor="t">
            <a:normAutofit/>
          </a:bodyPr>
          <a:lstStyle/>
          <a:p>
            <a:r>
              <a:rPr lang="en-US" dirty="1"/>
              <a:t>Admit it up front and make-up missed hours, hour by hour</a:t>
            </a:r>
            <a:r>
              <a:rPr lang="en-US" dirty="1" smtClean="0"/>
              <a:t>.</a:t>
            </a:r>
            <a:endParaRPr lang="en-US"/>
          </a:p>
        </p:txBody>
      </p:sp>
      <p:sp>
        <p:nvSpPr>
          <p:cNvPr id="4" name="Footer Placeholder 3"/>
          <p:cNvSpPr>
            <a:spLocks noGrp="1"/>
          </p:cNvSpPr>
          <p:nvPr>
            <p:ph type="ftr" sz="quarter" idx="11"/>
          </p:nvPr>
        </p:nvSpPr>
        <p:spPr/>
        <p:txBody>
          <a:bodyPr/>
          <a:lstStyle/>
          <a:p>
            <a:r>
              <a:rPr lang="en-US" dirty="1" smtClean="0"/>
              <a:t>PKLaw, P.A.© 2019 (©photos)</a:t>
            </a:r>
            <a:endParaRPr lang="en-US"/>
          </a:p>
        </p:txBody>
      </p:sp>
      <p:sp>
        <p:nvSpPr>
          <p:cNvPr id="5" name="Slide Number Placeholder 4"/>
          <p:cNvSpPr>
            <a:spLocks noGrp="1"/>
          </p:cNvSpPr>
          <p:nvPr>
            <p:ph type="sldNum" sz="quarter" idx="12"/>
          </p:nvPr>
        </p:nvSpPr>
        <p:spPr/>
        <p:txBody>
          <a:bodyPr/>
          <a:lstStyle/>
          <a:p>
            <a:fld id="{1FD58232-AA9A-42AD-A5DD-10BD62F3770D}" type="slidenum">
              <a:rPr lang="en-US" smtClean="0"/>
              <a:t>19</a:t>
            </a:fld>
            <a:endParaRPr lang="en-US"/>
          </a:p>
        </p:txBody>
      </p:sp>
    </p:spTree>
    <p:extLst>
      <p:ext uri="{BB962C8B-B14F-4D97-AF65-F5344CB8AC3E}">
        <p14:creationId xmlns:p14="http://schemas.microsoft.com/office/powerpoint/2010/main" val="4174598938"/>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p:cNvSpPr>
            <a:spLocks noGrp="1"/>
          </p:cNvSpPr>
          <p:nvPr>
            <p:ph type="title"/>
          </p:nvPr>
        </p:nvSpPr>
        <p:spPr>
          <a:xfrm>
            <a:off x="782321" y="2068497"/>
            <a:ext cx="6447501" cy="1902068"/>
          </a:xfrm>
        </p:spPr>
        <p:txBody>
          <a:bodyPr anchor="ctr">
            <a:normAutofit/>
          </a:bodyPr>
          <a:lstStyle/>
          <a:p>
            <a:pPr algn="ctr"/>
            <a:r>
              <a:rPr lang="en-US" dirty="1"/>
              <a:t>GROOMING AND SEXUAL PREDATORS</a:t>
            </a:r>
          </a:p>
        </p:txBody>
      </p:sp>
      <p:sp>
        <p:nvSpPr>
          <p:cNvPr id="4" name="Footer Placeholder 3"/>
          <p:cNvSpPr>
            <a:spLocks noGrp="1"/>
          </p:cNvSpPr>
          <p:nvPr>
            <p:ph type="ftr" sz="quarter" idx="11"/>
          </p:nvPr>
        </p:nvSpPr>
        <p:spPr/>
        <p:txBody>
          <a:bodyPr/>
          <a:lstStyle/>
          <a:p>
            <a:r>
              <a:rPr lang="en-US" dirty="1" smtClean="0"/>
              <a:t>PKLaw, P.A.© 2019 (©photos)</a:t>
            </a:r>
            <a:endParaRPr lang="en-US"/>
          </a:p>
        </p:txBody>
      </p:sp>
      <p:sp>
        <p:nvSpPr>
          <p:cNvPr id="5" name="Slide Number Placeholder 4"/>
          <p:cNvSpPr>
            <a:spLocks noGrp="1"/>
          </p:cNvSpPr>
          <p:nvPr>
            <p:ph type="sldNum" sz="quarter" idx="12"/>
          </p:nvPr>
        </p:nvSpPr>
        <p:spPr/>
        <p:txBody>
          <a:bodyPr/>
          <a:lstStyle/>
          <a:p>
            <a:fld id="{151980D2-2692-41A1-88DD-849FA7236B1E}" type="slidenum">
              <a:rPr lang="en-US" smtClean="0"/>
              <a:t>2</a:t>
            </a:fld>
            <a:endParaRPr lang="en-US"/>
          </a:p>
        </p:txBody>
      </p:sp>
    </p:spTree>
    <p:extLst>
      <p:ext uri="{BB962C8B-B14F-4D97-AF65-F5344CB8AC3E}">
        <p14:creationId xmlns:p14="http://schemas.microsoft.com/office/powerpoint/2010/main" val="3242145073"/>
      </p:ext>
    </p:extLst>
  </p:cSld>
  <p:clrMapOvr>
    <a:masterClrMapping/>
  </p:clrMapOvr>
  <p:transition spd="slow">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710214" y="2201662"/>
            <a:ext cx="6542842" cy="2594103"/>
          </a:xfrm>
        </p:spPr>
        <p:txBody>
          <a:bodyPr>
            <a:normAutofit/>
          </a:bodyPr>
          <a:lstStyle/>
          <a:p>
            <a:r>
              <a:rPr lang="en-US" dirty="1"/>
              <a:t>The reading program was not delivered with fidelity (days and minutes per session)</a:t>
            </a:r>
          </a:p>
          <a:p>
            <a:r>
              <a:rPr lang="en-US" dirty="1"/>
              <a:t>Data was not kept</a:t>
            </a:r>
            <a:r>
              <a:rPr lang="en-US" dirty="1" smtClean="0"/>
              <a:t>.</a:t>
            </a:r>
            <a:endParaRPr lang="en-US"/>
          </a:p>
        </p:txBody>
      </p:sp>
      <p:sp>
        <p:nvSpPr>
          <p:cNvPr id="4" name="Footer Placeholder 3"/>
          <p:cNvSpPr>
            <a:spLocks noGrp="1"/>
          </p:cNvSpPr>
          <p:nvPr>
            <p:ph type="ftr" sz="quarter" idx="11"/>
          </p:nvPr>
        </p:nvSpPr>
        <p:spPr/>
        <p:txBody>
          <a:bodyPr/>
          <a:lstStyle/>
          <a:p>
            <a:r>
              <a:rPr lang="en-US" dirty="1" smtClean="0"/>
              <a:t>PKLaw, P.A.© 2019 (©photos)</a:t>
            </a:r>
            <a:endParaRPr lang="en-US"/>
          </a:p>
        </p:txBody>
      </p:sp>
      <p:sp>
        <p:nvSpPr>
          <p:cNvPr id="5" name="Slide Number Placeholder 4"/>
          <p:cNvSpPr>
            <a:spLocks noGrp="1"/>
          </p:cNvSpPr>
          <p:nvPr>
            <p:ph type="sldNum" sz="quarter" idx="12"/>
          </p:nvPr>
        </p:nvSpPr>
        <p:spPr/>
        <p:txBody>
          <a:bodyPr/>
          <a:lstStyle/>
          <a:p>
            <a:fld id="{1FD58232-AA9A-42AD-A5DD-10BD62F3770D}" type="slidenum">
              <a:rPr lang="en-US" smtClean="0"/>
              <a:t>20</a:t>
            </a:fld>
            <a:endParaRPr lang="en-US"/>
          </a:p>
        </p:txBody>
      </p:sp>
    </p:spTree>
    <p:extLst>
      <p:ext uri="{BB962C8B-B14F-4D97-AF65-F5344CB8AC3E}">
        <p14:creationId xmlns:p14="http://schemas.microsoft.com/office/powerpoint/2010/main" val="937317054"/>
      </p:ext>
    </p:extLst>
  </p:cSld>
  <p:clrMapOvr>
    <a:masterClrMapping/>
  </p:clrMapOvr>
  <p:transition spd="slow">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719092" y="1509205"/>
            <a:ext cx="6693764" cy="4136994"/>
          </a:xfrm>
        </p:spPr>
        <p:txBody>
          <a:bodyPr>
            <a:normAutofit/>
          </a:bodyPr>
          <a:lstStyle/>
          <a:p>
            <a:r>
              <a:rPr lang="en-US" dirty="1" smtClean="0"/>
              <a:t>Accommodations </a:t>
            </a:r>
            <a:r>
              <a:rPr lang="en-US" dirty="1"/>
              <a:t>were not implemented.</a:t>
            </a:r>
          </a:p>
          <a:p>
            <a:r>
              <a:rPr lang="en-US" dirty="1"/>
              <a:t>The goals and objectives did not change from year to year.</a:t>
            </a:r>
          </a:p>
          <a:p>
            <a:r>
              <a:rPr lang="en-US" dirty="1"/>
              <a:t>The child was restrained too many times and the team failed to hold a timely IEP team meeting to address restraints</a:t>
            </a:r>
            <a:r>
              <a:rPr lang="en-US" dirty="1" smtClean="0"/>
              <a:t>.</a:t>
            </a:r>
            <a:endParaRPr lang="en-US"/>
          </a:p>
        </p:txBody>
      </p:sp>
      <p:sp>
        <p:nvSpPr>
          <p:cNvPr id="4" name="Footer Placeholder 3"/>
          <p:cNvSpPr>
            <a:spLocks noGrp="1"/>
          </p:cNvSpPr>
          <p:nvPr>
            <p:ph type="ftr" sz="quarter" idx="11"/>
          </p:nvPr>
        </p:nvSpPr>
        <p:spPr/>
        <p:txBody>
          <a:bodyPr/>
          <a:lstStyle/>
          <a:p>
            <a:r>
              <a:rPr lang="en-US" dirty="1" smtClean="0"/>
              <a:t>PKLaw, P.A.© 2019 (©photos)</a:t>
            </a:r>
            <a:endParaRPr lang="en-US"/>
          </a:p>
        </p:txBody>
      </p:sp>
      <p:sp>
        <p:nvSpPr>
          <p:cNvPr id="5" name="Slide Number Placeholder 4"/>
          <p:cNvSpPr>
            <a:spLocks noGrp="1"/>
          </p:cNvSpPr>
          <p:nvPr>
            <p:ph type="sldNum" sz="quarter" idx="12"/>
          </p:nvPr>
        </p:nvSpPr>
        <p:spPr/>
        <p:txBody>
          <a:bodyPr/>
          <a:lstStyle/>
          <a:p>
            <a:fld id="{1FD58232-AA9A-42AD-A5DD-10BD62F3770D}" type="slidenum">
              <a:rPr lang="en-US" smtClean="0"/>
              <a:t>21</a:t>
            </a:fld>
            <a:endParaRPr lang="en-US"/>
          </a:p>
        </p:txBody>
      </p:sp>
    </p:spTree>
    <p:extLst>
      <p:ext uri="{BB962C8B-B14F-4D97-AF65-F5344CB8AC3E}">
        <p14:creationId xmlns:p14="http://schemas.microsoft.com/office/powerpoint/2010/main" val="698916968"/>
      </p:ext>
    </p:extLst>
  </p:cSld>
  <p:clrMapOvr>
    <a:masterClrMapping/>
  </p:clrMapOvr>
  <p:transition spd="slow">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745724" y="1633492"/>
            <a:ext cx="6667130" cy="3941686"/>
          </a:xfrm>
        </p:spPr>
        <p:txBody>
          <a:bodyPr>
            <a:normAutofit/>
          </a:bodyPr>
          <a:lstStyle/>
          <a:p>
            <a:r>
              <a:rPr lang="en-US" dirty="1" smtClean="0"/>
              <a:t>You </a:t>
            </a:r>
            <a:r>
              <a:rPr lang="en-US" dirty="1"/>
              <a:t>call the parents of an unruly student and asked them to take the child home.</a:t>
            </a:r>
          </a:p>
          <a:p>
            <a:r>
              <a:rPr lang="en-US" dirty="1"/>
              <a:t>An overly friendly and empathetic teacher says too much on an email with a parent.</a:t>
            </a:r>
          </a:p>
          <a:p>
            <a:r>
              <a:rPr lang="en-US" dirty="1"/>
              <a:t>The team did not listen to the parents’ concerns</a:t>
            </a:r>
            <a:r>
              <a:rPr lang="en-US" dirty="1" smtClean="0"/>
              <a:t>.</a:t>
            </a:r>
            <a:endParaRPr lang="en-US"/>
          </a:p>
        </p:txBody>
      </p:sp>
      <p:sp>
        <p:nvSpPr>
          <p:cNvPr id="4" name="Footer Placeholder 3"/>
          <p:cNvSpPr>
            <a:spLocks noGrp="1"/>
          </p:cNvSpPr>
          <p:nvPr>
            <p:ph type="ftr" sz="quarter" idx="11"/>
          </p:nvPr>
        </p:nvSpPr>
        <p:spPr/>
        <p:txBody>
          <a:bodyPr/>
          <a:lstStyle/>
          <a:p>
            <a:r>
              <a:rPr lang="en-US" dirty="1" smtClean="0"/>
              <a:t>PKLaw, P.A.© 2019 (©photos)</a:t>
            </a:r>
            <a:endParaRPr lang="en-US"/>
          </a:p>
        </p:txBody>
      </p:sp>
      <p:sp>
        <p:nvSpPr>
          <p:cNvPr id="5" name="Slide Number Placeholder 4"/>
          <p:cNvSpPr>
            <a:spLocks noGrp="1"/>
          </p:cNvSpPr>
          <p:nvPr>
            <p:ph type="sldNum" sz="quarter" idx="12"/>
          </p:nvPr>
        </p:nvSpPr>
        <p:spPr/>
        <p:txBody>
          <a:bodyPr/>
          <a:lstStyle/>
          <a:p>
            <a:fld id="{1FD58232-AA9A-42AD-A5DD-10BD62F3770D}" type="slidenum">
              <a:rPr lang="en-US" smtClean="0"/>
              <a:t>22</a:t>
            </a:fld>
            <a:endParaRPr lang="en-US"/>
          </a:p>
        </p:txBody>
      </p:sp>
    </p:spTree>
    <p:extLst>
      <p:ext uri="{BB962C8B-B14F-4D97-AF65-F5344CB8AC3E}">
        <p14:creationId xmlns:p14="http://schemas.microsoft.com/office/powerpoint/2010/main" val="735027836"/>
      </p:ext>
    </p:extLst>
  </p:cSld>
  <p:clrMapOvr>
    <a:masterClrMapping/>
  </p:clrMapOvr>
  <p:transition spd="slow">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83581" y="1500327"/>
            <a:ext cx="6533965" cy="4811696"/>
          </a:xfrm>
        </p:spPr>
        <p:txBody>
          <a:bodyPr>
            <a:normAutofit/>
          </a:bodyPr>
          <a:lstStyle/>
          <a:p>
            <a:r>
              <a:rPr lang="en-US" dirty="1" smtClean="0"/>
              <a:t>A </a:t>
            </a:r>
            <a:r>
              <a:rPr lang="en-US" dirty="1"/>
              <a:t>team member said, “We do not do this here.”</a:t>
            </a:r>
          </a:p>
          <a:p>
            <a:r>
              <a:rPr lang="en-US" dirty="1"/>
              <a:t>Ignoring bullying complaints.</a:t>
            </a:r>
          </a:p>
          <a:p>
            <a:r>
              <a:rPr lang="en-US" dirty="1"/>
              <a:t>Failure to have goals and objectives in reading, writing and math for older students where warranted.</a:t>
            </a:r>
          </a:p>
          <a:p>
            <a:r>
              <a:rPr lang="en-US" dirty="1"/>
              <a:t>Ignoring anxiety complaints.</a:t>
            </a:r>
          </a:p>
        </p:txBody>
      </p:sp>
      <p:sp>
        <p:nvSpPr>
          <p:cNvPr id="4" name="Footer Placeholder 3"/>
          <p:cNvSpPr>
            <a:spLocks noGrp="1"/>
          </p:cNvSpPr>
          <p:nvPr>
            <p:ph type="ftr" sz="quarter" idx="11"/>
          </p:nvPr>
        </p:nvSpPr>
        <p:spPr/>
        <p:txBody>
          <a:bodyPr/>
          <a:lstStyle/>
          <a:p>
            <a:r>
              <a:rPr lang="en-US" dirty="1" smtClean="0"/>
              <a:t>PKLaw, P.A.© 2019 (©photos)</a:t>
            </a:r>
            <a:endParaRPr lang="en-US"/>
          </a:p>
        </p:txBody>
      </p:sp>
      <p:sp>
        <p:nvSpPr>
          <p:cNvPr id="5" name="Slide Number Placeholder 4"/>
          <p:cNvSpPr>
            <a:spLocks noGrp="1"/>
          </p:cNvSpPr>
          <p:nvPr>
            <p:ph type="sldNum" sz="quarter" idx="12"/>
          </p:nvPr>
        </p:nvSpPr>
        <p:spPr/>
        <p:txBody>
          <a:bodyPr/>
          <a:lstStyle/>
          <a:p>
            <a:fld id="{1FD58232-AA9A-42AD-A5DD-10BD62F3770D}" type="slidenum">
              <a:rPr lang="en-US" smtClean="0"/>
              <a:t>23</a:t>
            </a:fld>
            <a:endParaRPr lang="en-US"/>
          </a:p>
        </p:txBody>
      </p:sp>
    </p:spTree>
    <p:extLst>
      <p:ext uri="{BB962C8B-B14F-4D97-AF65-F5344CB8AC3E}">
        <p14:creationId xmlns:p14="http://schemas.microsoft.com/office/powerpoint/2010/main" val="3184411787"/>
      </p:ext>
    </p:extLst>
  </p:cSld>
  <p:clrMapOvr>
    <a:masterClrMapping/>
  </p:clrMapOvr>
  <p:transition spd="slow">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1"/>
              <a:t>More on </a:t>
            </a:r>
            <a:r>
              <a:rPr lang="en-US" dirty="1" smtClean="0"/>
              <a:t>Anxiety</a:t>
            </a:r>
            <a:endParaRPr lang="en-US"/>
          </a:p>
        </p:txBody>
      </p:sp>
      <p:sp>
        <p:nvSpPr>
          <p:cNvPr id="3" name="Content Placeholder 2"/>
          <p:cNvSpPr>
            <a:spLocks noGrp="1"/>
          </p:cNvSpPr>
          <p:nvPr>
            <p:ph idx="1"/>
          </p:nvPr>
        </p:nvSpPr>
        <p:spPr>
          <a:xfrm>
            <a:off x="745724" y="1562470"/>
            <a:ext cx="6365290" cy="4252403"/>
          </a:xfrm>
        </p:spPr>
        <p:txBody>
          <a:bodyPr>
            <a:normAutofit fontScale="92500" lnSpcReduction="10000"/>
          </a:bodyPr>
          <a:lstStyle/>
          <a:p>
            <a:pPr marL="0" indent="0">
              <a:buNone/>
            </a:pPr>
            <a:r>
              <a:rPr lang="en-US" dirty="1"/>
              <a:t>Why the increase?</a:t>
            </a:r>
          </a:p>
          <a:p>
            <a:r>
              <a:rPr lang="en-US" dirty="1" smtClean="0"/>
              <a:t>Too </a:t>
            </a:r>
            <a:r>
              <a:rPr lang="en-US" dirty="1"/>
              <a:t>many outside activities, too much testing, too much homework at a young age, too many overly anxious parents, school shootings, dysfunctional families, morning and evening rushing, helicopter parents, pressure to get As, disruptive students in class</a:t>
            </a:r>
          </a:p>
          <a:p>
            <a:r>
              <a:rPr lang="en-US" dirty="1"/>
              <a:t>Watch for signs of anxiety</a:t>
            </a:r>
            <a:r>
              <a:rPr lang="en-US" dirty="1" smtClean="0"/>
              <a:t>.</a:t>
            </a:r>
            <a:endParaRPr lang="en-US"/>
          </a:p>
        </p:txBody>
      </p:sp>
      <p:sp>
        <p:nvSpPr>
          <p:cNvPr id="4" name="Footer Placeholder 3"/>
          <p:cNvSpPr>
            <a:spLocks noGrp="1"/>
          </p:cNvSpPr>
          <p:nvPr>
            <p:ph type="ftr" sz="quarter" idx="11"/>
          </p:nvPr>
        </p:nvSpPr>
        <p:spPr/>
        <p:txBody>
          <a:bodyPr/>
          <a:lstStyle/>
          <a:p>
            <a:r>
              <a:rPr lang="en-US" dirty="1" smtClean="0"/>
              <a:t>PKLaw, P.A.© 2019 (©photos)</a:t>
            </a:r>
            <a:endParaRPr lang="en-US"/>
          </a:p>
        </p:txBody>
      </p:sp>
      <p:sp>
        <p:nvSpPr>
          <p:cNvPr id="5" name="Slide Number Placeholder 4"/>
          <p:cNvSpPr>
            <a:spLocks noGrp="1"/>
          </p:cNvSpPr>
          <p:nvPr>
            <p:ph type="sldNum" sz="quarter" idx="12"/>
          </p:nvPr>
        </p:nvSpPr>
        <p:spPr/>
        <p:txBody>
          <a:bodyPr/>
          <a:lstStyle/>
          <a:p>
            <a:fld id="{1FD58232-AA9A-42AD-A5DD-10BD62F3770D}" type="slidenum">
              <a:rPr lang="en-US" smtClean="0"/>
              <a:t>24</a:t>
            </a:fld>
            <a:endParaRPr lang="en-US"/>
          </a:p>
        </p:txBody>
      </p:sp>
    </p:spTree>
    <p:extLst>
      <p:ext uri="{BB962C8B-B14F-4D97-AF65-F5344CB8AC3E}">
        <p14:creationId xmlns:p14="http://schemas.microsoft.com/office/powerpoint/2010/main" val="731612954"/>
      </p:ext>
    </p:extLst>
  </p:cSld>
  <p:clrMapOvr>
    <a:masterClrMapping/>
  </p:clrMapOvr>
  <p:transition spd="slow">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1"/>
              <a:t>What to do?</a:t>
            </a:r>
          </a:p>
        </p:txBody>
      </p:sp>
      <p:sp>
        <p:nvSpPr>
          <p:cNvPr id="3" name="Content Placeholder 2"/>
          <p:cNvSpPr>
            <a:spLocks noGrp="1"/>
          </p:cNvSpPr>
          <p:nvPr>
            <p:ph idx="1"/>
          </p:nvPr>
        </p:nvSpPr>
        <p:spPr>
          <a:xfrm>
            <a:off x="790113" y="1930400"/>
            <a:ext cx="6511950" cy="3270705"/>
          </a:xfrm>
        </p:spPr>
        <p:txBody>
          <a:bodyPr>
            <a:normAutofit fontScale="92500"/>
          </a:bodyPr>
          <a:lstStyle/>
          <a:p>
            <a:pPr marL="0" indent="0">
              <a:buNone/>
            </a:pPr>
            <a:r>
              <a:rPr lang="en-US" dirty="1"/>
              <a:t>Conduct a FBA</a:t>
            </a:r>
            <a:r>
              <a:rPr lang="en-US" dirty="1" smtClean="0"/>
              <a:t>.</a:t>
            </a:r>
          </a:p>
          <a:p>
            <a:r>
              <a:rPr lang="en-US" dirty="1"/>
              <a:t>School refusal, tired in morning (why?), parents sleeping-in, changing for PE, criticism by a teacher, bullying issues, undiagnosed disability.</a:t>
            </a:r>
          </a:p>
          <a:p>
            <a:r>
              <a:rPr lang="en-US" dirty="1"/>
              <a:t>The FBA can focus on school and/or in the home</a:t>
            </a:r>
            <a:r>
              <a:rPr lang="en-US" dirty="1" smtClean="0"/>
              <a:t>.</a:t>
            </a:r>
            <a:endParaRPr lang="en-US"/>
          </a:p>
        </p:txBody>
      </p:sp>
      <p:sp>
        <p:nvSpPr>
          <p:cNvPr id="4" name="Footer Placeholder 3"/>
          <p:cNvSpPr>
            <a:spLocks noGrp="1"/>
          </p:cNvSpPr>
          <p:nvPr>
            <p:ph type="ftr" sz="quarter" idx="11"/>
          </p:nvPr>
        </p:nvSpPr>
        <p:spPr/>
        <p:txBody>
          <a:bodyPr/>
          <a:lstStyle/>
          <a:p>
            <a:r>
              <a:rPr lang="en-US" dirty="1" smtClean="0"/>
              <a:t>PKLaw, P.A.© 2019 (©photos)</a:t>
            </a:r>
            <a:endParaRPr lang="en-US"/>
          </a:p>
        </p:txBody>
      </p:sp>
      <p:sp>
        <p:nvSpPr>
          <p:cNvPr id="5" name="Slide Number Placeholder 4"/>
          <p:cNvSpPr>
            <a:spLocks noGrp="1"/>
          </p:cNvSpPr>
          <p:nvPr>
            <p:ph type="sldNum" sz="quarter" idx="12"/>
          </p:nvPr>
        </p:nvSpPr>
        <p:spPr/>
        <p:txBody>
          <a:bodyPr/>
          <a:lstStyle/>
          <a:p>
            <a:fld id="{1FD58232-AA9A-42AD-A5DD-10BD62F3770D}" type="slidenum">
              <a:rPr lang="en-US" smtClean="0"/>
              <a:t>25</a:t>
            </a:fld>
            <a:endParaRPr lang="en-US"/>
          </a:p>
        </p:txBody>
      </p:sp>
    </p:spTree>
    <p:extLst>
      <p:ext uri="{BB962C8B-B14F-4D97-AF65-F5344CB8AC3E}">
        <p14:creationId xmlns:p14="http://schemas.microsoft.com/office/powerpoint/2010/main" val="3775024169"/>
      </p:ext>
    </p:extLst>
  </p:cSld>
  <p:clrMapOvr>
    <a:masterClrMapping/>
  </p:clrMapOvr>
  <p:transition spd="slow">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1" smtClean="0"/>
              <a:t>What to do?</a:t>
            </a:r>
            <a:endParaRPr lang="en-US"/>
          </a:p>
        </p:txBody>
      </p:sp>
      <p:sp>
        <p:nvSpPr>
          <p:cNvPr id="3" name="Content Placeholder 2"/>
          <p:cNvSpPr>
            <a:spLocks noGrp="1"/>
          </p:cNvSpPr>
          <p:nvPr>
            <p:ph idx="1"/>
          </p:nvPr>
        </p:nvSpPr>
        <p:spPr/>
        <p:txBody>
          <a:bodyPr/>
          <a:lstStyle/>
          <a:p>
            <a:r>
              <a:rPr lang="en-US" dirty="1"/>
              <a:t>Meet with teachers before the school year begins. Private tour of the school.</a:t>
            </a:r>
          </a:p>
          <a:p>
            <a:r>
              <a:rPr lang="en-US" dirty="1"/>
              <a:t>If school refusal, start with a shortened day. </a:t>
            </a:r>
          </a:p>
          <a:p>
            <a:endParaRPr lang="en-US"/>
          </a:p>
        </p:txBody>
      </p:sp>
      <p:sp>
        <p:nvSpPr>
          <p:cNvPr id="4" name="Footer Placeholder 3"/>
          <p:cNvSpPr>
            <a:spLocks noGrp="1"/>
          </p:cNvSpPr>
          <p:nvPr>
            <p:ph type="ftr" sz="quarter" idx="11"/>
          </p:nvPr>
        </p:nvSpPr>
        <p:spPr/>
        <p:txBody>
          <a:bodyPr/>
          <a:lstStyle/>
          <a:p>
            <a:r>
              <a:rPr lang="en-US" dirty="1" smtClean="0"/>
              <a:t>PKLaw, P.A.© 2019 (©photos)</a:t>
            </a:r>
            <a:endParaRPr lang="en-US"/>
          </a:p>
        </p:txBody>
      </p:sp>
      <p:sp>
        <p:nvSpPr>
          <p:cNvPr id="5" name="Slide Number Placeholder 4"/>
          <p:cNvSpPr>
            <a:spLocks noGrp="1"/>
          </p:cNvSpPr>
          <p:nvPr>
            <p:ph type="sldNum" sz="quarter" idx="12"/>
          </p:nvPr>
        </p:nvSpPr>
        <p:spPr/>
        <p:txBody>
          <a:bodyPr/>
          <a:lstStyle/>
          <a:p>
            <a:fld id="{1FD58232-AA9A-42AD-A5DD-10BD62F3770D}" type="slidenum">
              <a:rPr lang="en-US" smtClean="0"/>
              <a:t>26</a:t>
            </a:fld>
            <a:endParaRPr lang="en-US"/>
          </a:p>
        </p:txBody>
      </p:sp>
    </p:spTree>
    <p:extLst>
      <p:ext uri="{BB962C8B-B14F-4D97-AF65-F5344CB8AC3E}">
        <p14:creationId xmlns:p14="http://schemas.microsoft.com/office/powerpoint/2010/main" val="2931047282"/>
      </p:ext>
    </p:extLst>
  </p:cSld>
  <p:clrMapOvr>
    <a:masterClrMapping/>
  </p:clrMapOvr>
  <p:transition spd="slow">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p:cNvSpPr>
            <a:spLocks noGrp="1"/>
          </p:cNvSpPr>
          <p:nvPr>
            <p:ph type="title"/>
          </p:nvPr>
        </p:nvSpPr>
        <p:spPr>
          <a:xfrm>
            <a:off x="701336" y="2784508"/>
            <a:ext cx="6838087" cy="1432090"/>
          </a:xfrm>
        </p:spPr>
        <p:txBody>
          <a:bodyPr>
            <a:noAutofit/>
          </a:bodyPr>
          <a:lstStyle/>
          <a:p>
            <a:r>
              <a:rPr lang="en-US" sz="4000" dirty="1" smtClean="0"/>
              <a:t>SOME FERPA ISSUES</a:t>
            </a:r>
            <a:endParaRPr lang="en-US" sz="4000"/>
          </a:p>
        </p:txBody>
      </p:sp>
      <p:sp>
        <p:nvSpPr>
          <p:cNvPr id="4" name="Footer Placeholder 3"/>
          <p:cNvSpPr>
            <a:spLocks noGrp="1"/>
          </p:cNvSpPr>
          <p:nvPr>
            <p:ph type="ftr" sz="quarter" idx="11"/>
          </p:nvPr>
        </p:nvSpPr>
        <p:spPr/>
        <p:txBody>
          <a:bodyPr/>
          <a:lstStyle/>
          <a:p>
            <a:r>
              <a:rPr lang="en-US" dirty="1" smtClean="0"/>
              <a:t>PKLaw, P.A.© 2019 (©photos)</a:t>
            </a:r>
            <a:endParaRPr lang="en-US"/>
          </a:p>
        </p:txBody>
      </p:sp>
      <p:sp>
        <p:nvSpPr>
          <p:cNvPr id="5" name="Slide Number Placeholder 4"/>
          <p:cNvSpPr>
            <a:spLocks noGrp="1"/>
          </p:cNvSpPr>
          <p:nvPr>
            <p:ph type="sldNum" sz="quarter" idx="12"/>
          </p:nvPr>
        </p:nvSpPr>
        <p:spPr>
          <a:xfrm>
            <a:off x="7846423" y="5773783"/>
            <a:ext cx="1016259" cy="750679"/>
          </a:xfrm>
        </p:spPr>
        <p:txBody>
          <a:bodyPr anchor="ctr"/>
          <a:lstStyle/>
          <a:p>
            <a:pPr algn="ctr"/>
            <a:fld id="{1FD58232-AA9A-42AD-A5DD-10BD62F3770D}" type="slidenum">
              <a:rPr lang="en-US" sz="2800" smtClean="0">
                <a:solidFill>
                  <a:schemeClr val="accent1">
                    <a:lumMod val="20000"/>
                    <a:lumOff val="80000"/>
                  </a:schemeClr>
                </a:solidFill>
              </a:rPr>
              <a:t>27</a:t>
            </a:fld>
            <a:endParaRPr lang="en-US">
              <a:solidFill>
                <a:schemeClr val="accent1">
                  <a:lumMod val="20000"/>
                  <a:lumOff val="80000"/>
                </a:schemeClr>
              </a:solidFill>
            </a:endParaRPr>
          </a:p>
        </p:txBody>
      </p:sp>
      <p:pic>
        <p:nvPicPr>
          <p:cNvPr id="7" name="Picture 6"/>
          <p:cNvPicPr>
            <a:picLocks noChangeAspect="1"/>
          </p:cNvPicPr>
          <p:nvPr/>
        </p:nvPicPr>
        <p:blipFill>
          <a:blip r:embed="rId2"/>
          <a:srcRect/>
          <a:stretch>
            <a:fillRect/>
          </a:stretch>
        </p:blipFill>
        <p:spPr>
          <a:xfrm>
            <a:off x="3196546" y="1182522"/>
            <a:ext cx="2135981" cy="1601986"/>
          </a:xfrm>
          <a:prstGeom prst="rect"/>
          <a:ln>
            <a:noFill/>
          </a:ln>
          <a:effectLst>
            <a:reflection blurRad="12700" dir="5400000" dist="5000" algn="bl" stA="30000" endPos="30000" rotWithShape="0" sy="-100000"/>
          </a:effectLst>
          <a:scene3d>
            <a:camera prst="perspectiveContrastingLeftFacing">
              <a:rot lat="300000" lon="19800000" rev="0"/>
            </a:camera>
            <a:lightRig dir="t" rig="threePt">
              <a:rot lat="0" lon="0" rev="2700000"/>
            </a:lightRig>
          </a:scene3d>
          <a:sp3d>
            <a:bevelT w="63500" h="50800" prst="circle"/>
          </a:sp3d>
        </p:spPr>
      </p:pic>
    </p:spTree>
    <p:extLst>
      <p:ext uri="{BB962C8B-B14F-4D97-AF65-F5344CB8AC3E}">
        <p14:creationId xmlns:p14="http://schemas.microsoft.com/office/powerpoint/2010/main" val="34476463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nodeType="afterEffect">
                                  <p:stCondLst>
                                    <p:cond delay="0"/>
                                  </p:stCondLst>
                                  <p:childTnLst>
                                    <p:set>
                                      <p:cBhvr>
                                        <p:cTn id="6" dur="1" fill="hold">
                                          <p:stCondLst>
                                            <p:cond delay="0"/>
                                          </p:stCondLst>
                                        </p:cTn>
                                        <p:tgtEl>
                                          <p:spTgt spid="7">
                                            <p:bg/>
                                          </p:spTgt>
                                        </p:tgtEl>
                                        <p:attrNameLst>
                                          <p:attrName>style.visibility</p:attrName>
                                        </p:attrNameLst>
                                      </p:cBhvr>
                                      <p:to>
                                        <p:strVal val="visible"/>
                                      </p:to>
                                    </p:set>
                                    <p:anim calcmode="lin" valueType="num">
                                      <p:cBhvr>
                                        <p:cTn id="7" dur="500" decel="50000" fill="hold">
                                          <p:stCondLst>
                                            <p:cond delay="0"/>
                                          </p:stCondLst>
                                        </p:cTn>
                                        <p:tgtEl>
                                          <p:spTgt spid="7">
                                            <p:bg/>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7">
                                            <p:bg/>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7">
                                            <p:bg/>
                                          </p:spTgt>
                                        </p:tgtEl>
                                        <p:attrNameLst>
                                          <p:attrName>ppt_w</p:attrName>
                                        </p:attrNameLst>
                                      </p:cBhvr>
                                      <p:tavLst>
                                        <p:tav tm="0">
                                          <p:val>
                                            <p:strVal val="#ppt_w*.05"/>
                                          </p:val>
                                        </p:tav>
                                        <p:tav tm="100000">
                                          <p:val>
                                            <p:strVal val="#ppt_w"/>
                                          </p:val>
                                        </p:tav>
                                      </p:tavLst>
                                    </p:anim>
                                    <p:anim calcmode="lin" valueType="num">
                                      <p:cBhvr>
                                        <p:cTn id="10" dur="1000" fill="hold"/>
                                        <p:tgtEl>
                                          <p:spTgt spid="7">
                                            <p:bg/>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7">
                                            <p:bg/>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7">
                                            <p:bg/>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7">
                                            <p:bg/>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7">
                                            <p:bg/>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1"/>
              <a:t>Mama Called the Doctor and the Doctor Said</a:t>
            </a:r>
            <a:br>
              <a:rPr lang="en-US" dirty="1"/>
            </a:br>
          </a:p>
        </p:txBody>
      </p:sp>
      <p:sp>
        <p:nvSpPr>
          <p:cNvPr id="3" name="Content Placeholder 2"/>
          <p:cNvSpPr>
            <a:spLocks noGrp="1"/>
          </p:cNvSpPr>
          <p:nvPr>
            <p:ph idx="1"/>
          </p:nvPr>
        </p:nvSpPr>
        <p:spPr>
          <a:xfrm>
            <a:off x="683581" y="2121762"/>
            <a:ext cx="6273731" cy="3919601"/>
          </a:xfrm>
        </p:spPr>
        <p:txBody>
          <a:bodyPr>
            <a:normAutofit fontScale="92500" lnSpcReduction="10000"/>
          </a:bodyPr>
          <a:lstStyle/>
          <a:p>
            <a:r>
              <a:rPr lang="en-US" dirty="1"/>
              <a:t>You may call the student’s doctor without parental consent to check the accuracy of medical records or instructions or to discuss a medical absence excuse note according to the Family Policy Compliance Office (FPCO) of the U.S. Department of Education</a:t>
            </a:r>
            <a:r>
              <a:rPr lang="en-US" dirty="1" smtClean="0"/>
              <a:t>.  This also covers the Home &amp; Hospital verification doctor/ psychologist.</a:t>
            </a:r>
            <a:endParaRPr lang="en-US"/>
          </a:p>
        </p:txBody>
      </p:sp>
      <p:sp>
        <p:nvSpPr>
          <p:cNvPr id="4" name="Footer Placeholder 3"/>
          <p:cNvSpPr>
            <a:spLocks noGrp="1"/>
          </p:cNvSpPr>
          <p:nvPr>
            <p:ph type="ftr" sz="quarter" idx="11"/>
          </p:nvPr>
        </p:nvSpPr>
        <p:spPr/>
        <p:txBody>
          <a:bodyPr/>
          <a:lstStyle/>
          <a:p>
            <a:r>
              <a:rPr lang="en-US" dirty="1" smtClean="0"/>
              <a:t>PKLaw, P.A.© 2019 (©photos)</a:t>
            </a:r>
            <a:endParaRPr lang="en-US"/>
          </a:p>
        </p:txBody>
      </p:sp>
      <p:sp>
        <p:nvSpPr>
          <p:cNvPr id="5" name="Slide Number Placeholder 4"/>
          <p:cNvSpPr>
            <a:spLocks noGrp="1"/>
          </p:cNvSpPr>
          <p:nvPr>
            <p:ph type="sldNum" sz="quarter" idx="12"/>
          </p:nvPr>
        </p:nvSpPr>
        <p:spPr/>
        <p:txBody>
          <a:bodyPr/>
          <a:lstStyle/>
          <a:p>
            <a:fld id="{1FD58232-AA9A-42AD-A5DD-10BD62F3770D}" type="slidenum">
              <a:rPr lang="en-US" smtClean="0"/>
              <a:t>28</a:t>
            </a:fld>
            <a:endParaRPr lang="en-US"/>
          </a:p>
        </p:txBody>
      </p:sp>
    </p:spTree>
    <p:extLst>
      <p:ext uri="{BB962C8B-B14F-4D97-AF65-F5344CB8AC3E}">
        <p14:creationId xmlns:p14="http://schemas.microsoft.com/office/powerpoint/2010/main" val="3306790476"/>
      </p:ext>
    </p:extLst>
  </p:cSld>
  <p:clrMapOvr>
    <a:masterClrMapping/>
  </p:clrMapOvr>
  <p:transition spd="slow">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1"/>
              <a:t>Mama Called the Doctor and the Doctor </a:t>
            </a:r>
            <a:r>
              <a:rPr lang="en-US" dirty="1" smtClean="0"/>
              <a:t>Said (con’t.)</a:t>
            </a:r>
            <a:endParaRPr lang="en-US"/>
          </a:p>
        </p:txBody>
      </p:sp>
      <p:sp>
        <p:nvSpPr>
          <p:cNvPr id="3" name="Content Placeholder 2"/>
          <p:cNvSpPr>
            <a:spLocks noGrp="1"/>
          </p:cNvSpPr>
          <p:nvPr>
            <p:ph idx="1"/>
          </p:nvPr>
        </p:nvSpPr>
        <p:spPr>
          <a:xfrm>
            <a:off x="772357" y="2281560"/>
            <a:ext cx="6303146" cy="3417903"/>
          </a:xfrm>
        </p:spPr>
        <p:txBody>
          <a:bodyPr>
            <a:normAutofit/>
          </a:bodyPr>
          <a:lstStyle/>
          <a:p>
            <a:r>
              <a:rPr lang="en-US" dirty="1" smtClean="0"/>
              <a:t>You </a:t>
            </a:r>
            <a:r>
              <a:rPr lang="en-US" dirty="1"/>
              <a:t>can call to verify that it was the doctor who wrote the note.</a:t>
            </a:r>
          </a:p>
          <a:p>
            <a:r>
              <a:rPr lang="en-US" dirty="1"/>
              <a:t>Ex: Need for nursing care, need for catheterization; whether there really is an allergy; whether the student needs to avoid certain foods, chemicals . . . .</a:t>
            </a:r>
          </a:p>
          <a:p>
            <a:endParaRPr lang="en-US"/>
          </a:p>
        </p:txBody>
      </p:sp>
      <p:sp>
        <p:nvSpPr>
          <p:cNvPr id="4" name="Footer Placeholder 3"/>
          <p:cNvSpPr>
            <a:spLocks noGrp="1"/>
          </p:cNvSpPr>
          <p:nvPr>
            <p:ph type="ftr" sz="quarter" idx="11"/>
          </p:nvPr>
        </p:nvSpPr>
        <p:spPr/>
        <p:txBody>
          <a:bodyPr/>
          <a:lstStyle/>
          <a:p>
            <a:r>
              <a:rPr lang="en-US" dirty="1" smtClean="0"/>
              <a:t>PKLaw, P.A.© 2019 (©photos)</a:t>
            </a:r>
            <a:endParaRPr lang="en-US"/>
          </a:p>
        </p:txBody>
      </p:sp>
      <p:sp>
        <p:nvSpPr>
          <p:cNvPr id="5" name="Slide Number Placeholder 4"/>
          <p:cNvSpPr>
            <a:spLocks noGrp="1"/>
          </p:cNvSpPr>
          <p:nvPr>
            <p:ph type="sldNum" sz="quarter" idx="12"/>
          </p:nvPr>
        </p:nvSpPr>
        <p:spPr/>
        <p:txBody>
          <a:bodyPr/>
          <a:lstStyle/>
          <a:p>
            <a:fld id="{1FD58232-AA9A-42AD-A5DD-10BD62F3770D}" type="slidenum">
              <a:rPr lang="en-US" smtClean="0"/>
              <a:t>29</a:t>
            </a:fld>
            <a:endParaRPr lang="en-US"/>
          </a:p>
        </p:txBody>
      </p:sp>
    </p:spTree>
    <p:extLst>
      <p:ext uri="{BB962C8B-B14F-4D97-AF65-F5344CB8AC3E}">
        <p14:creationId xmlns:p14="http://schemas.microsoft.com/office/powerpoint/2010/main" val="1976029499"/>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49296" y="1464816"/>
            <a:ext cx="6347714" cy="4576547"/>
          </a:xfrm>
        </p:spPr>
        <p:txBody>
          <a:bodyPr/>
          <a:lstStyle/>
          <a:p>
            <a:r>
              <a:rPr lang="en-US" dirty="1"/>
              <a:t>Grooming is the process by which a sexual predator attempts to draw an intended victim into a sexual relationship and maintain that relationship in secret. </a:t>
            </a:r>
          </a:p>
          <a:p>
            <a:r>
              <a:rPr lang="en-US" dirty="1"/>
              <a:t>The shrouding nature of the relationship is an essential element of grooming.</a:t>
            </a:r>
          </a:p>
          <a:p>
            <a:endParaRPr lang="en-US"/>
          </a:p>
        </p:txBody>
      </p:sp>
      <p:sp>
        <p:nvSpPr>
          <p:cNvPr id="4" name="Footer Placeholder 3"/>
          <p:cNvSpPr>
            <a:spLocks noGrp="1"/>
          </p:cNvSpPr>
          <p:nvPr>
            <p:ph type="ftr" sz="quarter" idx="11"/>
          </p:nvPr>
        </p:nvSpPr>
        <p:spPr/>
        <p:txBody>
          <a:bodyPr/>
          <a:lstStyle/>
          <a:p>
            <a:r>
              <a:rPr lang="en-US" dirty="1" smtClean="0"/>
              <a:t>PKLaw, P.A.© 2019 (©photos)</a:t>
            </a:r>
            <a:endParaRPr lang="en-US"/>
          </a:p>
        </p:txBody>
      </p:sp>
      <p:sp>
        <p:nvSpPr>
          <p:cNvPr id="5" name="Slide Number Placeholder 4"/>
          <p:cNvSpPr>
            <a:spLocks noGrp="1"/>
          </p:cNvSpPr>
          <p:nvPr>
            <p:ph type="sldNum" sz="quarter" idx="12"/>
          </p:nvPr>
        </p:nvSpPr>
        <p:spPr/>
        <p:txBody>
          <a:bodyPr/>
          <a:lstStyle/>
          <a:p>
            <a:fld id="{151980D2-2692-41A1-88DD-849FA7236B1E}" type="slidenum">
              <a:rPr lang="en-US" smtClean="0"/>
              <a:t>3</a:t>
            </a:fld>
            <a:endParaRPr lang="en-US"/>
          </a:p>
        </p:txBody>
      </p:sp>
    </p:spTree>
    <p:extLst>
      <p:ext uri="{BB962C8B-B14F-4D97-AF65-F5344CB8AC3E}">
        <p14:creationId xmlns:p14="http://schemas.microsoft.com/office/powerpoint/2010/main" val="2739254946"/>
      </p:ext>
    </p:extLst>
  </p:cSld>
  <p:clrMapOvr>
    <a:masterClrMapping/>
  </p:clrMapOvr>
  <p:transition spd="slow">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1"/>
              <a:t>Abuse Laws Trump </a:t>
            </a:r>
            <a:r>
              <a:rPr lang="en-US" dirty="1" smtClean="0"/>
              <a:t>FERPA</a:t>
            </a:r>
            <a:endParaRPr lang="en-US"/>
          </a:p>
        </p:txBody>
      </p:sp>
      <p:sp>
        <p:nvSpPr>
          <p:cNvPr id="3" name="Content Placeholder 2"/>
          <p:cNvSpPr>
            <a:spLocks noGrp="1"/>
          </p:cNvSpPr>
          <p:nvPr>
            <p:ph idx="1"/>
          </p:nvPr>
        </p:nvSpPr>
        <p:spPr/>
        <p:txBody>
          <a:bodyPr/>
          <a:lstStyle/>
          <a:p>
            <a:r>
              <a:rPr lang="en-US" dirty="1"/>
              <a:t>You may disclose FERPA protected information to DSS or the police without parental consent when you report child abuse.</a:t>
            </a:r>
          </a:p>
          <a:p>
            <a:endParaRPr lang="en-US"/>
          </a:p>
        </p:txBody>
      </p:sp>
      <p:sp>
        <p:nvSpPr>
          <p:cNvPr id="4" name="Footer Placeholder 3"/>
          <p:cNvSpPr>
            <a:spLocks noGrp="1"/>
          </p:cNvSpPr>
          <p:nvPr>
            <p:ph type="ftr" sz="quarter" idx="11"/>
          </p:nvPr>
        </p:nvSpPr>
        <p:spPr/>
        <p:txBody>
          <a:bodyPr/>
          <a:lstStyle/>
          <a:p>
            <a:r>
              <a:rPr lang="en-US" dirty="1" smtClean="0"/>
              <a:t>PKLaw, P.A.© 2019 (©photos)</a:t>
            </a:r>
            <a:endParaRPr lang="en-US"/>
          </a:p>
        </p:txBody>
      </p:sp>
      <p:sp>
        <p:nvSpPr>
          <p:cNvPr id="5" name="Slide Number Placeholder 4"/>
          <p:cNvSpPr>
            <a:spLocks noGrp="1"/>
          </p:cNvSpPr>
          <p:nvPr>
            <p:ph type="sldNum" sz="quarter" idx="12"/>
          </p:nvPr>
        </p:nvSpPr>
        <p:spPr/>
        <p:txBody>
          <a:bodyPr/>
          <a:lstStyle/>
          <a:p>
            <a:fld id="{1FD58232-AA9A-42AD-A5DD-10BD62F3770D}" type="slidenum">
              <a:rPr lang="en-US" smtClean="0"/>
              <a:t>30</a:t>
            </a:fld>
            <a:endParaRPr lang="en-US"/>
          </a:p>
        </p:txBody>
      </p:sp>
    </p:spTree>
    <p:extLst>
      <p:ext uri="{BB962C8B-B14F-4D97-AF65-F5344CB8AC3E}">
        <p14:creationId xmlns:p14="http://schemas.microsoft.com/office/powerpoint/2010/main" val="1873719450"/>
      </p:ext>
    </p:extLst>
  </p:cSld>
  <p:clrMapOvr>
    <a:masterClrMapping/>
  </p:clrMapOvr>
  <p:transition spd="slow">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p:cNvSpPr>
            <a:spLocks noGrp="1"/>
          </p:cNvSpPr>
          <p:nvPr>
            <p:ph type="title"/>
          </p:nvPr>
        </p:nvSpPr>
        <p:spPr>
          <a:xfrm>
            <a:off x="861134" y="2228295"/>
            <a:ext cx="6551720" cy="1246350"/>
          </a:xfrm>
        </p:spPr>
        <p:txBody>
          <a:bodyPr anchor="t"/>
          <a:lstStyle/>
          <a:p>
            <a:pPr algn="ctr"/>
            <a:r>
              <a:rPr lang="en-US" dirty="1" smtClean="0"/>
              <a:t>EMOTIONAL SUPPORT ANIMALS</a:t>
            </a:r>
            <a:br>
              <a:rPr lang="en-US" dirty="1" smtClean="0"/>
            </a:br>
            <a:endParaRPr lang="en-US"/>
          </a:p>
        </p:txBody>
      </p:sp>
      <p:sp>
        <p:nvSpPr>
          <p:cNvPr id="4" name="Footer Placeholder 3"/>
          <p:cNvSpPr>
            <a:spLocks noGrp="1"/>
          </p:cNvSpPr>
          <p:nvPr>
            <p:ph type="ftr" sz="quarter" idx="11"/>
          </p:nvPr>
        </p:nvSpPr>
        <p:spPr/>
        <p:txBody>
          <a:bodyPr/>
          <a:lstStyle/>
          <a:p>
            <a:r>
              <a:rPr lang="en-US" dirty="1" smtClean="0"/>
              <a:t>PKLaw, P.A.© 2019 (©photos)</a:t>
            </a:r>
            <a:endParaRPr lang="en-US"/>
          </a:p>
        </p:txBody>
      </p:sp>
      <p:sp>
        <p:nvSpPr>
          <p:cNvPr id="5" name="Slide Number Placeholder 4"/>
          <p:cNvSpPr>
            <a:spLocks noGrp="1"/>
          </p:cNvSpPr>
          <p:nvPr>
            <p:ph type="sldNum" sz="quarter" idx="12"/>
          </p:nvPr>
        </p:nvSpPr>
        <p:spPr>
          <a:xfrm>
            <a:off x="7898674" y="5738944"/>
            <a:ext cx="955299" cy="780755"/>
          </a:xfrm>
        </p:spPr>
        <p:txBody>
          <a:bodyPr/>
          <a:lstStyle/>
          <a:p>
            <a:pPr algn="ctr"/>
            <a:fld id="{1FD58232-AA9A-42AD-A5DD-10BD62F3770D}" type="slidenum">
              <a:rPr lang="en-US" sz="2800" smtClean="0">
                <a:solidFill>
                  <a:schemeClr val="tx2"/>
                </a:solidFill>
              </a:rPr>
              <a:t>31</a:t>
            </a:fld>
            <a:endParaRPr lang="en-US">
              <a:solidFill>
                <a:schemeClr val="tx2"/>
              </a:solidFill>
            </a:endParaRPr>
          </a:p>
        </p:txBody>
      </p:sp>
      <p:pic>
        <p:nvPicPr>
          <p:cNvPr id="6" name="Picture 5"/>
          <p:cNvPicPr>
            <a:picLocks noChangeAspect="1"/>
          </p:cNvPicPr>
          <p:nvPr/>
        </p:nvPicPr>
        <p:blipFill>
          <a:blip r:embed="rId2"/>
          <a:srcRect/>
          <a:stretch>
            <a:fillRect/>
          </a:stretch>
        </p:blipFill>
        <p:spPr>
          <a:xfrm>
            <a:off x="3332081" y="3474645"/>
            <a:ext cx="2280556" cy="1517607"/>
          </a:xfrm>
          <a:prstGeom prst="rect"/>
          <a:ln>
            <a:noFill/>
          </a:ln>
          <a:effectLst>
            <a:reflection blurRad="12700" dir="5400000" dist="5000" algn="bl" stA="30000" endPos="30000" rotWithShape="0" sy="-100000"/>
          </a:effectLst>
          <a:scene3d>
            <a:camera prst="perspectiveContrastingLeftFacing">
              <a:rot lat="300000" lon="19800000" rev="0"/>
            </a:camera>
            <a:lightRig dir="t" rig="threePt">
              <a:rot lat="0" lon="0" rev="2700000"/>
            </a:lightRig>
          </a:scene3d>
          <a:sp3d>
            <a:bevelT w="63500" h="50800" prst="circle"/>
          </a:sp3d>
        </p:spPr>
      </p:pic>
    </p:spTree>
    <p:extLst>
      <p:ext uri="{BB962C8B-B14F-4D97-AF65-F5344CB8AC3E}">
        <p14:creationId xmlns:p14="http://schemas.microsoft.com/office/powerpoint/2010/main" val="210644954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nodeType="afterEffect">
                                  <p:stCondLst>
                                    <p:cond delay="0"/>
                                  </p:stCondLst>
                                  <p:childTnLst>
                                    <p:set>
                                      <p:cBhvr>
                                        <p:cTn id="6" dur="1" fill="hold">
                                          <p:stCondLst>
                                            <p:cond delay="0"/>
                                          </p:stCondLst>
                                        </p:cTn>
                                        <p:tgtEl>
                                          <p:spTgt spid="6">
                                            <p:bg/>
                                          </p:spTgt>
                                        </p:tgtEl>
                                        <p:attrNameLst>
                                          <p:attrName>style.visibility</p:attrName>
                                        </p:attrNameLst>
                                      </p:cBhvr>
                                      <p:to>
                                        <p:strVal val="visible"/>
                                      </p:to>
                                    </p:set>
                                    <p:anim calcmode="lin" valueType="num">
                                      <p:cBhvr>
                                        <p:cTn id="7" dur="500" decel="50000" fill="hold">
                                          <p:stCondLst>
                                            <p:cond delay="0"/>
                                          </p:stCondLst>
                                        </p:cTn>
                                        <p:tgtEl>
                                          <p:spTgt spid="6">
                                            <p:bg/>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6">
                                            <p:bg/>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6">
                                            <p:bg/>
                                          </p:spTgt>
                                        </p:tgtEl>
                                        <p:attrNameLst>
                                          <p:attrName>ppt_w</p:attrName>
                                        </p:attrNameLst>
                                      </p:cBhvr>
                                      <p:tavLst>
                                        <p:tav tm="0">
                                          <p:val>
                                            <p:strVal val="#ppt_w*.05"/>
                                          </p:val>
                                        </p:tav>
                                        <p:tav tm="100000">
                                          <p:val>
                                            <p:strVal val="#ppt_w"/>
                                          </p:val>
                                        </p:tav>
                                      </p:tavLst>
                                    </p:anim>
                                    <p:anim calcmode="lin" valueType="num">
                                      <p:cBhvr>
                                        <p:cTn id="10" dur="1000" fill="hold"/>
                                        <p:tgtEl>
                                          <p:spTgt spid="6">
                                            <p:bg/>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6">
                                            <p:bg/>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6">
                                            <p:bg/>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6">
                                            <p:bg/>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6">
                                            <p:bg/>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1"/>
              <a:t>Service Animals </a:t>
            </a:r>
          </a:p>
        </p:txBody>
      </p:sp>
      <p:sp>
        <p:nvSpPr>
          <p:cNvPr id="3" name="Content Placeholder 2"/>
          <p:cNvSpPr>
            <a:spLocks noGrp="1"/>
          </p:cNvSpPr>
          <p:nvPr>
            <p:ph idx="1"/>
          </p:nvPr>
        </p:nvSpPr>
        <p:spPr>
          <a:xfrm>
            <a:off x="834501" y="1930399"/>
            <a:ext cx="6391922" cy="3591511"/>
          </a:xfrm>
        </p:spPr>
        <p:txBody>
          <a:bodyPr>
            <a:normAutofit/>
          </a:bodyPr>
          <a:lstStyle/>
          <a:p>
            <a:pPr marL="0" indent="0">
              <a:buNone/>
            </a:pPr>
            <a:r>
              <a:rPr lang="en-US" dirty="1"/>
              <a:t>Emotional Support vs. Therapy </a:t>
            </a:r>
            <a:r>
              <a:rPr lang="en-US" dirty="1" smtClean="0"/>
              <a:t>Dogs</a:t>
            </a:r>
          </a:p>
          <a:p>
            <a:pPr marL="0" indent="0">
              <a:buNone/>
            </a:pPr>
            <a:endParaRPr lang="en-US" smtClean="0"/>
          </a:p>
          <a:p>
            <a:r>
              <a:rPr lang="en-US" dirty="1"/>
              <a:t>The ADA distinguishes between psychiatric service animals and emotional support animals. </a:t>
            </a:r>
          </a:p>
        </p:txBody>
      </p:sp>
      <p:sp>
        <p:nvSpPr>
          <p:cNvPr id="4" name="Footer Placeholder 3"/>
          <p:cNvSpPr>
            <a:spLocks noGrp="1"/>
          </p:cNvSpPr>
          <p:nvPr>
            <p:ph type="ftr" sz="quarter" idx="11"/>
          </p:nvPr>
        </p:nvSpPr>
        <p:spPr/>
        <p:txBody>
          <a:bodyPr/>
          <a:lstStyle/>
          <a:p>
            <a:r>
              <a:rPr lang="en-US" dirty="1" smtClean="0"/>
              <a:t>PKLaw, P.A.© 2019 (©photos)</a:t>
            </a:r>
            <a:endParaRPr lang="en-US"/>
          </a:p>
        </p:txBody>
      </p:sp>
      <p:sp>
        <p:nvSpPr>
          <p:cNvPr id="5" name="Slide Number Placeholder 4"/>
          <p:cNvSpPr>
            <a:spLocks noGrp="1"/>
          </p:cNvSpPr>
          <p:nvPr>
            <p:ph type="sldNum" sz="quarter" idx="12"/>
          </p:nvPr>
        </p:nvSpPr>
        <p:spPr/>
        <p:txBody>
          <a:bodyPr/>
          <a:lstStyle/>
          <a:p>
            <a:fld id="{2A013F82-EE5E-44EE-A61D-E31C6657F26F}" type="slidenum">
              <a:rPr lang="en-US" smtClean="0"/>
              <a:t>32</a:t>
            </a:fld>
            <a:endParaRPr lang="en-US"/>
          </a:p>
        </p:txBody>
      </p:sp>
    </p:spTree>
    <p:extLst>
      <p:ext uri="{BB962C8B-B14F-4D97-AF65-F5344CB8AC3E}">
        <p14:creationId xmlns:p14="http://schemas.microsoft.com/office/powerpoint/2010/main" val="593434163"/>
      </p:ext>
    </p:extLst>
  </p:cSld>
  <p:clrMapOvr>
    <a:masterClrMapping/>
  </p:clrMapOvr>
  <p:transition spd="slow">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1"/>
              <a:t>Service </a:t>
            </a:r>
            <a:r>
              <a:rPr lang="en-US" dirty="1" smtClean="0"/>
              <a:t>Animals</a:t>
            </a:r>
            <a:endParaRPr lang="en-US"/>
          </a:p>
        </p:txBody>
      </p:sp>
      <p:sp>
        <p:nvSpPr>
          <p:cNvPr id="3" name="Content Placeholder 2"/>
          <p:cNvSpPr>
            <a:spLocks noGrp="1"/>
          </p:cNvSpPr>
          <p:nvPr>
            <p:ph idx="1"/>
          </p:nvPr>
        </p:nvSpPr>
        <p:spPr>
          <a:xfrm>
            <a:off x="719091" y="2112886"/>
            <a:ext cx="6782539" cy="2773444"/>
          </a:xfrm>
        </p:spPr>
        <p:txBody>
          <a:bodyPr>
            <a:normAutofit/>
          </a:bodyPr>
          <a:lstStyle/>
          <a:p>
            <a:r>
              <a:rPr lang="en-US" dirty="1" smtClean="0"/>
              <a:t>If </a:t>
            </a:r>
            <a:r>
              <a:rPr lang="en-US" dirty="1"/>
              <a:t>the dog is trained to sense an anxiety attack, and to take an action to help avoid the attack or lessen its impact, then it is a service animal.</a:t>
            </a:r>
          </a:p>
          <a:p>
            <a:pPr marL="0" indent="0">
              <a:buNone/>
            </a:pPr>
            <a:endParaRPr lang="en-US"/>
          </a:p>
        </p:txBody>
      </p:sp>
      <p:sp>
        <p:nvSpPr>
          <p:cNvPr id="4" name="Footer Placeholder 3"/>
          <p:cNvSpPr>
            <a:spLocks noGrp="1"/>
          </p:cNvSpPr>
          <p:nvPr>
            <p:ph type="ftr" sz="quarter" idx="11"/>
          </p:nvPr>
        </p:nvSpPr>
        <p:spPr/>
        <p:txBody>
          <a:bodyPr/>
          <a:lstStyle/>
          <a:p>
            <a:r>
              <a:rPr lang="en-US" dirty="1" smtClean="0"/>
              <a:t>PKLaw, P.A.© 2019 (©photos)</a:t>
            </a:r>
            <a:endParaRPr lang="en-US"/>
          </a:p>
        </p:txBody>
      </p:sp>
      <p:sp>
        <p:nvSpPr>
          <p:cNvPr id="5" name="Slide Number Placeholder 4"/>
          <p:cNvSpPr>
            <a:spLocks noGrp="1"/>
          </p:cNvSpPr>
          <p:nvPr>
            <p:ph type="sldNum" sz="quarter" idx="12"/>
          </p:nvPr>
        </p:nvSpPr>
        <p:spPr/>
        <p:txBody>
          <a:bodyPr/>
          <a:lstStyle/>
          <a:p>
            <a:fld id="{2A013F82-EE5E-44EE-A61D-E31C6657F26F}" type="slidenum">
              <a:rPr lang="en-US" smtClean="0"/>
              <a:t>33</a:t>
            </a:fld>
            <a:endParaRPr lang="en-US"/>
          </a:p>
        </p:txBody>
      </p:sp>
    </p:spTree>
    <p:extLst>
      <p:ext uri="{BB962C8B-B14F-4D97-AF65-F5344CB8AC3E}">
        <p14:creationId xmlns:p14="http://schemas.microsoft.com/office/powerpoint/2010/main" val="2646116969"/>
      </p:ext>
    </p:extLst>
  </p:cSld>
  <p:clrMapOvr>
    <a:masterClrMapping/>
  </p:clrMapOvr>
  <p:transition spd="slow">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1"/>
              <a:t>Who wrote this law?</a:t>
            </a:r>
          </a:p>
        </p:txBody>
      </p:sp>
      <p:sp>
        <p:nvSpPr>
          <p:cNvPr id="3" name="Content Placeholder 2"/>
          <p:cNvSpPr>
            <a:spLocks noGrp="1"/>
          </p:cNvSpPr>
          <p:nvPr>
            <p:ph idx="1"/>
          </p:nvPr>
        </p:nvSpPr>
        <p:spPr>
          <a:xfrm>
            <a:off x="609600" y="2095129"/>
            <a:ext cx="6829888" cy="3675355"/>
          </a:xfrm>
        </p:spPr>
        <p:txBody>
          <a:bodyPr>
            <a:normAutofit/>
          </a:bodyPr>
          <a:lstStyle/>
          <a:p>
            <a:r>
              <a:rPr lang="en-US" dirty="1"/>
              <a:t>If the dog just provides comfort, that is not a service animal.</a:t>
            </a:r>
          </a:p>
          <a:p>
            <a:r>
              <a:rPr lang="en-US" dirty="1" smtClean="0"/>
              <a:t>The </a:t>
            </a:r>
            <a:r>
              <a:rPr lang="en-US" dirty="1"/>
              <a:t>dogs do not have to be trained service animals.</a:t>
            </a:r>
          </a:p>
          <a:p>
            <a:r>
              <a:rPr lang="en-US" dirty="1" smtClean="0"/>
              <a:t>Dogs </a:t>
            </a:r>
            <a:r>
              <a:rPr lang="en-US" dirty="1"/>
              <a:t>in training may qualify.</a:t>
            </a:r>
          </a:p>
          <a:p>
            <a:pPr marL="0" indent="0">
              <a:buNone/>
            </a:pPr>
            <a:r>
              <a:rPr lang="en-US" dirty="1"/>
              <a:t>	</a:t>
            </a:r>
          </a:p>
        </p:txBody>
      </p:sp>
      <p:sp>
        <p:nvSpPr>
          <p:cNvPr id="4" name="Footer Placeholder 3"/>
          <p:cNvSpPr>
            <a:spLocks noGrp="1"/>
          </p:cNvSpPr>
          <p:nvPr>
            <p:ph type="ftr" sz="quarter" idx="11"/>
          </p:nvPr>
        </p:nvSpPr>
        <p:spPr/>
        <p:txBody>
          <a:bodyPr/>
          <a:lstStyle/>
          <a:p>
            <a:r>
              <a:rPr lang="en-US" dirty="1" smtClean="0"/>
              <a:t>PKLaw, P.A.© 2019 (©photos)</a:t>
            </a:r>
            <a:endParaRPr lang="en-US"/>
          </a:p>
        </p:txBody>
      </p:sp>
      <p:sp>
        <p:nvSpPr>
          <p:cNvPr id="5" name="Slide Number Placeholder 4"/>
          <p:cNvSpPr>
            <a:spLocks noGrp="1"/>
          </p:cNvSpPr>
          <p:nvPr>
            <p:ph type="sldNum" sz="quarter" idx="12"/>
          </p:nvPr>
        </p:nvSpPr>
        <p:spPr/>
        <p:txBody>
          <a:bodyPr/>
          <a:lstStyle/>
          <a:p>
            <a:fld id="{2A013F82-EE5E-44EE-A61D-E31C6657F26F}" type="slidenum">
              <a:rPr lang="en-US" smtClean="0"/>
              <a:t>34</a:t>
            </a:fld>
            <a:endParaRPr lang="en-US"/>
          </a:p>
        </p:txBody>
      </p:sp>
    </p:spTree>
    <p:extLst>
      <p:ext uri="{BB962C8B-B14F-4D97-AF65-F5344CB8AC3E}">
        <p14:creationId xmlns:p14="http://schemas.microsoft.com/office/powerpoint/2010/main" val="884838915"/>
      </p:ext>
    </p:extLst>
  </p:cSld>
  <p:clrMapOvr>
    <a:masterClrMapping/>
  </p:clrMapOvr>
  <p:transition spd="slow">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1" smtClean="0"/>
              <a:t>Who wrote this law?</a:t>
            </a:r>
            <a:endParaRPr lang="en-US"/>
          </a:p>
        </p:txBody>
      </p:sp>
      <p:sp>
        <p:nvSpPr>
          <p:cNvPr id="3" name="Content Placeholder 2"/>
          <p:cNvSpPr>
            <a:spLocks noGrp="1"/>
          </p:cNvSpPr>
          <p:nvPr>
            <p:ph idx="1"/>
          </p:nvPr>
        </p:nvSpPr>
        <p:spPr>
          <a:xfrm>
            <a:off x="609599" y="1930400"/>
            <a:ext cx="6678967" cy="2955926"/>
          </a:xfrm>
        </p:spPr>
        <p:txBody>
          <a:bodyPr>
            <a:normAutofit/>
          </a:bodyPr>
          <a:lstStyle/>
          <a:p>
            <a:r>
              <a:rPr lang="en-US" dirty="1"/>
              <a:t>You can only ask</a:t>
            </a:r>
            <a:r>
              <a:rPr lang="en-US" dirty="1" smtClean="0"/>
              <a:t>:</a:t>
            </a:r>
            <a:endParaRPr lang="en-US"/>
          </a:p>
          <a:p>
            <a:pPr marL="771506" lvl="1" indent="-325033">
              <a:buFont typeface="+mj-lt"/>
              <a:buAutoNum type="arabicParenR" startAt="1"/>
            </a:pPr>
            <a:r>
              <a:rPr lang="en-US" dirty="1" smtClean="0"/>
              <a:t>Is </a:t>
            </a:r>
            <a:r>
              <a:rPr lang="en-US" dirty="1"/>
              <a:t>the dog required because of a </a:t>
            </a:r>
            <a:r>
              <a:rPr lang="en-US" dirty="1" smtClean="0"/>
              <a:t>disability; </a:t>
            </a:r>
            <a:r>
              <a:rPr lang="en-US" dirty="1"/>
              <a:t>and </a:t>
            </a:r>
            <a:endParaRPr lang="en-US" smtClean="0"/>
          </a:p>
          <a:p>
            <a:pPr marL="771506" lvl="1" indent="-325033">
              <a:buFont typeface="+mj-lt"/>
              <a:buAutoNum type="arabicParenR" startAt="1"/>
            </a:pPr>
            <a:r>
              <a:rPr lang="en-US" dirty="1" smtClean="0"/>
              <a:t>What </a:t>
            </a:r>
            <a:r>
              <a:rPr lang="en-US" dirty="1"/>
              <a:t>work or task is the dog trained to perform.</a:t>
            </a:r>
          </a:p>
          <a:p>
            <a:endParaRPr lang="en-US"/>
          </a:p>
        </p:txBody>
      </p:sp>
      <p:sp>
        <p:nvSpPr>
          <p:cNvPr id="4" name="Footer Placeholder 3"/>
          <p:cNvSpPr>
            <a:spLocks noGrp="1"/>
          </p:cNvSpPr>
          <p:nvPr>
            <p:ph type="ftr" sz="quarter" idx="11"/>
          </p:nvPr>
        </p:nvSpPr>
        <p:spPr/>
        <p:txBody>
          <a:bodyPr/>
          <a:lstStyle/>
          <a:p>
            <a:r>
              <a:rPr lang="en-US" dirty="1" smtClean="0"/>
              <a:t>PKLaw, P.A.© 2019 (©photos)</a:t>
            </a:r>
            <a:endParaRPr lang="en-US"/>
          </a:p>
        </p:txBody>
      </p:sp>
      <p:sp>
        <p:nvSpPr>
          <p:cNvPr id="5" name="Slide Number Placeholder 4"/>
          <p:cNvSpPr>
            <a:spLocks noGrp="1"/>
          </p:cNvSpPr>
          <p:nvPr>
            <p:ph type="sldNum" sz="quarter" idx="12"/>
          </p:nvPr>
        </p:nvSpPr>
        <p:spPr/>
        <p:txBody>
          <a:bodyPr/>
          <a:lstStyle/>
          <a:p>
            <a:fld id="{2A013F82-EE5E-44EE-A61D-E31C6657F26F}" type="slidenum">
              <a:rPr lang="en-US" smtClean="0"/>
              <a:t>35</a:t>
            </a:fld>
            <a:endParaRPr lang="en-US"/>
          </a:p>
        </p:txBody>
      </p:sp>
    </p:spTree>
    <p:extLst>
      <p:ext uri="{BB962C8B-B14F-4D97-AF65-F5344CB8AC3E}">
        <p14:creationId xmlns:p14="http://schemas.microsoft.com/office/powerpoint/2010/main" val="1394120627"/>
      </p:ext>
    </p:extLst>
  </p:cSld>
  <p:clrMapOvr>
    <a:masterClrMapping/>
  </p:clrMapOvr>
  <p:transition spd="slow">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p:cNvSpPr>
            <a:spLocks noGrp="1"/>
          </p:cNvSpPr>
          <p:nvPr>
            <p:ph type="title"/>
          </p:nvPr>
        </p:nvSpPr>
        <p:spPr>
          <a:xfrm>
            <a:off x="733459" y="523573"/>
            <a:ext cx="5700714" cy="600075"/>
          </a:xfrm>
        </p:spPr>
        <p:txBody>
          <a:bodyPr>
            <a:normAutofit fontScale="90000"/>
          </a:bodyPr>
          <a:lstStyle/>
          <a:p>
            <a:r>
              <a:rPr lang="en-US" dirty="1"/>
              <a:t>Who wrote this law?</a:t>
            </a:r>
          </a:p>
        </p:txBody>
      </p:sp>
      <p:sp>
        <p:nvSpPr>
          <p:cNvPr id="3" name="Content Placeholder 2"/>
          <p:cNvSpPr>
            <a:spLocks noGrp="1"/>
          </p:cNvSpPr>
          <p:nvPr>
            <p:ph idx="1"/>
          </p:nvPr>
        </p:nvSpPr>
        <p:spPr>
          <a:xfrm>
            <a:off x="733459" y="1722268"/>
            <a:ext cx="6395309" cy="3426132"/>
          </a:xfrm>
        </p:spPr>
        <p:txBody>
          <a:bodyPr>
            <a:normAutofit/>
          </a:bodyPr>
          <a:lstStyle/>
          <a:p>
            <a:r>
              <a:rPr lang="en-US" dirty="1"/>
              <a:t>You cannot ask for proof of certification, training or licensure as a service animal</a:t>
            </a:r>
            <a:r>
              <a:rPr lang="en-US" dirty="1" smtClean="0"/>
              <a:t>.</a:t>
            </a:r>
            <a:endParaRPr lang="en-US"/>
          </a:p>
          <a:p>
            <a:r>
              <a:rPr lang="en-US" dirty="1" smtClean="0"/>
              <a:t>You </a:t>
            </a:r>
            <a:r>
              <a:rPr lang="en-US" dirty="1"/>
              <a:t>can ask for proof of vaccination and dog licensure.</a:t>
            </a:r>
          </a:p>
          <a:p>
            <a:r>
              <a:rPr lang="en-US" dirty="1"/>
              <a:t>The dog can be any breed.</a:t>
            </a:r>
          </a:p>
        </p:txBody>
      </p:sp>
      <p:sp>
        <p:nvSpPr>
          <p:cNvPr id="4" name="Footer Placeholder 3"/>
          <p:cNvSpPr>
            <a:spLocks noGrp="1"/>
          </p:cNvSpPr>
          <p:nvPr>
            <p:ph type="ftr" sz="quarter" idx="11"/>
          </p:nvPr>
        </p:nvSpPr>
        <p:spPr/>
        <p:txBody>
          <a:bodyPr/>
          <a:lstStyle/>
          <a:p>
            <a:r>
              <a:rPr lang="en-US" dirty="1" smtClean="0"/>
              <a:t>PKLaw, P.A.© 2019 (©photos)</a:t>
            </a:r>
            <a:endParaRPr lang="en-US"/>
          </a:p>
        </p:txBody>
      </p:sp>
      <p:sp>
        <p:nvSpPr>
          <p:cNvPr id="5" name="Slide Number Placeholder 4"/>
          <p:cNvSpPr>
            <a:spLocks noGrp="1"/>
          </p:cNvSpPr>
          <p:nvPr>
            <p:ph type="sldNum" sz="quarter" idx="12"/>
          </p:nvPr>
        </p:nvSpPr>
        <p:spPr/>
        <p:txBody>
          <a:bodyPr/>
          <a:lstStyle/>
          <a:p>
            <a:fld id="{2A013F82-EE5E-44EE-A61D-E31C6657F26F}" type="slidenum">
              <a:rPr lang="en-US" smtClean="0"/>
              <a:t>36</a:t>
            </a:fld>
            <a:endParaRPr lang="en-US"/>
          </a:p>
        </p:txBody>
      </p:sp>
    </p:spTree>
    <p:extLst>
      <p:ext uri="{BB962C8B-B14F-4D97-AF65-F5344CB8AC3E}">
        <p14:creationId xmlns:p14="http://schemas.microsoft.com/office/powerpoint/2010/main" val="2434127592"/>
      </p:ext>
    </p:extLst>
  </p:cSld>
  <p:clrMapOvr>
    <a:masterClrMapping/>
  </p:clrMapOvr>
  <p:transition spd="slow">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09600" y="2192784"/>
            <a:ext cx="6847644" cy="2645546"/>
          </a:xfrm>
        </p:spPr>
        <p:txBody>
          <a:bodyPr>
            <a:normAutofit/>
          </a:bodyPr>
          <a:lstStyle/>
          <a:p>
            <a:r>
              <a:rPr lang="en-US" dirty="1"/>
              <a:t>The handler is responsible for caring for and supervising the service animal (toileting, feeding, grooming and veterinary care</a:t>
            </a:r>
            <a:r>
              <a:rPr lang="en-US" dirty="1" smtClean="0"/>
              <a:t>).</a:t>
            </a:r>
            <a:endParaRPr lang="en-US"/>
          </a:p>
        </p:txBody>
      </p:sp>
      <p:sp>
        <p:nvSpPr>
          <p:cNvPr id="4" name="Footer Placeholder 3"/>
          <p:cNvSpPr>
            <a:spLocks noGrp="1"/>
          </p:cNvSpPr>
          <p:nvPr>
            <p:ph type="ftr" sz="quarter" idx="11"/>
          </p:nvPr>
        </p:nvSpPr>
        <p:spPr/>
        <p:txBody>
          <a:bodyPr/>
          <a:lstStyle/>
          <a:p>
            <a:r>
              <a:rPr lang="en-US" dirty="1" smtClean="0"/>
              <a:t>PKLaw, P.A.© 2019 (©photos)</a:t>
            </a:r>
            <a:endParaRPr lang="en-US"/>
          </a:p>
        </p:txBody>
      </p:sp>
      <p:sp>
        <p:nvSpPr>
          <p:cNvPr id="5" name="Slide Number Placeholder 4"/>
          <p:cNvSpPr>
            <a:spLocks noGrp="1"/>
          </p:cNvSpPr>
          <p:nvPr>
            <p:ph type="sldNum" sz="quarter" idx="12"/>
          </p:nvPr>
        </p:nvSpPr>
        <p:spPr/>
        <p:txBody>
          <a:bodyPr/>
          <a:lstStyle/>
          <a:p>
            <a:fld id="{2A013F82-EE5E-44EE-A61D-E31C6657F26F}" type="slidenum">
              <a:rPr lang="en-US" smtClean="0"/>
              <a:t>37</a:t>
            </a:fld>
            <a:endParaRPr lang="en-US"/>
          </a:p>
        </p:txBody>
      </p:sp>
    </p:spTree>
    <p:extLst>
      <p:ext uri="{BB962C8B-B14F-4D97-AF65-F5344CB8AC3E}">
        <p14:creationId xmlns:p14="http://schemas.microsoft.com/office/powerpoint/2010/main" val="3698575462"/>
      </p:ext>
    </p:extLst>
  </p:cSld>
  <p:clrMapOvr>
    <a:masterClrMapping/>
  </p:clrMapOvr>
  <p:transition spd="slow">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09599" y="1930400"/>
            <a:ext cx="6634580" cy="3493857"/>
          </a:xfrm>
        </p:spPr>
        <p:txBody>
          <a:bodyPr>
            <a:normAutofit/>
          </a:bodyPr>
          <a:lstStyle/>
          <a:p>
            <a:r>
              <a:rPr lang="en-US" dirty="1" smtClean="0"/>
              <a:t>If </a:t>
            </a:r>
            <a:r>
              <a:rPr lang="en-US" dirty="1"/>
              <a:t>the dog is a direct threat to the health or safety of others, or is not under the control of the handler (can be physical or voice or signal control</a:t>
            </a:r>
            <a:r>
              <a:rPr lang="en-US" dirty="1" smtClean="0"/>
              <a:t>), it can be barred.</a:t>
            </a:r>
            <a:endParaRPr lang="en-US"/>
          </a:p>
          <a:p>
            <a:r>
              <a:rPr lang="en-US" dirty="1"/>
              <a:t>The dog must be housebroken</a:t>
            </a:r>
            <a:r>
              <a:rPr lang="en-US" dirty="1" smtClean="0"/>
              <a:t>.</a:t>
            </a:r>
            <a:endParaRPr lang="en-US"/>
          </a:p>
        </p:txBody>
      </p:sp>
      <p:sp>
        <p:nvSpPr>
          <p:cNvPr id="4" name="Footer Placeholder 3"/>
          <p:cNvSpPr>
            <a:spLocks noGrp="1"/>
          </p:cNvSpPr>
          <p:nvPr>
            <p:ph type="ftr" sz="quarter" idx="11"/>
          </p:nvPr>
        </p:nvSpPr>
        <p:spPr/>
        <p:txBody>
          <a:bodyPr/>
          <a:lstStyle/>
          <a:p>
            <a:r>
              <a:rPr lang="en-US" dirty="1" smtClean="0"/>
              <a:t>PKLaw, P.A.© 2019 (©photos)</a:t>
            </a:r>
            <a:endParaRPr lang="en-US"/>
          </a:p>
        </p:txBody>
      </p:sp>
      <p:sp>
        <p:nvSpPr>
          <p:cNvPr id="5" name="Slide Number Placeholder 4"/>
          <p:cNvSpPr>
            <a:spLocks noGrp="1"/>
          </p:cNvSpPr>
          <p:nvPr>
            <p:ph type="sldNum" sz="quarter" idx="12"/>
          </p:nvPr>
        </p:nvSpPr>
        <p:spPr/>
        <p:txBody>
          <a:bodyPr/>
          <a:lstStyle/>
          <a:p>
            <a:fld id="{2A013F82-EE5E-44EE-A61D-E31C6657F26F}" type="slidenum">
              <a:rPr lang="en-US" smtClean="0"/>
              <a:t>38</a:t>
            </a:fld>
            <a:endParaRPr lang="en-US"/>
          </a:p>
        </p:txBody>
      </p:sp>
    </p:spTree>
    <p:extLst>
      <p:ext uri="{BB962C8B-B14F-4D97-AF65-F5344CB8AC3E}">
        <p14:creationId xmlns:p14="http://schemas.microsoft.com/office/powerpoint/2010/main" val="3182097081"/>
      </p:ext>
    </p:extLst>
  </p:cSld>
  <p:clrMapOvr>
    <a:masterClrMapping/>
  </p:clrMapOvr>
  <p:transition spd="slow">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07868" y="1740024"/>
            <a:ext cx="6054571" cy="3146306"/>
          </a:xfrm>
        </p:spPr>
        <p:txBody>
          <a:bodyPr>
            <a:normAutofit/>
          </a:bodyPr>
          <a:lstStyle/>
          <a:p>
            <a:r>
              <a:rPr lang="en-US" dirty="1" smtClean="0"/>
              <a:t>No </a:t>
            </a:r>
            <a:r>
              <a:rPr lang="en-US" dirty="1"/>
              <a:t>repeated barking.</a:t>
            </a:r>
          </a:p>
          <a:p>
            <a:r>
              <a:rPr lang="en-US" dirty="1"/>
              <a:t>Dog stays on the floor.  He does not get a chair.</a:t>
            </a:r>
          </a:p>
          <a:p>
            <a:r>
              <a:rPr lang="en-US" dirty="1"/>
              <a:t>NEVER PUT A SERVICE ANIMAL ON THE IEP.</a:t>
            </a:r>
          </a:p>
          <a:p>
            <a:endParaRPr lang="en-US"/>
          </a:p>
        </p:txBody>
      </p:sp>
      <p:sp>
        <p:nvSpPr>
          <p:cNvPr id="4" name="Footer Placeholder 3"/>
          <p:cNvSpPr>
            <a:spLocks noGrp="1"/>
          </p:cNvSpPr>
          <p:nvPr>
            <p:ph type="ftr" sz="quarter" idx="11"/>
          </p:nvPr>
        </p:nvSpPr>
        <p:spPr/>
        <p:txBody>
          <a:bodyPr/>
          <a:lstStyle/>
          <a:p>
            <a:r>
              <a:rPr lang="en-US" dirty="1" smtClean="0"/>
              <a:t>PKLaw, P.A.© 2019 (©photos)</a:t>
            </a:r>
            <a:endParaRPr lang="en-US"/>
          </a:p>
        </p:txBody>
      </p:sp>
      <p:sp>
        <p:nvSpPr>
          <p:cNvPr id="5" name="Slide Number Placeholder 4"/>
          <p:cNvSpPr>
            <a:spLocks noGrp="1"/>
          </p:cNvSpPr>
          <p:nvPr>
            <p:ph type="sldNum" sz="quarter" idx="12"/>
          </p:nvPr>
        </p:nvSpPr>
        <p:spPr/>
        <p:txBody>
          <a:bodyPr/>
          <a:lstStyle/>
          <a:p>
            <a:fld id="{2A013F82-EE5E-44EE-A61D-E31C6657F26F}" type="slidenum">
              <a:rPr lang="en-US" smtClean="0"/>
              <a:t>39</a:t>
            </a:fld>
            <a:endParaRPr lang="en-US"/>
          </a:p>
        </p:txBody>
      </p:sp>
    </p:spTree>
    <p:extLst>
      <p:ext uri="{BB962C8B-B14F-4D97-AF65-F5344CB8AC3E}">
        <p14:creationId xmlns:p14="http://schemas.microsoft.com/office/powerpoint/2010/main" val="3503363748"/>
      </p:ext>
    </p:extLst>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1" smtClean="0"/>
              <a:t>Grooming</a:t>
            </a:r>
            <a:endParaRPr lang="en-US"/>
          </a:p>
        </p:txBody>
      </p:sp>
      <p:sp>
        <p:nvSpPr>
          <p:cNvPr id="3" name="Content Placeholder 2"/>
          <p:cNvSpPr>
            <a:spLocks noGrp="1"/>
          </p:cNvSpPr>
          <p:nvPr>
            <p:ph idx="1"/>
          </p:nvPr>
        </p:nvSpPr>
        <p:spPr/>
        <p:txBody>
          <a:bodyPr/>
          <a:lstStyle/>
          <a:p>
            <a:r>
              <a:rPr lang="en-US" dirty="1" smtClean="0"/>
              <a:t>Is </a:t>
            </a:r>
            <a:r>
              <a:rPr lang="en-US" dirty="1"/>
              <a:t>calculated</a:t>
            </a:r>
          </a:p>
          <a:p>
            <a:r>
              <a:rPr lang="en-US" dirty="1" smtClean="0"/>
              <a:t>Is </a:t>
            </a:r>
            <a:r>
              <a:rPr lang="en-US" dirty="1"/>
              <a:t>gradual</a:t>
            </a:r>
          </a:p>
          <a:p>
            <a:r>
              <a:rPr lang="en-US" dirty="1" smtClean="0"/>
              <a:t>It </a:t>
            </a:r>
            <a:r>
              <a:rPr lang="en-US" dirty="1"/>
              <a:t>isolates the victim</a:t>
            </a:r>
          </a:p>
          <a:p>
            <a:endParaRPr lang="en-US"/>
          </a:p>
        </p:txBody>
      </p:sp>
      <p:sp>
        <p:nvSpPr>
          <p:cNvPr id="4" name="Footer Placeholder 3"/>
          <p:cNvSpPr>
            <a:spLocks noGrp="1"/>
          </p:cNvSpPr>
          <p:nvPr>
            <p:ph type="ftr" sz="quarter" idx="11"/>
          </p:nvPr>
        </p:nvSpPr>
        <p:spPr/>
        <p:txBody>
          <a:bodyPr/>
          <a:lstStyle/>
          <a:p>
            <a:r>
              <a:rPr lang="en-US" dirty="1" smtClean="0"/>
              <a:t>PKLaw, P.A.© 2019 (©photos)</a:t>
            </a:r>
            <a:endParaRPr lang="en-US"/>
          </a:p>
        </p:txBody>
      </p:sp>
      <p:sp>
        <p:nvSpPr>
          <p:cNvPr id="5" name="Slide Number Placeholder 4"/>
          <p:cNvSpPr>
            <a:spLocks noGrp="1"/>
          </p:cNvSpPr>
          <p:nvPr>
            <p:ph type="sldNum" sz="quarter" idx="12"/>
          </p:nvPr>
        </p:nvSpPr>
        <p:spPr/>
        <p:txBody>
          <a:bodyPr/>
          <a:lstStyle/>
          <a:p>
            <a:fld id="{151980D2-2692-41A1-88DD-849FA7236B1E}" type="slidenum">
              <a:rPr lang="en-US" smtClean="0"/>
              <a:t>4</a:t>
            </a:fld>
            <a:endParaRPr lang="en-US"/>
          </a:p>
        </p:txBody>
      </p:sp>
    </p:spTree>
    <p:extLst>
      <p:ext uri="{BB962C8B-B14F-4D97-AF65-F5344CB8AC3E}">
        <p14:creationId xmlns:p14="http://schemas.microsoft.com/office/powerpoint/2010/main" val="3158466578"/>
      </p:ext>
    </p:extLst>
  </p:cSld>
  <p:clrMapOvr>
    <a:masterClrMapping/>
  </p:clrMapOvr>
  <p:transition spd="slow">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p:cNvSpPr>
            <a:spLocks noGrp="1"/>
          </p:cNvSpPr>
          <p:nvPr>
            <p:ph type="title"/>
          </p:nvPr>
        </p:nvSpPr>
        <p:spPr>
          <a:xfrm>
            <a:off x="754602" y="2190043"/>
            <a:ext cx="6334066" cy="1307758"/>
          </a:xfrm>
        </p:spPr>
        <p:txBody>
          <a:bodyPr anchor="ctr">
            <a:normAutofit/>
          </a:bodyPr>
          <a:lstStyle/>
          <a:p>
            <a:pPr algn="ctr"/>
            <a:r>
              <a:rPr lang="en-US" sz="4800" dirty="1" smtClean="0"/>
              <a:t>POTTY ISSUES</a:t>
            </a:r>
            <a:endParaRPr lang="en-US" sz="4800"/>
          </a:p>
        </p:txBody>
      </p:sp>
      <p:sp>
        <p:nvSpPr>
          <p:cNvPr id="4" name="Footer Placeholder 3"/>
          <p:cNvSpPr>
            <a:spLocks noGrp="1"/>
          </p:cNvSpPr>
          <p:nvPr>
            <p:ph type="ftr" sz="quarter" idx="11"/>
          </p:nvPr>
        </p:nvSpPr>
        <p:spPr/>
        <p:txBody>
          <a:bodyPr/>
          <a:lstStyle/>
          <a:p>
            <a:r>
              <a:rPr lang="en-US" dirty="1" smtClean="0"/>
              <a:t>PKLaw, P.A.© 2019 (©photos)</a:t>
            </a:r>
            <a:endParaRPr lang="en-US"/>
          </a:p>
        </p:txBody>
      </p:sp>
      <p:sp>
        <p:nvSpPr>
          <p:cNvPr id="5" name="Slide Number Placeholder 4"/>
          <p:cNvSpPr>
            <a:spLocks noGrp="1"/>
          </p:cNvSpPr>
          <p:nvPr>
            <p:ph type="sldNum" sz="quarter" idx="12"/>
          </p:nvPr>
        </p:nvSpPr>
        <p:spPr>
          <a:xfrm>
            <a:off x="7768046" y="5808618"/>
            <a:ext cx="920465" cy="693669"/>
          </a:xfrm>
        </p:spPr>
        <p:txBody>
          <a:bodyPr/>
          <a:lstStyle/>
          <a:p>
            <a:fld id="{D57F1E4F-1CFF-5643-939E-217C01CDF565}" type="slidenum">
              <a:rPr lang="en-US" sz="2800" smtClean="0">
                <a:solidFill>
                  <a:schemeClr val="tx2"/>
                </a:solidFill>
              </a:rPr>
              <a:t>40</a:t>
            </a:fld>
            <a:endParaRPr lang="en-US">
              <a:solidFill>
                <a:schemeClr val="tx2"/>
              </a:solidFill>
            </a:endParaRPr>
          </a:p>
        </p:txBody>
      </p:sp>
    </p:spTree>
    <p:extLst>
      <p:ext uri="{BB962C8B-B14F-4D97-AF65-F5344CB8AC3E}">
        <p14:creationId xmlns:p14="http://schemas.microsoft.com/office/powerpoint/2010/main" val="3624115620"/>
      </p:ext>
    </p:extLst>
  </p:cSld>
  <p:clrMapOvr>
    <a:masterClrMapping/>
  </p:clrMapOvr>
  <p:transition spd="slow">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1500"/>
          </a:p>
        </p:txBody>
      </p:sp>
      <p:sp>
        <p:nvSpPr>
          <p:cNvPr id="3" name="Content Placeholder 2"/>
          <p:cNvSpPr>
            <a:spLocks noGrp="1"/>
          </p:cNvSpPr>
          <p:nvPr>
            <p:ph idx="1"/>
          </p:nvPr>
        </p:nvSpPr>
        <p:spPr>
          <a:xfrm>
            <a:off x="461639" y="967665"/>
            <a:ext cx="6711518" cy="4920247"/>
          </a:xfrm>
        </p:spPr>
        <p:txBody>
          <a:bodyPr>
            <a:normAutofit lnSpcReduction="10000"/>
          </a:bodyPr>
          <a:lstStyle/>
          <a:p>
            <a:r>
              <a:rPr lang="en-US" b="1" dirty="1"/>
              <a:t>Legal Basis for </a:t>
            </a:r>
            <a:r>
              <a:rPr lang="en-US" b="1" dirty="1" smtClean="0"/>
              <a:t>Advice</a:t>
            </a:r>
          </a:p>
          <a:p>
            <a:endParaRPr lang="en-US"/>
          </a:p>
          <a:p>
            <a:pPr lvl="1"/>
            <a:r>
              <a:rPr lang="en-US" dirty="1"/>
              <a:t>U.S. District Court for the District of Maryland-Case involving a student’s request to access a locker room in accordance with that student’s gender identity. </a:t>
            </a:r>
            <a:endParaRPr lang="en-US" smtClean="0"/>
          </a:p>
          <a:p>
            <a:pPr lvl="1"/>
            <a:r>
              <a:rPr lang="en-US" dirty="1"/>
              <a:t>2018 Memorandum Opinion issued indicating the Board would face liability if it continued to deny access.</a:t>
            </a:r>
          </a:p>
          <a:p>
            <a:pPr lvl="1"/>
            <a:endParaRPr lang="en-US"/>
          </a:p>
        </p:txBody>
      </p:sp>
      <p:sp>
        <p:nvSpPr>
          <p:cNvPr id="4" name="Footer Placeholder 3"/>
          <p:cNvSpPr>
            <a:spLocks noGrp="1"/>
          </p:cNvSpPr>
          <p:nvPr>
            <p:ph type="ftr" sz="quarter" idx="11"/>
          </p:nvPr>
        </p:nvSpPr>
        <p:spPr/>
        <p:txBody>
          <a:bodyPr/>
          <a:lstStyle/>
          <a:p>
            <a:r>
              <a:rPr lang="en-US" dirty="1" smtClean="0"/>
              <a:t>PKLaw, P.A.© 2019 (©photos)</a:t>
            </a:r>
            <a:endParaRPr lang="en-US"/>
          </a:p>
        </p:txBody>
      </p:sp>
      <p:sp>
        <p:nvSpPr>
          <p:cNvPr id="5" name="Slide Number Placeholder 4"/>
          <p:cNvSpPr>
            <a:spLocks noGrp="1"/>
          </p:cNvSpPr>
          <p:nvPr>
            <p:ph type="sldNum" sz="quarter" idx="12"/>
          </p:nvPr>
        </p:nvSpPr>
        <p:spPr/>
        <p:txBody>
          <a:bodyPr/>
          <a:lstStyle/>
          <a:p>
            <a:fld id="{25BA54BD-C84D-46CE-8B72-31BFB26ABA43}" type="slidenum">
              <a:rPr lang="en-US" smtClean="0"/>
              <a:t>41</a:t>
            </a:fld>
            <a:endParaRPr lang="en-US"/>
          </a:p>
        </p:txBody>
      </p:sp>
    </p:spTree>
    <p:extLst>
      <p:ext uri="{BB962C8B-B14F-4D97-AF65-F5344CB8AC3E}">
        <p14:creationId xmlns:p14="http://schemas.microsoft.com/office/powerpoint/2010/main" val="3619052966"/>
      </p:ext>
    </p:extLst>
  </p:cSld>
  <p:clrMapOvr>
    <a:masterClrMapping/>
  </p:clrMapOvr>
  <p:transition spd="slow">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1500"/>
          </a:p>
        </p:txBody>
      </p:sp>
      <p:sp>
        <p:nvSpPr>
          <p:cNvPr id="3" name="Content Placeholder 2"/>
          <p:cNvSpPr>
            <a:spLocks noGrp="1"/>
          </p:cNvSpPr>
          <p:nvPr>
            <p:ph idx="1"/>
          </p:nvPr>
        </p:nvSpPr>
        <p:spPr>
          <a:xfrm>
            <a:off x="571948" y="1376039"/>
            <a:ext cx="7196013" cy="4580878"/>
          </a:xfrm>
        </p:spPr>
        <p:txBody>
          <a:bodyPr>
            <a:normAutofit/>
          </a:bodyPr>
          <a:lstStyle/>
          <a:p>
            <a:r>
              <a:rPr lang="en-US" b="1" dirty="1"/>
              <a:t>Legal Basis for Advice (con’t</a:t>
            </a:r>
            <a:r>
              <a:rPr lang="en-US" b="1" dirty="1" smtClean="0"/>
              <a:t>.)</a:t>
            </a:r>
          </a:p>
          <a:p>
            <a:endParaRPr lang="en-US"/>
          </a:p>
          <a:p>
            <a:pPr lvl="1"/>
            <a:r>
              <a:rPr lang="en-US" dirty="1" smtClean="0"/>
              <a:t>Court </a:t>
            </a:r>
            <a:r>
              <a:rPr lang="en-US" dirty="1"/>
              <a:t>opined that Title IX applies to discrimination on the basis of transgender status vs. just birth sex.</a:t>
            </a:r>
          </a:p>
          <a:p>
            <a:pPr lvl="1"/>
            <a:r>
              <a:rPr lang="en-US" dirty="1"/>
              <a:t>Policy violates the Equal Protection Clause.</a:t>
            </a:r>
          </a:p>
          <a:p>
            <a:endParaRPr lang="en-US"/>
          </a:p>
        </p:txBody>
      </p:sp>
      <p:sp>
        <p:nvSpPr>
          <p:cNvPr id="4" name="Footer Placeholder 3"/>
          <p:cNvSpPr>
            <a:spLocks noGrp="1"/>
          </p:cNvSpPr>
          <p:nvPr>
            <p:ph type="ftr" sz="quarter" idx="11"/>
          </p:nvPr>
        </p:nvSpPr>
        <p:spPr/>
        <p:txBody>
          <a:bodyPr/>
          <a:lstStyle/>
          <a:p>
            <a:r>
              <a:rPr lang="en-US" dirty="1" smtClean="0"/>
              <a:t>PKLaw, P.A.© 2019 (©photos)</a:t>
            </a:r>
            <a:endParaRPr lang="en-US"/>
          </a:p>
        </p:txBody>
      </p:sp>
      <p:sp>
        <p:nvSpPr>
          <p:cNvPr id="5" name="Slide Number Placeholder 4"/>
          <p:cNvSpPr>
            <a:spLocks noGrp="1"/>
          </p:cNvSpPr>
          <p:nvPr>
            <p:ph type="sldNum" sz="quarter" idx="12"/>
          </p:nvPr>
        </p:nvSpPr>
        <p:spPr/>
        <p:txBody>
          <a:bodyPr/>
          <a:lstStyle/>
          <a:p>
            <a:fld id="{25BA54BD-C84D-46CE-8B72-31BFB26ABA43}" type="slidenum">
              <a:rPr lang="en-US" smtClean="0"/>
              <a:t>42</a:t>
            </a:fld>
            <a:endParaRPr lang="en-US"/>
          </a:p>
        </p:txBody>
      </p:sp>
    </p:spTree>
    <p:extLst>
      <p:ext uri="{BB962C8B-B14F-4D97-AF65-F5344CB8AC3E}">
        <p14:creationId xmlns:p14="http://schemas.microsoft.com/office/powerpoint/2010/main" val="3718274280"/>
      </p:ext>
    </p:extLst>
  </p:cSld>
  <p:clrMapOvr>
    <a:masterClrMapping/>
  </p:clrMapOvr>
  <p:transition spd="slow">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1500"/>
          </a:p>
        </p:txBody>
      </p:sp>
      <p:sp>
        <p:nvSpPr>
          <p:cNvPr id="3" name="Content Placeholder 2"/>
          <p:cNvSpPr>
            <a:spLocks noGrp="1"/>
          </p:cNvSpPr>
          <p:nvPr>
            <p:ph idx="1"/>
          </p:nvPr>
        </p:nvSpPr>
        <p:spPr>
          <a:xfrm>
            <a:off x="609599" y="2095130"/>
            <a:ext cx="6625702" cy="3946233"/>
          </a:xfrm>
        </p:spPr>
        <p:txBody>
          <a:bodyPr>
            <a:normAutofit/>
          </a:bodyPr>
          <a:lstStyle/>
          <a:p>
            <a:r>
              <a:rPr lang="en-US" dirty="1">
                <a:effectLst/>
              </a:rPr>
              <a:t>Transgender students should be allowed to use the bathrooms of their preferred gender.</a:t>
            </a:r>
          </a:p>
          <a:p>
            <a:r>
              <a:rPr lang="en-US" dirty="1">
                <a:effectLst/>
              </a:rPr>
              <a:t>What if they are gender fluid</a:t>
            </a:r>
            <a:r>
              <a:rPr lang="en-US" dirty="1" smtClean="0">
                <a:effectLst/>
              </a:rPr>
              <a:t>?</a:t>
            </a:r>
            <a:endParaRPr lang="en-US">
              <a:effectLst/>
            </a:endParaRPr>
          </a:p>
        </p:txBody>
      </p:sp>
      <p:sp>
        <p:nvSpPr>
          <p:cNvPr id="4" name="Footer Placeholder 3"/>
          <p:cNvSpPr>
            <a:spLocks noGrp="1"/>
          </p:cNvSpPr>
          <p:nvPr>
            <p:ph type="ftr" sz="quarter" idx="11"/>
          </p:nvPr>
        </p:nvSpPr>
        <p:spPr/>
        <p:txBody>
          <a:bodyPr/>
          <a:lstStyle/>
          <a:p>
            <a:r>
              <a:rPr lang="en-US" dirty="1" smtClean="0"/>
              <a:t>PKLaw, P.A.© 2019 (©photos)</a:t>
            </a:r>
            <a:endParaRPr lang="en-US"/>
          </a:p>
        </p:txBody>
      </p:sp>
      <p:sp>
        <p:nvSpPr>
          <p:cNvPr id="5" name="Slide Number Placeholder 4"/>
          <p:cNvSpPr>
            <a:spLocks noGrp="1"/>
          </p:cNvSpPr>
          <p:nvPr>
            <p:ph type="sldNum" sz="quarter" idx="12"/>
          </p:nvPr>
        </p:nvSpPr>
        <p:spPr/>
        <p:txBody>
          <a:bodyPr/>
          <a:lstStyle/>
          <a:p>
            <a:fld id="{25BA54BD-C84D-46CE-8B72-31BFB26ABA43}" type="slidenum">
              <a:rPr lang="en-US" smtClean="0"/>
              <a:t>43</a:t>
            </a:fld>
            <a:endParaRPr lang="en-US"/>
          </a:p>
        </p:txBody>
      </p:sp>
    </p:spTree>
    <p:extLst>
      <p:ext uri="{BB962C8B-B14F-4D97-AF65-F5344CB8AC3E}">
        <p14:creationId xmlns:p14="http://schemas.microsoft.com/office/powerpoint/2010/main" val="3814655061"/>
      </p:ext>
    </p:extLst>
  </p:cSld>
  <p:clrMapOvr>
    <a:masterClrMapping/>
  </p:clrMapOvr>
  <p:transition spd="slow">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571502" y="1624614"/>
            <a:ext cx="6859108" cy="3799642"/>
          </a:xfrm>
        </p:spPr>
        <p:txBody>
          <a:bodyPr>
            <a:normAutofit/>
          </a:bodyPr>
          <a:lstStyle/>
          <a:p>
            <a:r>
              <a:rPr lang="en-US" dirty="1" smtClean="0">
                <a:effectLst/>
              </a:rPr>
              <a:t>What </a:t>
            </a:r>
            <a:r>
              <a:rPr lang="en-US" dirty="1">
                <a:effectLst/>
              </a:rPr>
              <a:t>if a student does not want to be in the bathroom with a transgender student?</a:t>
            </a:r>
          </a:p>
          <a:p>
            <a:pPr lvl="1"/>
            <a:r>
              <a:rPr lang="en-US" dirty="1">
                <a:effectLst/>
              </a:rPr>
              <a:t>Have a private area in the locker room for changing.</a:t>
            </a:r>
          </a:p>
          <a:p>
            <a:pPr lvl="1"/>
            <a:r>
              <a:rPr lang="en-US" dirty="1">
                <a:effectLst/>
              </a:rPr>
              <a:t>Have an adult supervising the locker room</a:t>
            </a:r>
            <a:r>
              <a:rPr lang="en-US" dirty="1" smtClean="0">
                <a:effectLst/>
              </a:rPr>
              <a:t>.</a:t>
            </a:r>
            <a:endParaRPr lang="en-US">
              <a:effectLst/>
            </a:endParaRPr>
          </a:p>
        </p:txBody>
      </p:sp>
      <p:sp>
        <p:nvSpPr>
          <p:cNvPr id="4" name="Footer Placeholder 3"/>
          <p:cNvSpPr>
            <a:spLocks noGrp="1"/>
          </p:cNvSpPr>
          <p:nvPr>
            <p:ph type="ftr" sz="quarter" idx="11"/>
          </p:nvPr>
        </p:nvSpPr>
        <p:spPr/>
        <p:txBody>
          <a:bodyPr/>
          <a:lstStyle/>
          <a:p>
            <a:r>
              <a:rPr lang="en-US" dirty="1" smtClean="0"/>
              <a:t>PKLaw, P.A.© 2019 (©photos)</a:t>
            </a:r>
            <a:endParaRPr lang="en-US"/>
          </a:p>
        </p:txBody>
      </p:sp>
      <p:sp>
        <p:nvSpPr>
          <p:cNvPr id="5" name="Slide Number Placeholder 4"/>
          <p:cNvSpPr>
            <a:spLocks noGrp="1"/>
          </p:cNvSpPr>
          <p:nvPr>
            <p:ph type="sldNum" sz="quarter" idx="12"/>
          </p:nvPr>
        </p:nvSpPr>
        <p:spPr/>
        <p:txBody>
          <a:bodyPr/>
          <a:lstStyle/>
          <a:p>
            <a:fld id="{25BA54BD-C84D-46CE-8B72-31BFB26ABA43}" type="slidenum">
              <a:rPr lang="en-US" smtClean="0"/>
              <a:t>44</a:t>
            </a:fld>
            <a:endParaRPr lang="en-US"/>
          </a:p>
        </p:txBody>
      </p:sp>
    </p:spTree>
    <p:extLst>
      <p:ext uri="{BB962C8B-B14F-4D97-AF65-F5344CB8AC3E}">
        <p14:creationId xmlns:p14="http://schemas.microsoft.com/office/powerpoint/2010/main" val="967177591"/>
      </p:ext>
    </p:extLst>
  </p:cSld>
  <p:clrMapOvr>
    <a:masterClrMapping/>
  </p:clrMapOvr>
  <p:transition spd="slow">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p:cNvSpPr>
            <a:spLocks noGrp="1"/>
          </p:cNvSpPr>
          <p:nvPr>
            <p:ph type="title"/>
          </p:nvPr>
        </p:nvSpPr>
        <p:spPr>
          <a:xfrm>
            <a:off x="1189608" y="1979721"/>
            <a:ext cx="5584054" cy="2494626"/>
          </a:xfrm>
        </p:spPr>
        <p:txBody>
          <a:bodyPr anchor="ctr">
            <a:normAutofit fontScale="90000"/>
          </a:bodyPr>
          <a:lstStyle/>
          <a:p>
            <a:pPr algn="ctr"/>
            <a:r>
              <a:rPr lang="en-US" dirty="1"/>
              <a:t>What I Really Want </a:t>
            </a:r>
            <a:r>
              <a:rPr lang="en-US" dirty="1" smtClean="0"/>
              <a:t>is to Have </a:t>
            </a:r>
            <a:r>
              <a:rPr lang="en-US" dirty="1"/>
              <a:t>the School System Provide </a:t>
            </a:r>
            <a:r>
              <a:rPr lang="en-US" dirty="1" smtClean="0"/>
              <a:t>a </a:t>
            </a:r>
            <a:r>
              <a:rPr lang="en-US" dirty="1"/>
              <a:t>1-1 Tutor for </a:t>
            </a:r>
            <a:r>
              <a:rPr lang="en-US" dirty="1" smtClean="0"/>
              <a:t>my </a:t>
            </a:r>
            <a:r>
              <a:rPr lang="en-US" dirty="1"/>
              <a:t>Child </a:t>
            </a:r>
            <a:r>
              <a:rPr lang="en-US" dirty="1" smtClean="0"/>
              <a:t>at </a:t>
            </a:r>
            <a:r>
              <a:rPr lang="en-US" dirty="1"/>
              <a:t>Home</a:t>
            </a:r>
          </a:p>
        </p:txBody>
      </p:sp>
      <p:sp>
        <p:nvSpPr>
          <p:cNvPr id="4" name="Footer Placeholder 3"/>
          <p:cNvSpPr>
            <a:spLocks noGrp="1"/>
          </p:cNvSpPr>
          <p:nvPr>
            <p:ph type="ftr" sz="quarter" idx="11"/>
          </p:nvPr>
        </p:nvSpPr>
        <p:spPr/>
        <p:txBody>
          <a:bodyPr/>
          <a:lstStyle/>
          <a:p>
            <a:r>
              <a:rPr lang="en-US" dirty="1" smtClean="0"/>
              <a:t>PKLaw, P.A.© 2019 (©photos)</a:t>
            </a:r>
            <a:endParaRPr lang="en-US"/>
          </a:p>
        </p:txBody>
      </p:sp>
      <p:sp>
        <p:nvSpPr>
          <p:cNvPr id="5" name="Slide Number Placeholder 4"/>
          <p:cNvSpPr>
            <a:spLocks noGrp="1"/>
          </p:cNvSpPr>
          <p:nvPr>
            <p:ph type="sldNum" sz="quarter" idx="12"/>
          </p:nvPr>
        </p:nvSpPr>
        <p:spPr/>
        <p:txBody>
          <a:bodyPr/>
          <a:lstStyle/>
          <a:p>
            <a:fld id="{D57F1E4F-1CFF-5643-939E-02111984F565}" type="slidenum">
              <a:rPr lang="en-US" smtClean="0"/>
              <a:t>45</a:t>
            </a:fld>
            <a:endParaRPr lang="en-US"/>
          </a:p>
        </p:txBody>
      </p:sp>
    </p:spTree>
    <p:extLst>
      <p:ext uri="{BB962C8B-B14F-4D97-AF65-F5344CB8AC3E}">
        <p14:creationId xmlns:p14="http://schemas.microsoft.com/office/powerpoint/2010/main" val="711506091"/>
      </p:ext>
    </p:extLst>
  </p:cSld>
  <p:clrMapOvr>
    <a:masterClrMapping/>
  </p:clrMapOvr>
  <p:transition spd="slow">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1" smtClean="0"/>
              <a:t>CASE STUDY</a:t>
            </a:r>
            <a:endParaRPr lang="en-US"/>
          </a:p>
        </p:txBody>
      </p:sp>
      <p:sp>
        <p:nvSpPr>
          <p:cNvPr id="3" name="Content Placeholder 2"/>
          <p:cNvSpPr>
            <a:spLocks noGrp="1"/>
          </p:cNvSpPr>
          <p:nvPr>
            <p:ph idx="1"/>
          </p:nvPr>
        </p:nvSpPr>
        <p:spPr>
          <a:xfrm>
            <a:off x="523783" y="1367161"/>
            <a:ext cx="7084381" cy="5192775"/>
          </a:xfrm>
        </p:spPr>
        <p:txBody>
          <a:bodyPr>
            <a:normAutofit fontScale="85000" lnSpcReduction="20000"/>
          </a:bodyPr>
          <a:lstStyle/>
          <a:p>
            <a:r>
              <a:rPr lang="en-US" dirty="1" smtClean="0"/>
              <a:t>Jeremy Jones has a reading disability and an IEP. He is also an internationally successful competitor in tennis, for high school aged children. His parents have submitted Home and Hospital Verification forms from his therapist advising that he is suffering from anxiety and cannot attend school. It has been a year, and while Jeremy is winning competitions, his anxiety does not seem to have improved. But if you look on the internet, you will see that Jeremy has recently been to Mexico to compete. The parents will not let you speak to the therapist. You are concerned that if you stop the Home and Hospital, you will be sued for disability discrimination. What should be done?</a:t>
            </a:r>
            <a:endParaRPr lang="en-US"/>
          </a:p>
        </p:txBody>
      </p:sp>
      <p:sp>
        <p:nvSpPr>
          <p:cNvPr id="4" name="Footer Placeholder 3"/>
          <p:cNvSpPr>
            <a:spLocks noGrp="1"/>
          </p:cNvSpPr>
          <p:nvPr>
            <p:ph type="ftr" sz="quarter" idx="11"/>
          </p:nvPr>
        </p:nvSpPr>
        <p:spPr/>
        <p:txBody>
          <a:bodyPr/>
          <a:lstStyle/>
          <a:p>
            <a:r>
              <a:rPr lang="en-US" dirty="1" smtClean="0"/>
              <a:t>PKLaw, P.A.© 2019 (©photos)</a:t>
            </a:r>
            <a:endParaRPr lang="en-US"/>
          </a:p>
        </p:txBody>
      </p:sp>
      <p:sp>
        <p:nvSpPr>
          <p:cNvPr id="5" name="Slide Number Placeholder 4"/>
          <p:cNvSpPr>
            <a:spLocks noGrp="1"/>
          </p:cNvSpPr>
          <p:nvPr>
            <p:ph type="sldNum" sz="quarter" idx="12"/>
          </p:nvPr>
        </p:nvSpPr>
        <p:spPr/>
        <p:txBody>
          <a:bodyPr/>
          <a:lstStyle/>
          <a:p>
            <a:fld id="{D57F1E4F-1CFF-5643-939E-02111984F565}" type="slidenum">
              <a:rPr lang="en-US" smtClean="0"/>
              <a:t>46</a:t>
            </a:fld>
            <a:endParaRPr lang="en-US"/>
          </a:p>
        </p:txBody>
      </p:sp>
    </p:spTree>
    <p:extLst>
      <p:ext uri="{BB962C8B-B14F-4D97-AF65-F5344CB8AC3E}">
        <p14:creationId xmlns:p14="http://schemas.microsoft.com/office/powerpoint/2010/main" val="1764277760"/>
      </p:ext>
    </p:extLst>
  </p:cSld>
  <p:clrMapOvr>
    <a:masterClrMapping/>
  </p:clrMapOvr>
  <p:transition spd="slow">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1"/>
              <a:t>CASE STUDY</a:t>
            </a:r>
          </a:p>
        </p:txBody>
      </p:sp>
      <p:sp>
        <p:nvSpPr>
          <p:cNvPr id="3" name="Content Placeholder 2"/>
          <p:cNvSpPr>
            <a:spLocks noGrp="1"/>
          </p:cNvSpPr>
          <p:nvPr>
            <p:ph idx="1"/>
          </p:nvPr>
        </p:nvSpPr>
        <p:spPr>
          <a:xfrm>
            <a:off x="372862" y="1482571"/>
            <a:ext cx="7128769" cy="4856085"/>
          </a:xfrm>
        </p:spPr>
        <p:txBody>
          <a:bodyPr>
            <a:normAutofit fontScale="85000" lnSpcReduction="20000"/>
          </a:bodyPr>
          <a:lstStyle/>
          <a:p>
            <a:r>
              <a:rPr lang="en-US" dirty="1"/>
              <a:t>Laurie is a student who has been coded Emotionally Disturbed. Despite intensive services in her home high school, Laurie’s behavior is such that she cannot stay in class. The IEP team determines that Laurie needs to be in a regional ED program. Laurie refuses to go to the regional </a:t>
            </a:r>
            <a:r>
              <a:rPr lang="en-US" dirty="1" smtClean="0"/>
              <a:t>program, </a:t>
            </a:r>
            <a:r>
              <a:rPr lang="en-US" dirty="1"/>
              <a:t>as she does not want to leave her friends. Laurie is the boss </a:t>
            </a:r>
            <a:r>
              <a:rPr lang="en-US" dirty="1" smtClean="0"/>
              <a:t>at </a:t>
            </a:r>
            <a:r>
              <a:rPr lang="en-US" dirty="1"/>
              <a:t>home, so her parents withdraw her from special education and ask for 504 accommodations. Meanwhile, you are aware that one of Laurie’s underlying problems is her use of illegal drugs. Laurie’s behavior in school worsens and she is overheard speaking of suicidal ideation. Her mother submits a Home and Hospital form from Laurie’s therapist. What should be done?</a:t>
            </a:r>
          </a:p>
        </p:txBody>
      </p:sp>
      <p:sp>
        <p:nvSpPr>
          <p:cNvPr id="4" name="Footer Placeholder 3"/>
          <p:cNvSpPr>
            <a:spLocks noGrp="1"/>
          </p:cNvSpPr>
          <p:nvPr>
            <p:ph type="ftr" sz="quarter" idx="11"/>
          </p:nvPr>
        </p:nvSpPr>
        <p:spPr/>
        <p:txBody>
          <a:bodyPr/>
          <a:lstStyle/>
          <a:p>
            <a:r>
              <a:rPr lang="en-US" dirty="1" smtClean="0"/>
              <a:t>PKLaw, P.A.© 2019 (©photos)</a:t>
            </a:r>
            <a:endParaRPr lang="en-US"/>
          </a:p>
        </p:txBody>
      </p:sp>
      <p:sp>
        <p:nvSpPr>
          <p:cNvPr id="5" name="Slide Number Placeholder 4"/>
          <p:cNvSpPr>
            <a:spLocks noGrp="1"/>
          </p:cNvSpPr>
          <p:nvPr>
            <p:ph type="sldNum" sz="quarter" idx="12"/>
          </p:nvPr>
        </p:nvSpPr>
        <p:spPr/>
        <p:txBody>
          <a:bodyPr/>
          <a:lstStyle/>
          <a:p>
            <a:fld id="{D57F1E4F-1CFF-5643-939E-02111984F565}" type="slidenum">
              <a:rPr lang="en-US" smtClean="0"/>
              <a:t>47</a:t>
            </a:fld>
            <a:endParaRPr lang="en-US"/>
          </a:p>
        </p:txBody>
      </p:sp>
    </p:spTree>
    <p:extLst>
      <p:ext uri="{BB962C8B-B14F-4D97-AF65-F5344CB8AC3E}">
        <p14:creationId xmlns:p14="http://schemas.microsoft.com/office/powerpoint/2010/main" val="2763222144"/>
      </p:ext>
    </p:extLst>
  </p:cSld>
  <p:clrMapOvr>
    <a:masterClrMapping/>
  </p:clrMapOvr>
  <p:transition spd="slow">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1"/>
              <a:t>CASE STUDY</a:t>
            </a:r>
          </a:p>
        </p:txBody>
      </p:sp>
      <p:sp>
        <p:nvSpPr>
          <p:cNvPr id="3" name="Content Placeholder 2"/>
          <p:cNvSpPr>
            <a:spLocks noGrp="1"/>
          </p:cNvSpPr>
          <p:nvPr>
            <p:ph idx="1"/>
          </p:nvPr>
        </p:nvSpPr>
        <p:spPr>
          <a:xfrm>
            <a:off x="541538" y="1367161"/>
            <a:ext cx="6542844" cy="5039327"/>
          </a:xfrm>
        </p:spPr>
        <p:txBody>
          <a:bodyPr>
            <a:normAutofit fontScale="70000" lnSpcReduction="20000"/>
          </a:bodyPr>
          <a:lstStyle/>
          <a:p>
            <a:r>
              <a:rPr lang="en-US" sz="2850" dirty="1"/>
              <a:t>The opioid problem is having a dramatic impact on the health and well-being of newborns in many parts of Maryland. In at least one hospital, one-half of the children born are drug addicted and must be weaned off the drugs. Some of these children will have lifetime cognitive and emotional disabilities due to their mothers’ use of opioids (and illegal drugs) during pregnancy. The number of Infant and Toddler referrals is going through the roof. Behavioral programs are filled to the brim. Children of drug addicted parents are being placed in foster care outside of their home counties, and there are therefore not enough slots for children whose parents reside in the county. Can the foster children be waitlisted? Can the school system say our slots are filled?  Can the children for whom you do not have room be taught by the school system at home? What can be done?</a:t>
            </a:r>
          </a:p>
          <a:p>
            <a:endParaRPr lang="en-US"/>
          </a:p>
        </p:txBody>
      </p:sp>
      <p:sp>
        <p:nvSpPr>
          <p:cNvPr id="4" name="Footer Placeholder 3"/>
          <p:cNvSpPr>
            <a:spLocks noGrp="1"/>
          </p:cNvSpPr>
          <p:nvPr>
            <p:ph type="ftr" sz="quarter" idx="11"/>
          </p:nvPr>
        </p:nvSpPr>
        <p:spPr/>
        <p:txBody>
          <a:bodyPr/>
          <a:lstStyle/>
          <a:p>
            <a:r>
              <a:rPr lang="en-US" dirty="1" smtClean="0"/>
              <a:t>PKLaw, P.A.© 2019 (©photos)</a:t>
            </a:r>
            <a:endParaRPr lang="en-US"/>
          </a:p>
        </p:txBody>
      </p:sp>
      <p:sp>
        <p:nvSpPr>
          <p:cNvPr id="5" name="Slide Number Placeholder 4"/>
          <p:cNvSpPr>
            <a:spLocks noGrp="1"/>
          </p:cNvSpPr>
          <p:nvPr>
            <p:ph type="sldNum" sz="quarter" idx="12"/>
          </p:nvPr>
        </p:nvSpPr>
        <p:spPr/>
        <p:txBody>
          <a:bodyPr/>
          <a:lstStyle/>
          <a:p>
            <a:fld id="{D57F1E4F-1CFF-5643-939E-02111984F565}" type="slidenum">
              <a:rPr lang="en-US" smtClean="0"/>
              <a:t>48</a:t>
            </a:fld>
            <a:endParaRPr lang="en-US"/>
          </a:p>
        </p:txBody>
      </p:sp>
    </p:spTree>
    <p:extLst>
      <p:ext uri="{BB962C8B-B14F-4D97-AF65-F5344CB8AC3E}">
        <p14:creationId xmlns:p14="http://schemas.microsoft.com/office/powerpoint/2010/main" val="3792940693"/>
      </p:ext>
    </p:extLst>
  </p:cSld>
  <p:clrMapOvr>
    <a:masterClrMapping/>
  </p:clrMapOvr>
  <p:transition spd="slow">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1"/>
              <a:t>CASE STUDY</a:t>
            </a:r>
          </a:p>
        </p:txBody>
      </p:sp>
      <p:sp>
        <p:nvSpPr>
          <p:cNvPr id="3" name="Content Placeholder 2"/>
          <p:cNvSpPr>
            <a:spLocks noGrp="1"/>
          </p:cNvSpPr>
          <p:nvPr>
            <p:ph idx="1"/>
          </p:nvPr>
        </p:nvSpPr>
        <p:spPr>
          <a:xfrm>
            <a:off x="484584" y="1615736"/>
            <a:ext cx="6129280" cy="3668959"/>
          </a:xfrm>
        </p:spPr>
        <p:txBody>
          <a:bodyPr>
            <a:normAutofit fontScale="92500"/>
          </a:bodyPr>
          <a:lstStyle/>
          <a:p>
            <a:r>
              <a:rPr lang="en-US" dirty="1"/>
              <a:t>You learn that a student whose parent spends all of her waking hours writing emails complaining about the staff may not be a resident of the county. When the mother is questioned, she claims that your questioning is retaliation for her exercise of her First Amendment rights. What should be done?</a:t>
            </a:r>
          </a:p>
        </p:txBody>
      </p:sp>
      <p:sp>
        <p:nvSpPr>
          <p:cNvPr id="4" name="Footer Placeholder 3"/>
          <p:cNvSpPr>
            <a:spLocks noGrp="1"/>
          </p:cNvSpPr>
          <p:nvPr>
            <p:ph type="ftr" sz="quarter" idx="11"/>
          </p:nvPr>
        </p:nvSpPr>
        <p:spPr/>
        <p:txBody>
          <a:bodyPr/>
          <a:lstStyle/>
          <a:p>
            <a:r>
              <a:rPr lang="en-US" dirty="1" smtClean="0"/>
              <a:t>PKLaw, P.A.© 2019 (©photos)</a:t>
            </a:r>
            <a:endParaRPr lang="en-US"/>
          </a:p>
        </p:txBody>
      </p:sp>
      <p:sp>
        <p:nvSpPr>
          <p:cNvPr id="5" name="Slide Number Placeholder 4"/>
          <p:cNvSpPr>
            <a:spLocks noGrp="1"/>
          </p:cNvSpPr>
          <p:nvPr>
            <p:ph type="sldNum" sz="quarter" idx="12"/>
          </p:nvPr>
        </p:nvSpPr>
        <p:spPr/>
        <p:txBody>
          <a:bodyPr/>
          <a:lstStyle/>
          <a:p>
            <a:fld id="{D57F1E4F-1CFF-5643-939E-02111984F565}" type="slidenum">
              <a:rPr lang="en-US" smtClean="0"/>
              <a:t>49</a:t>
            </a:fld>
            <a:endParaRPr lang="en-US"/>
          </a:p>
        </p:txBody>
      </p:sp>
    </p:spTree>
    <p:extLst>
      <p:ext uri="{BB962C8B-B14F-4D97-AF65-F5344CB8AC3E}">
        <p14:creationId xmlns:p14="http://schemas.microsoft.com/office/powerpoint/2010/main" val="1807749069"/>
      </p:ext>
    </p:extLst>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1"/>
              <a:t>There are 6 stages of grooming</a:t>
            </a:r>
            <a:r>
              <a:rPr lang="en-US" dirty="1" smtClean="0"/>
              <a:t>:</a:t>
            </a:r>
            <a:endParaRPr lang="en-US"/>
          </a:p>
        </p:txBody>
      </p:sp>
      <p:sp>
        <p:nvSpPr>
          <p:cNvPr id="3" name="Content Placeholder 2"/>
          <p:cNvSpPr>
            <a:spLocks noGrp="1"/>
          </p:cNvSpPr>
          <p:nvPr>
            <p:ph idx="1"/>
          </p:nvPr>
        </p:nvSpPr>
        <p:spPr/>
        <p:txBody>
          <a:bodyPr/>
          <a:lstStyle/>
          <a:p>
            <a:pPr marL="0" indent="0">
              <a:buNone/>
            </a:pPr>
            <a:endParaRPr lang="en-US"/>
          </a:p>
          <a:p>
            <a:r>
              <a:rPr lang="en-US" dirty="1"/>
              <a:t>(</a:t>
            </a:r>
            <a:r>
              <a:rPr lang="en-US" i="1" dirty="1"/>
              <a:t>Source: Michael Weiner, M.D., Child Sexual Abuse: </a:t>
            </a:r>
            <a:r>
              <a:rPr lang="en-US" i="1" dirty="1" smtClean="0"/>
              <a:t>6 Stages </a:t>
            </a:r>
            <a:r>
              <a:rPr lang="en-US" i="1" dirty="1"/>
              <a:t>of Grooming.Oprah.com)</a:t>
            </a:r>
            <a:endParaRPr lang="en-US"/>
          </a:p>
        </p:txBody>
      </p:sp>
      <p:sp>
        <p:nvSpPr>
          <p:cNvPr id="4" name="Footer Placeholder 3"/>
          <p:cNvSpPr>
            <a:spLocks noGrp="1"/>
          </p:cNvSpPr>
          <p:nvPr>
            <p:ph type="ftr" sz="quarter" idx="11"/>
          </p:nvPr>
        </p:nvSpPr>
        <p:spPr/>
        <p:txBody>
          <a:bodyPr/>
          <a:lstStyle/>
          <a:p>
            <a:r>
              <a:rPr lang="en-US" dirty="1" smtClean="0"/>
              <a:t>PKLaw, P.A.© 2019 (©photos)</a:t>
            </a:r>
            <a:endParaRPr lang="en-US"/>
          </a:p>
        </p:txBody>
      </p:sp>
      <p:sp>
        <p:nvSpPr>
          <p:cNvPr id="5" name="Slide Number Placeholder 4"/>
          <p:cNvSpPr>
            <a:spLocks noGrp="1"/>
          </p:cNvSpPr>
          <p:nvPr>
            <p:ph type="sldNum" sz="quarter" idx="12"/>
          </p:nvPr>
        </p:nvSpPr>
        <p:spPr/>
        <p:txBody>
          <a:bodyPr/>
          <a:lstStyle/>
          <a:p>
            <a:fld id="{151980D2-2692-41A1-88DD-849FA7236B1E}" type="slidenum">
              <a:rPr lang="en-US" smtClean="0"/>
              <a:t>5</a:t>
            </a:fld>
            <a:endParaRPr lang="en-US"/>
          </a:p>
        </p:txBody>
      </p:sp>
    </p:spTree>
    <p:extLst>
      <p:ext uri="{BB962C8B-B14F-4D97-AF65-F5344CB8AC3E}">
        <p14:creationId xmlns:p14="http://schemas.microsoft.com/office/powerpoint/2010/main" val="3167353736"/>
      </p:ext>
    </p:extLst>
  </p:cSld>
  <p:clrMapOvr>
    <a:masterClrMapping/>
  </p:clrMapOvr>
  <p:transition spd="slow">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1"/>
              <a:t>CASE STUDY</a:t>
            </a:r>
          </a:p>
        </p:txBody>
      </p:sp>
      <p:sp>
        <p:nvSpPr>
          <p:cNvPr id="3" name="Content Placeholder 2"/>
          <p:cNvSpPr>
            <a:spLocks noGrp="1"/>
          </p:cNvSpPr>
          <p:nvPr>
            <p:ph idx="1"/>
          </p:nvPr>
        </p:nvSpPr>
        <p:spPr>
          <a:xfrm>
            <a:off x="532660" y="1322774"/>
            <a:ext cx="6578354" cy="4829452"/>
          </a:xfrm>
        </p:spPr>
        <p:txBody>
          <a:bodyPr>
            <a:normAutofit fontScale="70000" lnSpcReduction="20000"/>
          </a:bodyPr>
          <a:lstStyle/>
          <a:p>
            <a:r>
              <a:rPr lang="en-US" dirty="1"/>
              <a:t>Anthony’s best friend learns that Anthony has a hit list of students he intends to kill. Fortunately, the friend alerts the school’s administration, the police are called, and Anthony is arrested. It turns out there was a hit list and Anthony’s family keeps guns in the home. Lots of them. Anthony is ultimately released from jail to his parents.  The parents want Anthony back in school. Immediately. The school system demands that Anthony undergo a threat assessment before any educational decision can be made. Work is sent home in the interim. The result of the threat assessment is that Anthony has a lot of anger, but it is more likely than not that he will not hurt anyone. The community is aware of what happened. If Anthony comes back to school you will have WWIII on your hands. The parents want 1-1 teaching in the home while decisions are being made. What can be done?</a:t>
            </a:r>
          </a:p>
        </p:txBody>
      </p:sp>
      <p:sp>
        <p:nvSpPr>
          <p:cNvPr id="4" name="Footer Placeholder 3"/>
          <p:cNvSpPr>
            <a:spLocks noGrp="1"/>
          </p:cNvSpPr>
          <p:nvPr>
            <p:ph type="ftr" sz="quarter" idx="11"/>
          </p:nvPr>
        </p:nvSpPr>
        <p:spPr/>
        <p:txBody>
          <a:bodyPr/>
          <a:lstStyle/>
          <a:p>
            <a:r>
              <a:rPr lang="en-US" dirty="1" smtClean="0"/>
              <a:t>PKLaw, P.A.© 2019 (©photos)</a:t>
            </a:r>
            <a:endParaRPr lang="en-US"/>
          </a:p>
        </p:txBody>
      </p:sp>
      <p:sp>
        <p:nvSpPr>
          <p:cNvPr id="5" name="Slide Number Placeholder 4"/>
          <p:cNvSpPr>
            <a:spLocks noGrp="1"/>
          </p:cNvSpPr>
          <p:nvPr>
            <p:ph type="sldNum" sz="quarter" idx="12"/>
          </p:nvPr>
        </p:nvSpPr>
        <p:spPr/>
        <p:txBody>
          <a:bodyPr/>
          <a:lstStyle/>
          <a:p>
            <a:fld id="{D57F1E4F-1CFF-5643-939E-02111984F565}" type="slidenum">
              <a:rPr lang="en-US" smtClean="0"/>
              <a:t>50</a:t>
            </a:fld>
            <a:endParaRPr lang="en-US"/>
          </a:p>
        </p:txBody>
      </p:sp>
    </p:spTree>
    <p:extLst>
      <p:ext uri="{BB962C8B-B14F-4D97-AF65-F5344CB8AC3E}">
        <p14:creationId xmlns:p14="http://schemas.microsoft.com/office/powerpoint/2010/main" val="5473741"/>
      </p:ext>
    </p:extLst>
  </p:cSld>
  <p:clrMapOvr>
    <a:masterClrMapping/>
  </p:clrMapOvr>
  <p:transition spd="slow">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p:cNvSpPr>
            <a:spLocks noGrp="1"/>
          </p:cNvSpPr>
          <p:nvPr>
            <p:ph type="title"/>
          </p:nvPr>
        </p:nvSpPr>
        <p:spPr>
          <a:xfrm rot="19935524">
            <a:off x="563152" y="1088566"/>
            <a:ext cx="5530741" cy="3456677"/>
          </a:xfrm>
        </p:spPr>
        <p:txBody>
          <a:bodyPr anchor="ctr">
            <a:normAutofit/>
          </a:bodyPr>
          <a:lstStyle/>
          <a:p>
            <a:pPr algn="ctr"/>
            <a:r>
              <a:rPr lang="en-US" sz="5400" dirty="1" smtClean="0">
                <a:solidFill>
                  <a:srgbClr val="FF6600"/>
                </a:solidFill>
                <a:latin typeface="Jokerman" panose="04090605060d06020702" pitchFamily="82" charset="0"/>
              </a:rPr>
              <a:t>THE END</a:t>
            </a:r>
            <a:br>
              <a:rPr lang="en-US" sz="5400" dirty="1" smtClean="0">
                <a:solidFill>
                  <a:srgbClr val="FF6600"/>
                </a:solidFill>
                <a:latin typeface="Jokerman" panose="04090605060d06020702" pitchFamily="82" charset="0"/>
              </a:rPr>
            </a:br>
            <a:br>
              <a:rPr lang="en-US" sz="5400" dirty="1">
                <a:solidFill>
                  <a:srgbClr val="FF6600"/>
                </a:solidFill>
                <a:latin typeface="Jokerman" panose="04090605060d06020702" pitchFamily="82" charset="0"/>
              </a:rPr>
            </a:br>
            <a:r>
              <a:rPr lang="en-US" sz="5400" dirty="1" smtClean="0">
                <a:solidFill>
                  <a:srgbClr val="FF6600"/>
                </a:solidFill>
                <a:latin typeface="Jokerman" panose="04090605060d06020702" pitchFamily="82" charset="0"/>
              </a:rPr>
              <a:t>THANK YOU!</a:t>
            </a:r>
            <a:endParaRPr lang="en-US" sz="5400">
              <a:solidFill>
                <a:srgbClr val="FF6600"/>
              </a:solidFill>
              <a:latin typeface="Jokerman" panose="04090605060d06020702" pitchFamily="82" charset="0"/>
            </a:endParaRPr>
          </a:p>
        </p:txBody>
      </p:sp>
      <p:sp>
        <p:nvSpPr>
          <p:cNvPr id="4" name="Footer Placeholder 3"/>
          <p:cNvSpPr>
            <a:spLocks noGrp="1"/>
          </p:cNvSpPr>
          <p:nvPr>
            <p:ph type="ftr" sz="quarter" idx="11"/>
          </p:nvPr>
        </p:nvSpPr>
        <p:spPr/>
        <p:txBody>
          <a:bodyPr/>
          <a:lstStyle/>
          <a:p>
            <a:r>
              <a:rPr lang="en-US" dirty="1" smtClean="0"/>
              <a:t>PKLaw, P.A.© 2019 (©photos)</a:t>
            </a:r>
            <a:endParaRPr lang="en-US"/>
          </a:p>
        </p:txBody>
      </p:sp>
      <p:sp>
        <p:nvSpPr>
          <p:cNvPr id="5" name="Slide Number Placeholder 4"/>
          <p:cNvSpPr>
            <a:spLocks noGrp="1"/>
          </p:cNvSpPr>
          <p:nvPr>
            <p:ph type="sldNum" sz="quarter" idx="12"/>
          </p:nvPr>
        </p:nvSpPr>
        <p:spPr/>
        <p:txBody>
          <a:bodyPr/>
          <a:lstStyle/>
          <a:p>
            <a:fld id="{151980D2-2692-41A1-88DD-849FA7236B1E}" type="slidenum">
              <a:rPr lang="en-US" smtClean="0"/>
              <a:t>51</a:t>
            </a:fld>
            <a:endParaRPr lang="en-US"/>
          </a:p>
        </p:txBody>
      </p:sp>
      <p:pic>
        <p:nvPicPr>
          <p:cNvPr id="6" name="Picture 5"/>
          <p:cNvPicPr>
            <a:picLocks noChangeAspect="1"/>
          </p:cNvPicPr>
          <p:nvPr/>
        </p:nvPicPr>
        <p:blipFill>
          <a:blip r:embed="rId2"/>
          <a:srcRect/>
          <a:stretch>
            <a:fillRect/>
          </a:stretch>
        </p:blipFill>
        <p:spPr>
          <a:xfrm rot="19713936">
            <a:off x="4624166" y="3945760"/>
            <a:ext cx="2343704" cy="1996055"/>
          </a:xfrm>
          <a:prstGeom prst="roundRect">
            <a:avLst>
              <a:gd name="adj" fmla="val 8600"/>
            </a:avLst>
          </a:prstGeom>
          <a:solidFill>
            <a:srgbClr val="FFFFFF"/>
          </a:solidFill>
          <a:ln w="76200" cap="sq">
            <a:solidFill>
              <a:srgbClr val="292929"/>
            </a:solidFill>
            <a:miter lim="800000"/>
          </a:ln>
          <a:effectLst>
            <a:reflection blurRad="12700" dir="5400000" dist="5000" algn="bl" stA="28000" endPos="28000" rotWithShape="0" sy="-100000"/>
          </a:effectLst>
          <a:scene3d>
            <a:camera prst="orthographicFront"/>
            <a:lightRig dir="t" rig="threePt">
              <a:rot lat="0" lon="0" rev="2700000"/>
            </a:lightRig>
          </a:scene3d>
          <a:sp3d>
            <a:bevelT h="38100" prst="circle"/>
            <a:contourClr>
              <a:srgbClr val="C0C0C0"/>
            </a:contourClr>
          </a:sp3d>
        </p:spPr>
      </p:pic>
    </p:spTree>
    <p:extLst>
      <p:ext uri="{BB962C8B-B14F-4D97-AF65-F5344CB8AC3E}">
        <p14:creationId xmlns:p14="http://schemas.microsoft.com/office/powerpoint/2010/main" val="375760249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6">
                                            <p:bg/>
                                          </p:spTgt>
                                        </p:tgtEl>
                                        <p:attrNameLst>
                                          <p:attrName>style.visibility</p:attrName>
                                        </p:attrNameLst>
                                      </p:cBhvr>
                                      <p:to>
                                        <p:strVal val="visible"/>
                                      </p:to>
                                    </p:set>
                                    <p:animEffect transition="in" filter="circle(in)">
                                      <p:cBhvr>
                                        <p:cTn id="7" dur="2000"/>
                                        <p:tgtEl>
                                          <p:spTgt spid="6">
                                            <p:bg/>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1" smtClean="0"/>
              <a:t>1. Targeting </a:t>
            </a:r>
            <a:r>
              <a:rPr lang="en-US" dirty="1"/>
              <a:t>the victim.</a:t>
            </a:r>
            <a:br>
              <a:rPr lang="en-US" dirty="1"/>
            </a:br>
          </a:p>
        </p:txBody>
      </p:sp>
      <p:sp>
        <p:nvSpPr>
          <p:cNvPr id="3" name="Content Placeholder 2"/>
          <p:cNvSpPr>
            <a:spLocks noGrp="1"/>
          </p:cNvSpPr>
          <p:nvPr>
            <p:ph idx="1"/>
          </p:nvPr>
        </p:nvSpPr>
        <p:spPr>
          <a:xfrm>
            <a:off x="843379" y="1793290"/>
            <a:ext cx="6353631" cy="4248074"/>
          </a:xfrm>
        </p:spPr>
        <p:txBody>
          <a:bodyPr>
            <a:normAutofit/>
          </a:bodyPr>
          <a:lstStyle/>
          <a:p>
            <a:r>
              <a:rPr lang="en-US" dirty="1" smtClean="0"/>
              <a:t>Sexual </a:t>
            </a:r>
            <a:r>
              <a:rPr lang="en-US" dirty="1"/>
              <a:t>predators target their intended victims by identifying their vulnerabilities.</a:t>
            </a:r>
          </a:p>
          <a:p>
            <a:r>
              <a:rPr lang="en-US" dirty="1"/>
              <a:t>Sexual predators focus on their intended victim’s emotional neediness, lack of confidence, and low self-esteem</a:t>
            </a:r>
            <a:r>
              <a:rPr lang="en-US" dirty="1" smtClean="0"/>
              <a:t>.</a:t>
            </a:r>
            <a:endParaRPr lang="en-US"/>
          </a:p>
        </p:txBody>
      </p:sp>
      <p:sp>
        <p:nvSpPr>
          <p:cNvPr id="4" name="Footer Placeholder 3"/>
          <p:cNvSpPr>
            <a:spLocks noGrp="1"/>
          </p:cNvSpPr>
          <p:nvPr>
            <p:ph type="ftr" sz="quarter" idx="11"/>
          </p:nvPr>
        </p:nvSpPr>
        <p:spPr/>
        <p:txBody>
          <a:bodyPr/>
          <a:lstStyle/>
          <a:p>
            <a:r>
              <a:rPr lang="en-US" dirty="1" smtClean="0"/>
              <a:t>PKLaw, P.A.© 2019 (©photos)</a:t>
            </a:r>
            <a:endParaRPr lang="en-US"/>
          </a:p>
        </p:txBody>
      </p:sp>
      <p:sp>
        <p:nvSpPr>
          <p:cNvPr id="5" name="Slide Number Placeholder 4"/>
          <p:cNvSpPr>
            <a:spLocks noGrp="1"/>
          </p:cNvSpPr>
          <p:nvPr>
            <p:ph type="sldNum" sz="quarter" idx="12"/>
          </p:nvPr>
        </p:nvSpPr>
        <p:spPr/>
        <p:txBody>
          <a:bodyPr/>
          <a:lstStyle/>
          <a:p>
            <a:fld id="{151980D2-2692-41A1-88DD-849FA7236B1E}" type="slidenum">
              <a:rPr lang="en-US" smtClean="0"/>
              <a:t>6</a:t>
            </a:fld>
            <a:endParaRPr lang="en-US"/>
          </a:p>
        </p:txBody>
      </p:sp>
    </p:spTree>
    <p:extLst>
      <p:ext uri="{BB962C8B-B14F-4D97-AF65-F5344CB8AC3E}">
        <p14:creationId xmlns:p14="http://schemas.microsoft.com/office/powerpoint/2010/main" val="3363537813"/>
      </p:ext>
    </p:extLst>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7113974" cy="1320800"/>
          </a:xfrm>
        </p:spPr>
        <p:txBody>
          <a:bodyPr>
            <a:normAutofit fontScale="90000"/>
          </a:bodyPr>
          <a:lstStyle/>
          <a:p>
            <a:r>
              <a:rPr lang="en-US" dirty="1" smtClean="0"/>
              <a:t>1.	Targeting </a:t>
            </a:r>
            <a:r>
              <a:rPr lang="en-US" dirty="1"/>
              <a:t>the victim</a:t>
            </a:r>
            <a:r>
              <a:rPr lang="en-US" dirty="1" smtClean="0"/>
              <a:t>. (con’t.)</a:t>
            </a:r>
            <a:br>
              <a:rPr lang="en-US" dirty="1"/>
            </a:br>
          </a:p>
        </p:txBody>
      </p:sp>
      <p:sp>
        <p:nvSpPr>
          <p:cNvPr id="3" name="Content Placeholder 2"/>
          <p:cNvSpPr>
            <a:spLocks noGrp="1"/>
          </p:cNvSpPr>
          <p:nvPr>
            <p:ph idx="1"/>
          </p:nvPr>
        </p:nvSpPr>
        <p:spPr>
          <a:xfrm>
            <a:off x="843379" y="2032986"/>
            <a:ext cx="6353631" cy="4008378"/>
          </a:xfrm>
        </p:spPr>
        <p:txBody>
          <a:bodyPr>
            <a:normAutofit/>
          </a:bodyPr>
          <a:lstStyle/>
          <a:p>
            <a:r>
              <a:rPr lang="en-US" dirty="1" smtClean="0"/>
              <a:t>Children </a:t>
            </a:r>
            <a:r>
              <a:rPr lang="en-US" dirty="1"/>
              <a:t>with minimal parental involvement and oversight are far more likely to be targeted by sexual predators.</a:t>
            </a:r>
          </a:p>
          <a:p>
            <a:endParaRPr lang="en-US"/>
          </a:p>
        </p:txBody>
      </p:sp>
      <p:sp>
        <p:nvSpPr>
          <p:cNvPr id="4" name="Footer Placeholder 3"/>
          <p:cNvSpPr>
            <a:spLocks noGrp="1"/>
          </p:cNvSpPr>
          <p:nvPr>
            <p:ph type="ftr" sz="quarter" idx="11"/>
          </p:nvPr>
        </p:nvSpPr>
        <p:spPr/>
        <p:txBody>
          <a:bodyPr/>
          <a:lstStyle/>
          <a:p>
            <a:r>
              <a:rPr lang="en-US" dirty="1" smtClean="0"/>
              <a:t>PKLaw, P.A.© 2019 (©photos)</a:t>
            </a:r>
            <a:endParaRPr lang="en-US"/>
          </a:p>
        </p:txBody>
      </p:sp>
      <p:sp>
        <p:nvSpPr>
          <p:cNvPr id="5" name="Slide Number Placeholder 4"/>
          <p:cNvSpPr>
            <a:spLocks noGrp="1"/>
          </p:cNvSpPr>
          <p:nvPr>
            <p:ph type="sldNum" sz="quarter" idx="12"/>
          </p:nvPr>
        </p:nvSpPr>
        <p:spPr/>
        <p:txBody>
          <a:bodyPr/>
          <a:lstStyle/>
          <a:p>
            <a:fld id="{151980D2-2692-41A1-88DD-849FA7236B1E}" type="slidenum">
              <a:rPr lang="en-US" smtClean="0"/>
              <a:t>7</a:t>
            </a:fld>
            <a:endParaRPr lang="en-US"/>
          </a:p>
        </p:txBody>
      </p:sp>
    </p:spTree>
    <p:extLst>
      <p:ext uri="{BB962C8B-B14F-4D97-AF65-F5344CB8AC3E}">
        <p14:creationId xmlns:p14="http://schemas.microsoft.com/office/powerpoint/2010/main" val="3363537813"/>
      </p:ext>
    </p:extLst>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1" smtClean="0"/>
              <a:t>2. Gaining </a:t>
            </a:r>
            <a:r>
              <a:rPr lang="en-US" dirty="1"/>
              <a:t>the victim’s trust.</a:t>
            </a:r>
            <a:br>
              <a:rPr lang="en-US" dirty="1"/>
            </a:br>
          </a:p>
        </p:txBody>
      </p:sp>
      <p:sp>
        <p:nvSpPr>
          <p:cNvPr id="3" name="Content Placeholder 2"/>
          <p:cNvSpPr>
            <a:spLocks noGrp="1"/>
          </p:cNvSpPr>
          <p:nvPr>
            <p:ph idx="1"/>
          </p:nvPr>
        </p:nvSpPr>
        <p:spPr>
          <a:xfrm>
            <a:off x="790113" y="1784412"/>
            <a:ext cx="6406897" cy="4256951"/>
          </a:xfrm>
        </p:spPr>
        <p:txBody>
          <a:bodyPr>
            <a:normAutofit/>
          </a:bodyPr>
          <a:lstStyle/>
          <a:p>
            <a:r>
              <a:rPr lang="en-US" dirty="1"/>
              <a:t>Sexual predators gain their intended victim’s trust by observing and gathering information about them.</a:t>
            </a:r>
          </a:p>
          <a:p>
            <a:r>
              <a:rPr lang="en-US" dirty="1"/>
              <a:t>Experienced predators often pay individualized attention to their targeted victims while simultaneously disguising their true intentions</a:t>
            </a:r>
            <a:r>
              <a:rPr lang="en-US" dirty="1" smtClean="0"/>
              <a:t>.</a:t>
            </a:r>
            <a:endParaRPr lang="en-US"/>
          </a:p>
        </p:txBody>
      </p:sp>
      <p:sp>
        <p:nvSpPr>
          <p:cNvPr id="4" name="Footer Placeholder 3"/>
          <p:cNvSpPr>
            <a:spLocks noGrp="1"/>
          </p:cNvSpPr>
          <p:nvPr>
            <p:ph type="ftr" sz="quarter" idx="11"/>
          </p:nvPr>
        </p:nvSpPr>
        <p:spPr/>
        <p:txBody>
          <a:bodyPr/>
          <a:lstStyle/>
          <a:p>
            <a:r>
              <a:rPr lang="en-US" dirty="1" smtClean="0"/>
              <a:t>PKLaw, P.A.© 2019 (©photos)</a:t>
            </a:r>
            <a:endParaRPr lang="en-US"/>
          </a:p>
        </p:txBody>
      </p:sp>
      <p:sp>
        <p:nvSpPr>
          <p:cNvPr id="5" name="Slide Number Placeholder 4"/>
          <p:cNvSpPr>
            <a:spLocks noGrp="1"/>
          </p:cNvSpPr>
          <p:nvPr>
            <p:ph type="sldNum" sz="quarter" idx="12"/>
          </p:nvPr>
        </p:nvSpPr>
        <p:spPr/>
        <p:txBody>
          <a:bodyPr/>
          <a:lstStyle/>
          <a:p>
            <a:fld id="{151980D2-2692-41A1-88DD-849FA7236B1E}" type="slidenum">
              <a:rPr lang="en-US" smtClean="0"/>
              <a:t>8</a:t>
            </a:fld>
            <a:endParaRPr lang="en-US"/>
          </a:p>
        </p:txBody>
      </p:sp>
    </p:spTree>
    <p:extLst>
      <p:ext uri="{BB962C8B-B14F-4D97-AF65-F5344CB8AC3E}">
        <p14:creationId xmlns:p14="http://schemas.microsoft.com/office/powerpoint/2010/main" val="3712475480"/>
      </p:ext>
    </p:extLst>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p:cNvSpPr>
            <a:spLocks noGrp="1"/>
          </p:cNvSpPr>
          <p:nvPr>
            <p:ph type="title"/>
          </p:nvPr>
        </p:nvSpPr>
        <p:spPr>
          <a:xfrm>
            <a:off x="479394" y="609600"/>
            <a:ext cx="7785717" cy="1320800"/>
          </a:xfrm>
        </p:spPr>
        <p:txBody>
          <a:bodyPr>
            <a:normAutofit fontScale="90000"/>
          </a:bodyPr>
          <a:lstStyle/>
          <a:p>
            <a:r>
              <a:rPr lang="en-US" dirty="1" smtClean="0"/>
              <a:t>2.	 Gaining </a:t>
            </a:r>
            <a:r>
              <a:rPr lang="en-US" dirty="1"/>
              <a:t>the victim’s trust</a:t>
            </a:r>
            <a:r>
              <a:rPr lang="en-US" dirty="1" smtClean="0"/>
              <a:t>. (con’t.)</a:t>
            </a:r>
            <a:br>
              <a:rPr lang="en-US" dirty="1"/>
            </a:br>
          </a:p>
        </p:txBody>
      </p:sp>
      <p:sp>
        <p:nvSpPr>
          <p:cNvPr id="3" name="Content Placeholder 2"/>
          <p:cNvSpPr>
            <a:spLocks noGrp="1"/>
          </p:cNvSpPr>
          <p:nvPr>
            <p:ph idx="1"/>
          </p:nvPr>
        </p:nvSpPr>
        <p:spPr>
          <a:xfrm>
            <a:off x="790113" y="2263806"/>
            <a:ext cx="6406897" cy="3777557"/>
          </a:xfrm>
        </p:spPr>
        <p:txBody>
          <a:bodyPr>
            <a:normAutofit/>
          </a:bodyPr>
          <a:lstStyle/>
          <a:p>
            <a:r>
              <a:rPr lang="en-US" dirty="1" smtClean="0"/>
              <a:t>Sexual </a:t>
            </a:r>
            <a:r>
              <a:rPr lang="en-US" dirty="1"/>
              <a:t>predators often go undetected because they assume the role of a trustworthy caretaker or an adult mentor to their intended victim.</a:t>
            </a:r>
          </a:p>
          <a:p>
            <a:endParaRPr lang="en-US"/>
          </a:p>
        </p:txBody>
      </p:sp>
      <p:sp>
        <p:nvSpPr>
          <p:cNvPr id="4" name="Footer Placeholder 3"/>
          <p:cNvSpPr>
            <a:spLocks noGrp="1"/>
          </p:cNvSpPr>
          <p:nvPr>
            <p:ph type="ftr" sz="quarter" idx="11"/>
          </p:nvPr>
        </p:nvSpPr>
        <p:spPr/>
        <p:txBody>
          <a:bodyPr/>
          <a:lstStyle/>
          <a:p>
            <a:r>
              <a:rPr lang="en-US" dirty="1" smtClean="0"/>
              <a:t>PKLaw, P.A.© 2019 (©photos)</a:t>
            </a:r>
            <a:endParaRPr lang="en-US"/>
          </a:p>
        </p:txBody>
      </p:sp>
      <p:sp>
        <p:nvSpPr>
          <p:cNvPr id="5" name="Slide Number Placeholder 4"/>
          <p:cNvSpPr>
            <a:spLocks noGrp="1"/>
          </p:cNvSpPr>
          <p:nvPr>
            <p:ph type="sldNum" sz="quarter" idx="12"/>
          </p:nvPr>
        </p:nvSpPr>
        <p:spPr/>
        <p:txBody>
          <a:bodyPr/>
          <a:lstStyle/>
          <a:p>
            <a:fld id="{151980D2-2692-41A1-88DD-849FA7236B1E}" type="slidenum">
              <a:rPr lang="en-US" smtClean="0"/>
              <a:t>9</a:t>
            </a:fld>
            <a:endParaRPr lang="en-US"/>
          </a:p>
        </p:txBody>
      </p:sp>
    </p:spTree>
    <p:extLst>
      <p:ext uri="{BB962C8B-B14F-4D97-AF65-F5344CB8AC3E}">
        <p14:creationId xmlns:p14="http://schemas.microsoft.com/office/powerpoint/2010/main" val="3712475480"/>
      </p:ext>
    </p:extLst>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eor" typeface="Sylfaen"/>
        <a:font script="Gujr" typeface="Shruti"/>
        <a:font script="Viet" typeface="Times New Roman"/>
        <a:font script="Arab" typeface="Times New Roman"/>
        <a:font script="Hebr" typeface="Times New Roman"/>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MoolBoran"/>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ajorFont>
      <a:minorFont>
        <a:latin typeface="Calibri" panose="020f0502020204030204"/>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Arial"/>
        <a:font script="Arab" typeface="Arial"/>
        <a:font script="Hebr" typeface="Arial"/>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DaunPenh"/>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r="5400000" dist="1905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theme>
</file>

<file path=ppt/theme/theme2.xml><?xml version="1.0" encoding="utf-8"?>
<a:theme xmlns:a="http://schemas.openxmlformats.org/drawingml/2006/main" name="Facet">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acet">
      <a:majorFont>
        <a:latin typeface="Trebuchet MS" panose="020b0603020202020204"/>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Tahoma"/>
        <a:font script="Arab" typeface="Tahoma"/>
        <a:font script="Hebr" typeface="Arial"/>
        <a:font script="Telu" typeface="Gautami"/>
        <a:font script="Ethi" typeface="Nyala"/>
        <a:font script="Jpan" typeface="メイリオ"/>
        <a:font script="Sinh" typeface="Iskoola Pota"/>
        <a:font script="Taml" typeface="Latha"/>
        <a:font script="Deva" typeface="Mangal"/>
        <a:font script="Knda" typeface="Tunga"/>
        <a:font script="Tibt" typeface="Microsoft Himalaya"/>
        <a:font script="Khmr" typeface="DaunPenh"/>
        <a:font script="Hant" typeface="微軟正黑體"/>
        <a:font script="Laoo" typeface="DokChampa"/>
        <a:font script="Mong" typeface="Mongolian Baiti"/>
        <a:font script="Hans" typeface="方正姚体"/>
        <a:font script="Guru" typeface="Raavi"/>
        <a:font script="Thaa" typeface="MV Boli"/>
        <a:font script="Cans" typeface="Euphemia"/>
        <a:font script="Hang" typeface="맑은 고딕"/>
        <a:font script="Syrc" typeface="Estrangelo Edessa"/>
      </a:majorFont>
      <a:minorFont>
        <a:latin typeface="Trebuchet MS" panose="020b0603020202020204"/>
        <a:ea typeface=""/>
        <a:cs typeface=""/>
        <a:font script="Uigh" typeface="Microsoft Uighur"/>
        <a:font script="Beng" typeface="Vrinda"/>
        <a:font script="Thai" typeface="IrisUPC"/>
        <a:font script="Mlym" typeface="Kartika"/>
        <a:font script="Yiii" typeface="Microsoft Yi Baiti"/>
        <a:font script="Cher" typeface="Plantagenet Cherokee"/>
        <a:font script="Orya" typeface="Kalinga"/>
        <a:font script="Geor" typeface="Sylfaen"/>
        <a:font script="Gujr" typeface="Shruti"/>
        <a:font script="Viet" typeface="Arial"/>
        <a:font script="Arab" typeface="Tahoma"/>
        <a:font script="Hebr" typeface="Gisha"/>
        <a:font script="Telu" typeface="Gautami"/>
        <a:font script="Ethi" typeface="Nyala"/>
        <a:font script="Jpan" typeface="メイリオ"/>
        <a:font script="Sinh" typeface="Iskoola Pota"/>
        <a:font script="Taml" typeface="Latha"/>
        <a:font script="Deva" typeface="Mangal"/>
        <a:font script="Knda" typeface="Tunga"/>
        <a:font script="Tibt" typeface="Microsoft Himalaya"/>
        <a:font script="Khmr" typeface="DaunPenh"/>
        <a:font script="Hant" typeface="微軟正黑體"/>
        <a:font script="Laoo" typeface="DokChampa"/>
        <a:font script="Mong" typeface="Mongolian Baiti"/>
        <a:font script="Hans" typeface="华文新魏"/>
        <a:font script="Guru" typeface="Raavi"/>
        <a:font script="Thaa" typeface="MV Boli"/>
        <a:font script="Cans" typeface="Euphemia"/>
        <a:font script="Hang" typeface="HY그래픽M"/>
        <a:font script="Syrc" typeface="Estrangelo Edessa"/>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tileRect/>
        </a:gradFill>
        <a:gradFill rotWithShape="1">
          <a:gsLst>
            <a:gs pos="0">
              <a:schemeClr val="phClr">
                <a:tint val="96000"/>
                <a:lumMod val="100000"/>
              </a:schemeClr>
            </a:gs>
            <a:gs pos="78000">
              <a:schemeClr val="phClr">
                <a:shade val="94000"/>
                <a:lumMod val="94000"/>
              </a:schemeClr>
            </a:gs>
          </a:gsLst>
          <a:lin ang="5400000" scaled="0"/>
          <a:tileRect/>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r="5400000" dist="25400" rotWithShape="0">
              <a:srgbClr val="000000">
                <a:alpha val="35000"/>
              </a:srgbClr>
            </a:outerShdw>
          </a:effectLst>
        </a:effectStyle>
        <a:effectStyle>
          <a:effectLst>
            <a:outerShdw blurRad="50800" dir="5400000" dist="38100" rotWithShape="0">
              <a:srgbClr val="000000">
                <a:alpha val="35000"/>
              </a:srgbClr>
            </a:outerShdw>
          </a:effectLst>
          <a:scene3d>
            <a:camera prst="orthographicFront">
              <a:rot lat="0" lon="0" rev="0"/>
            </a:camera>
            <a:lightRig dir="tl" rig="threePt"/>
          </a:scene3d>
          <a:sp3d prstMaterial="plastic">
            <a:bevelT w="0" h="0" prst="circle"/>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tileRect/>
        </a:gradFill>
        <a:gradFill rotWithShape="1">
          <a:gsLst>
            <a:gs pos="0">
              <a:schemeClr val="phClr">
                <a:tint val="90000"/>
                <a:lumMod val="110000"/>
              </a:schemeClr>
            </a:gs>
            <a:gs pos="100000">
              <a:schemeClr val="phClr">
                <a:shade val="94000"/>
                <a:lumMod val="96000"/>
              </a:schemeClr>
            </a:gs>
          </a:gsLst>
          <a:path path="circle"/>
          <a:tileRect/>
        </a:gradFill>
      </a:bgFillStyleLst>
    </a:fmtScheme>
  </a:themeElements>
  <a:objectDefaul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eor" typeface="Sylfaen"/>
        <a:font script="Gujr" typeface="Shruti"/>
        <a:font script="Viet" typeface="Times New Roman"/>
        <a:font script="Arab" typeface="Times New Roman"/>
        <a:font script="Hebr" typeface="Times New Roman"/>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MoolBoran"/>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ajorFont>
      <a:minorFont>
        <a:latin typeface="Calibri" panose="020f0502020204030204"/>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Arial"/>
        <a:font script="Arab" typeface="Arial"/>
        <a:font script="Hebr" typeface="Arial"/>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DaunPenh"/>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r="5400000" dist="1905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theme>
</file>

<file path=docProps/app.xml><?xml version="1.0" encoding="utf-8"?>
<Properties xmlns="http://schemas.openxmlformats.org/officeDocument/2006/extended-properties" xmlns:vt="http://schemas.openxmlformats.org/officeDocument/2006/docPropsVTypes">
  <Template/>
  <TotalTime>0</TotalTime>
  <Application>Microsoft Office PowerPoint</Application>
  <PresentationFormat/>
  <Slides>51</Slides>
  <ScaleCrop>false</ScaleCrop>
  <HeadingPairs>
    <vt:vector size="6" baseType="variant">
      <vt:variant>
        <vt:lpstr>Fonts Used</vt:lpstr>
      </vt:variant>
      <vt:variant>
        <vt:i4>5</vt:i4>
      </vt:variant>
      <vt:variant>
        <vt:lpstr>Theme</vt:lpstr>
      </vt:variant>
      <vt:variant>
        <vt:i4>1</vt:i4>
      </vt:variant>
      <vt:variant>
        <vt:lpstr>Slide Titles</vt:lpstr>
      </vt:variant>
      <vt:variant>
        <vt:i4>51</vt:i4>
      </vt:variant>
    </vt:vector>
  </HeadingPair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cp:lastPrinted>1900-01-01T00:00:00Z</cp:lastPrinted>
  <dcterms:created xsi:type="dcterms:W3CDTF">1900-01-01T00:00:00Z</dcterms:created>
  <dcterms:modified xsi:type="dcterms:W3CDTF">2019-10-18T19:42:54.0000000Z</dcterms:modified>
</cp:coreProperties>
</file>