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Lst>
  <p:sldSz cy="5143500" cx="9144000"/>
  <p:notesSz cx="7010400" cy="92964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1"/>
            <a:ext cx="3037840" cy="466434"/>
          </a:xfrm>
          <a:prstGeom prst="rect">
            <a:avLst/>
          </a:prstGeom>
          <a:noFill/>
          <a:ln>
            <a:noFill/>
          </a:ln>
        </p:spPr>
        <p:txBody>
          <a:bodyPr anchorCtr="0" anchor="t" bIns="46575" lIns="93175" spcFirstLastPara="1" rIns="93175" wrap="square" tIns="4657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0938" y="1"/>
            <a:ext cx="3037840" cy="466434"/>
          </a:xfrm>
          <a:prstGeom prst="rect">
            <a:avLst/>
          </a:prstGeom>
          <a:noFill/>
          <a:ln>
            <a:noFill/>
          </a:ln>
        </p:spPr>
        <p:txBody>
          <a:bodyPr anchorCtr="0" anchor="t" bIns="46575" lIns="93175" spcFirstLastPara="1" rIns="93175" wrap="square" tIns="4657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040" y="4473892"/>
            <a:ext cx="5608320" cy="3660459"/>
          </a:xfrm>
          <a:prstGeom prst="rect">
            <a:avLst/>
          </a:prstGeom>
          <a:noFill/>
          <a:ln>
            <a:noFill/>
          </a:ln>
        </p:spPr>
        <p:txBody>
          <a:bodyPr anchorCtr="0" anchor="t" bIns="46575" lIns="93175" spcFirstLastPara="1" rIns="93175" wrap="square" tIns="46575">
            <a:noAutofit/>
          </a:bodyPr>
          <a:lstStyle>
            <a:lvl1pPr indent="-228600" lvl="0" marL="4572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967"/>
            <a:ext cx="3037840" cy="466433"/>
          </a:xfrm>
          <a:prstGeom prst="rect">
            <a:avLst/>
          </a:prstGeom>
          <a:noFill/>
          <a:ln>
            <a:noFill/>
          </a:ln>
        </p:spPr>
        <p:txBody>
          <a:bodyPr anchorCtr="0" anchor="b" bIns="46575" lIns="93175" spcFirstLastPara="1" rIns="93175" wrap="square" tIns="4657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com/search?q=dan+siegel+hand+model+of+the+brain&amp;safe=strict&amp;client=firefox-b-1-d&amp;sxsrf=ACYBGNQywZoOQ_K9HPxSm0nKLnXh96u7hg:1571683425053&amp;source=lnms&amp;tbm=isch&amp;sa=X&amp;ved=0ahUKEwjcyfOBga7lAhXBJt8KHW3-CvMQ_AUIEigC&amp;biw=1536&amp;bih=728#imgrc=Wu9Lq-DeRXG16M"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p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 name="Google Shape;69;p1:notes"/>
          <p:cNvSpPr txBox="1"/>
          <p:nvPr>
            <p:ph idx="1" type="body"/>
          </p:nvPr>
        </p:nvSpPr>
        <p:spPr>
          <a:xfrm>
            <a:off x="701040" y="4473892"/>
            <a:ext cx="5608320" cy="3660459"/>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Both of us</a:t>
            </a:r>
            <a:endParaRPr/>
          </a:p>
        </p:txBody>
      </p:sp>
      <p:sp>
        <p:nvSpPr>
          <p:cNvPr id="70" name="Google Shape;70;p1: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640e19f6f5_3_8:notes"/>
          <p:cNvSpPr/>
          <p:nvPr>
            <p:ph idx="2" type="sldImg"/>
          </p:nvPr>
        </p:nvSpPr>
        <p:spPr>
          <a:xfrm>
            <a:off x="725488" y="296863"/>
            <a:ext cx="55770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g640e19f6f5_3_8:notes"/>
          <p:cNvSpPr txBox="1"/>
          <p:nvPr>
            <p:ph idx="1" type="body"/>
          </p:nvPr>
        </p:nvSpPr>
        <p:spPr>
          <a:xfrm>
            <a:off x="328883" y="3554476"/>
            <a:ext cx="6456600" cy="562140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b="1" lang="en-US" sz="1800"/>
              <a:t>Arnecia </a:t>
            </a:r>
            <a:endParaRPr b="1" sz="1800"/>
          </a:p>
          <a:p>
            <a:pPr indent="-342900" lvl="0" marL="457200" rtl="0" algn="l">
              <a:spcBef>
                <a:spcPts val="0"/>
              </a:spcBef>
              <a:spcAft>
                <a:spcPts val="0"/>
              </a:spcAft>
              <a:buSzPts val="1800"/>
              <a:buChar char="●"/>
            </a:pPr>
            <a:r>
              <a:rPr b="1" lang="en-US" sz="1800"/>
              <a:t>There are multiple sensitive developmental periods-- each brain region has one or more times during development when experience has profound effects</a:t>
            </a:r>
            <a:endParaRPr b="1" sz="1800"/>
          </a:p>
          <a:p>
            <a:pPr indent="-342900" lvl="0" marL="457200" rtl="0" algn="l">
              <a:spcBef>
                <a:spcPts val="0"/>
              </a:spcBef>
              <a:spcAft>
                <a:spcPts val="0"/>
              </a:spcAft>
              <a:buSzPts val="1800"/>
              <a:buChar char="●"/>
            </a:pPr>
            <a:r>
              <a:rPr b="1" lang="en-US" sz="1800"/>
              <a:t>By adulthood, our bodies interpret sensory input based on our past experience -- we essentially experience the world in very different ways. </a:t>
            </a:r>
            <a:endParaRPr b="1" sz="1800"/>
          </a:p>
          <a:p>
            <a:pPr indent="-342900" lvl="0" marL="457200" rtl="0" algn="l">
              <a:spcBef>
                <a:spcPts val="0"/>
              </a:spcBef>
              <a:spcAft>
                <a:spcPts val="0"/>
              </a:spcAft>
              <a:buSzPts val="1800"/>
              <a:buChar char="●"/>
            </a:pPr>
            <a:r>
              <a:rPr b="1" lang="en-US" sz="1800"/>
              <a:t>For people who have experienced toxic stress during development, even a small amount of stress that can feel small to some can feel like an overwhelming crisis. </a:t>
            </a:r>
            <a:endParaRPr b="1" sz="1800"/>
          </a:p>
        </p:txBody>
      </p:sp>
      <p:sp>
        <p:nvSpPr>
          <p:cNvPr id="128" name="Google Shape;128;g640e19f6f5_3_8:notes"/>
          <p:cNvSpPr txBox="1"/>
          <p:nvPr>
            <p:ph idx="12" type="sldNum"/>
          </p:nvPr>
        </p:nvSpPr>
        <p:spPr>
          <a:xfrm>
            <a:off x="3970938" y="8829967"/>
            <a:ext cx="3037800" cy="46650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58cb2f7b0b_4_0:notes"/>
          <p:cNvSpPr/>
          <p:nvPr>
            <p:ph idx="2" type="sldImg"/>
          </p:nvPr>
        </p:nvSpPr>
        <p:spPr>
          <a:xfrm>
            <a:off x="389467" y="697230"/>
            <a:ext cx="6231600" cy="34863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58cb2f7b0b_4_0:notes"/>
          <p:cNvSpPr txBox="1"/>
          <p:nvPr>
            <p:ph idx="1" type="body"/>
          </p:nvPr>
        </p:nvSpPr>
        <p:spPr>
          <a:xfrm>
            <a:off x="701040" y="4415790"/>
            <a:ext cx="5608200" cy="41835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rPr lang="en-US" sz="1800">
                <a:latin typeface="Cambria"/>
                <a:ea typeface="Cambria"/>
                <a:cs typeface="Cambria"/>
                <a:sym typeface="Cambria"/>
              </a:rPr>
              <a:t>Arnecia </a:t>
            </a:r>
            <a:r>
              <a:rPr lang="en-US" sz="1800">
                <a:latin typeface="Cambria"/>
                <a:ea typeface="Cambria"/>
                <a:cs typeface="Cambria"/>
                <a:sym typeface="Cambria"/>
              </a:rPr>
              <a:t>practice  sharing the  brain hand model </a:t>
            </a:r>
            <a:endParaRPr sz="1800">
              <a:latin typeface="Cambria"/>
              <a:ea typeface="Cambria"/>
              <a:cs typeface="Cambria"/>
              <a:sym typeface="Cambria"/>
            </a:endParaRPr>
          </a:p>
        </p:txBody>
      </p:sp>
      <p:sp>
        <p:nvSpPr>
          <p:cNvPr id="134" name="Google Shape;134;g58cb2f7b0b_4_0:notes"/>
          <p:cNvSpPr txBox="1"/>
          <p:nvPr>
            <p:ph idx="12" type="sldNum"/>
          </p:nvPr>
        </p:nvSpPr>
        <p:spPr>
          <a:xfrm>
            <a:off x="3970938" y="8829967"/>
            <a:ext cx="3037800" cy="4647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640e19f6f5_1_2105: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640e19f6f5_1_2105:notes"/>
          <p:cNvSpPr txBox="1"/>
          <p:nvPr>
            <p:ph idx="1" type="body"/>
          </p:nvPr>
        </p:nvSpPr>
        <p:spPr>
          <a:xfrm>
            <a:off x="701040" y="4473892"/>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rPr lang="en-US" u="sng">
                <a:solidFill>
                  <a:schemeClr val="hlink"/>
                </a:solidFill>
                <a:hlinkClick r:id="rId2"/>
              </a:rPr>
              <a:t>https://www.google.com/search?q=dan+siegel+hand+model+of+the+brain&amp;safe=strict&amp;client=firefox-b-1-d&amp;sxsrf=ACYBGNQywZoOQ_K9HPxSm0nKLnXh96u7hg:1571683425053&amp;source=lnms&amp;tbm=isch&amp;sa=X&amp;ved=0ahUKEwjcyfOBga7lAhXBJt8KHW3-CvMQ_AUIEigC&amp;biw=1536&amp;bih=728#imgrc=Wu9Lq-DeRXG16M</a:t>
            </a:r>
            <a:r>
              <a:rPr lang="en-US"/>
              <a:t>:</a:t>
            </a:r>
            <a:endParaRPr/>
          </a:p>
          <a:p>
            <a:pPr indent="0" lvl="0" marL="0" rtl="0" algn="l">
              <a:spcBef>
                <a:spcPts val="0"/>
              </a:spcBef>
              <a:spcAft>
                <a:spcPts val="0"/>
              </a:spcAft>
              <a:buNone/>
            </a:pPr>
            <a:r>
              <a:t/>
            </a:r>
            <a:endParaRPr/>
          </a:p>
        </p:txBody>
      </p:sp>
      <p:sp>
        <p:nvSpPr>
          <p:cNvPr id="142" name="Google Shape;142;g640e19f6f5_1_2105: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p9: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9:notes"/>
          <p:cNvSpPr txBox="1"/>
          <p:nvPr>
            <p:ph idx="1" type="body"/>
          </p:nvPr>
        </p:nvSpPr>
        <p:spPr>
          <a:xfrm>
            <a:off x="701040" y="4473892"/>
            <a:ext cx="5608320" cy="3660459"/>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b="1" lang="en-US" sz="1800"/>
              <a:t>John </a:t>
            </a:r>
            <a:endParaRPr b="1" sz="1800"/>
          </a:p>
          <a:p>
            <a:pPr indent="-342900" lvl="0" marL="457200" rtl="0" algn="l">
              <a:spcBef>
                <a:spcPts val="0"/>
              </a:spcBef>
              <a:spcAft>
                <a:spcPts val="0"/>
              </a:spcAft>
              <a:buSzPts val="1800"/>
              <a:buChar char="●"/>
            </a:pPr>
            <a:r>
              <a:rPr b="1" lang="en-US" sz="1800"/>
              <a:t>Sequential Development</a:t>
            </a:r>
            <a:endParaRPr b="1" sz="1800"/>
          </a:p>
          <a:p>
            <a:pPr indent="-342900" lvl="0" marL="457200" rtl="0" algn="l">
              <a:spcBef>
                <a:spcPts val="0"/>
              </a:spcBef>
              <a:spcAft>
                <a:spcPts val="0"/>
              </a:spcAft>
              <a:buSzPts val="1800"/>
              <a:buChar char="●"/>
            </a:pPr>
            <a:r>
              <a:rPr b="1" lang="en-US" sz="1800"/>
              <a:t>Age-Appropriate capacities develop</a:t>
            </a:r>
            <a:endParaRPr b="1" sz="1800"/>
          </a:p>
          <a:p>
            <a:pPr indent="-342900" lvl="0" marL="457200" rtl="0" algn="l">
              <a:spcBef>
                <a:spcPts val="0"/>
              </a:spcBef>
              <a:spcAft>
                <a:spcPts val="0"/>
              </a:spcAft>
              <a:buSzPts val="1800"/>
              <a:buChar char="●"/>
            </a:pPr>
            <a:r>
              <a:rPr b="1" lang="en-US" sz="1800"/>
              <a:t>There are sensitive periods for each brain region when experience has greater effect</a:t>
            </a:r>
            <a:endParaRPr b="1" sz="1800"/>
          </a:p>
        </p:txBody>
      </p:sp>
      <p:sp>
        <p:nvSpPr>
          <p:cNvPr id="148" name="Google Shape;148;p9: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p1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p11:notes"/>
          <p:cNvSpPr txBox="1"/>
          <p:nvPr>
            <p:ph idx="1" type="body"/>
          </p:nvPr>
        </p:nvSpPr>
        <p:spPr>
          <a:xfrm>
            <a:off x="701040" y="4473892"/>
            <a:ext cx="5608320" cy="3660459"/>
          </a:xfrm>
          <a:prstGeom prst="rect">
            <a:avLst/>
          </a:prstGeom>
          <a:noFill/>
          <a:ln>
            <a:noFill/>
          </a:ln>
        </p:spPr>
        <p:txBody>
          <a:bodyPr anchorCtr="0" anchor="t" bIns="46575" lIns="93175" spcFirstLastPara="1" rIns="93175" wrap="square" tIns="46575">
            <a:noAutofit/>
          </a:bodyPr>
          <a:lstStyle/>
          <a:p>
            <a:pPr indent="0" lvl="0" marL="457200" rtl="0" algn="l">
              <a:spcBef>
                <a:spcPts val="0"/>
              </a:spcBef>
              <a:spcAft>
                <a:spcPts val="0"/>
              </a:spcAft>
              <a:buNone/>
            </a:pPr>
            <a:r>
              <a:rPr b="1" lang="en-US" sz="1800"/>
              <a:t>Arnecia </a:t>
            </a:r>
            <a:endParaRPr b="1" sz="1800"/>
          </a:p>
          <a:p>
            <a:pPr indent="-342900" lvl="0" marL="457200" rtl="0" algn="l">
              <a:spcBef>
                <a:spcPts val="0"/>
              </a:spcBef>
              <a:spcAft>
                <a:spcPts val="0"/>
              </a:spcAft>
              <a:buSzPts val="1800"/>
              <a:buChar char="●"/>
            </a:pPr>
            <a:r>
              <a:rPr b="1" lang="en-US" sz="1800"/>
              <a:t>Sensitive periods are opportunities when the brain is responsive to all kinds of experience </a:t>
            </a:r>
            <a:endParaRPr b="1" sz="1800"/>
          </a:p>
          <a:p>
            <a:pPr indent="-342900" lvl="0" marL="457200" rtl="0" algn="l">
              <a:spcBef>
                <a:spcPts val="0"/>
              </a:spcBef>
              <a:spcAft>
                <a:spcPts val="0"/>
              </a:spcAft>
              <a:buSzPts val="1800"/>
              <a:buChar char="●"/>
            </a:pPr>
            <a:r>
              <a:rPr b="1" lang="en-US" sz="1800"/>
              <a:t>Experience can be hard-wired into biology-- behavior affect, mood, etc. may not be a choice -- they may be a normal response to earlier adversity </a:t>
            </a:r>
            <a:endParaRPr b="1" sz="1800"/>
          </a:p>
        </p:txBody>
      </p:sp>
      <p:sp>
        <p:nvSpPr>
          <p:cNvPr id="154" name="Google Shape;154;p11: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p1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12:notes"/>
          <p:cNvSpPr txBox="1"/>
          <p:nvPr>
            <p:ph idx="1" type="body"/>
          </p:nvPr>
        </p:nvSpPr>
        <p:spPr>
          <a:xfrm>
            <a:off x="701040" y="4473892"/>
            <a:ext cx="5608320" cy="3660459"/>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b="1" lang="en-US" sz="1800">
                <a:solidFill>
                  <a:srgbClr val="000000"/>
                </a:solidFill>
              </a:rPr>
              <a:t>Arnecia</a:t>
            </a:r>
            <a:endParaRPr b="1" sz="1800">
              <a:solidFill>
                <a:srgbClr val="000000"/>
              </a:solidFill>
            </a:endParaRPr>
          </a:p>
          <a:p>
            <a:pPr indent="-342900" lvl="0" marL="457200" rtl="0" algn="l">
              <a:spcBef>
                <a:spcPts val="0"/>
              </a:spcBef>
              <a:spcAft>
                <a:spcPts val="0"/>
              </a:spcAft>
              <a:buClr>
                <a:srgbClr val="000000"/>
              </a:buClr>
              <a:buSzPts val="1800"/>
              <a:buChar char="●"/>
            </a:pPr>
            <a:r>
              <a:rPr b="1" lang="en-US" sz="1800">
                <a:solidFill>
                  <a:srgbClr val="000000"/>
                </a:solidFill>
              </a:rPr>
              <a:t>Peer verbal abuse and bullying can affect brain development, leading to anxiety, depression, hostility, dissociation and drug abuse </a:t>
            </a:r>
            <a:endParaRPr b="1" sz="1800">
              <a:solidFill>
                <a:srgbClr val="000000"/>
              </a:solidFill>
            </a:endParaRPr>
          </a:p>
          <a:p>
            <a:pPr indent="-342900" lvl="0" marL="457200" rtl="0" algn="l">
              <a:spcBef>
                <a:spcPts val="0"/>
              </a:spcBef>
              <a:spcAft>
                <a:spcPts val="0"/>
              </a:spcAft>
              <a:buClr>
                <a:srgbClr val="000000"/>
              </a:buClr>
              <a:buSzPts val="1800"/>
              <a:buChar char="●"/>
            </a:pPr>
            <a:r>
              <a:rPr b="1" lang="en-US" sz="1800">
                <a:solidFill>
                  <a:srgbClr val="000000"/>
                </a:solidFill>
              </a:rPr>
              <a:t>Our actions to prevent ACE accumulation matter for math, science, technology, safety, memory, abstract reasoning and conflict resolution </a:t>
            </a:r>
            <a:endParaRPr b="1" sz="1800">
              <a:solidFill>
                <a:srgbClr val="000000"/>
              </a:solidFill>
            </a:endParaRPr>
          </a:p>
        </p:txBody>
      </p:sp>
      <p:sp>
        <p:nvSpPr>
          <p:cNvPr id="160" name="Google Shape;160;p12: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p1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14:notes"/>
          <p:cNvSpPr txBox="1"/>
          <p:nvPr>
            <p:ph idx="1" type="body"/>
          </p:nvPr>
        </p:nvSpPr>
        <p:spPr>
          <a:xfrm>
            <a:off x="701040" y="4473892"/>
            <a:ext cx="5608320" cy="3660459"/>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b="1" lang="en-US" sz="1800">
                <a:solidFill>
                  <a:srgbClr val="000000"/>
                </a:solidFill>
              </a:rPr>
              <a:t>John </a:t>
            </a:r>
            <a:endParaRPr b="1" sz="1800">
              <a:solidFill>
                <a:srgbClr val="000000"/>
              </a:solidFill>
            </a:endParaRPr>
          </a:p>
          <a:p>
            <a:pPr indent="0" lvl="0" marL="0" rtl="0" algn="l">
              <a:spcBef>
                <a:spcPts val="0"/>
              </a:spcBef>
              <a:spcAft>
                <a:spcPts val="0"/>
              </a:spcAft>
              <a:buNone/>
            </a:pPr>
            <a:r>
              <a:rPr b="1" lang="en-US" sz="1800">
                <a:solidFill>
                  <a:srgbClr val="000000"/>
                </a:solidFill>
              </a:rPr>
              <a:t>By a show of hands...</a:t>
            </a:r>
            <a:endParaRPr b="1" sz="1800">
              <a:solidFill>
                <a:srgbClr val="000000"/>
              </a:solidFill>
            </a:endParaRPr>
          </a:p>
          <a:p>
            <a:pPr indent="-342900" lvl="0" marL="457200" rtl="0" algn="l">
              <a:spcBef>
                <a:spcPts val="0"/>
              </a:spcBef>
              <a:spcAft>
                <a:spcPts val="0"/>
              </a:spcAft>
              <a:buClr>
                <a:srgbClr val="000000"/>
              </a:buClr>
              <a:buSzPts val="1800"/>
              <a:buChar char="●"/>
            </a:pPr>
            <a:r>
              <a:rPr b="1" lang="en-US" sz="1800">
                <a:solidFill>
                  <a:srgbClr val="000000"/>
                </a:solidFill>
              </a:rPr>
              <a:t>Neurobiology research is about how individuals respond to toxic stress</a:t>
            </a:r>
            <a:endParaRPr b="1" sz="1800">
              <a:solidFill>
                <a:srgbClr val="000000"/>
              </a:solidFill>
            </a:endParaRPr>
          </a:p>
          <a:p>
            <a:pPr indent="-342900" lvl="0" marL="457200" rtl="0" algn="l">
              <a:spcBef>
                <a:spcPts val="0"/>
              </a:spcBef>
              <a:spcAft>
                <a:spcPts val="0"/>
              </a:spcAft>
              <a:buClr>
                <a:srgbClr val="000000"/>
              </a:buClr>
              <a:buSzPts val="1800"/>
              <a:buChar char="●"/>
            </a:pPr>
            <a:r>
              <a:rPr b="1" lang="en-US" sz="1800">
                <a:solidFill>
                  <a:srgbClr val="000000"/>
                </a:solidFill>
              </a:rPr>
              <a:t>Epidemiology is about how the </a:t>
            </a:r>
            <a:r>
              <a:rPr b="1" lang="en-US" sz="1800">
                <a:solidFill>
                  <a:srgbClr val="000000"/>
                </a:solidFill>
              </a:rPr>
              <a:t>population</a:t>
            </a:r>
            <a:r>
              <a:rPr b="1" lang="en-US" sz="1800">
                <a:solidFill>
                  <a:srgbClr val="000000"/>
                </a:solidFill>
              </a:rPr>
              <a:t> as a whole is affected by a disease agent </a:t>
            </a:r>
            <a:endParaRPr b="1" sz="1800">
              <a:solidFill>
                <a:srgbClr val="000000"/>
              </a:solidFill>
            </a:endParaRPr>
          </a:p>
          <a:p>
            <a:pPr indent="-342900" lvl="0" marL="457200" rtl="0" algn="l">
              <a:spcBef>
                <a:spcPts val="0"/>
              </a:spcBef>
              <a:spcAft>
                <a:spcPts val="0"/>
              </a:spcAft>
              <a:buClr>
                <a:srgbClr val="000000"/>
              </a:buClr>
              <a:buSzPts val="1800"/>
              <a:buChar char="●"/>
            </a:pPr>
            <a:r>
              <a:rPr b="1" lang="en-US" sz="1800">
                <a:solidFill>
                  <a:srgbClr val="000000"/>
                </a:solidFill>
              </a:rPr>
              <a:t>Epidemiological research is not for diagnosis: we can’t assume we know anything about an individual based on epidemiological findings like those in the ACE study. </a:t>
            </a:r>
            <a:endParaRPr b="1" sz="1800">
              <a:solidFill>
                <a:srgbClr val="000000"/>
              </a:solidFill>
            </a:endParaRPr>
          </a:p>
        </p:txBody>
      </p:sp>
      <p:sp>
        <p:nvSpPr>
          <p:cNvPr id="166" name="Google Shape;166;p14: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640e19f6f5_1_714: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g640e19f6f5_1_714:notes"/>
          <p:cNvSpPr txBox="1"/>
          <p:nvPr>
            <p:ph idx="1" type="body"/>
          </p:nvPr>
        </p:nvSpPr>
        <p:spPr>
          <a:xfrm>
            <a:off x="701040" y="4473892"/>
            <a:ext cx="5608200" cy="36606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sz="1400">
                <a:latin typeface="Cambria"/>
                <a:ea typeface="Cambria"/>
                <a:cs typeface="Cambria"/>
                <a:sym typeface="Cambria"/>
              </a:rPr>
              <a:t>John</a:t>
            </a:r>
            <a:endParaRPr sz="1400">
              <a:latin typeface="Cambria"/>
              <a:ea typeface="Cambria"/>
              <a:cs typeface="Cambria"/>
              <a:sym typeface="Cambria"/>
            </a:endParaRPr>
          </a:p>
          <a:p>
            <a:pPr indent="0" lvl="0" marL="0" rtl="0" algn="l">
              <a:lnSpc>
                <a:spcPct val="100000"/>
              </a:lnSpc>
              <a:spcBef>
                <a:spcPts val="0"/>
              </a:spcBef>
              <a:spcAft>
                <a:spcPts val="0"/>
              </a:spcAft>
              <a:buSzPts val="1400"/>
              <a:buNone/>
            </a:pPr>
            <a:r>
              <a:rPr lang="en-US" sz="1400">
                <a:latin typeface="Cambria"/>
                <a:ea typeface="Cambria"/>
                <a:cs typeface="Cambria"/>
                <a:sym typeface="Cambria"/>
              </a:rPr>
              <a:t>ACEs are childhood traumatic stress experiences.  </a:t>
            </a:r>
            <a:endParaRPr sz="1400">
              <a:latin typeface="Cambria"/>
              <a:ea typeface="Cambria"/>
              <a:cs typeface="Cambria"/>
              <a:sym typeface="Cambria"/>
            </a:endParaRPr>
          </a:p>
        </p:txBody>
      </p:sp>
      <p:sp>
        <p:nvSpPr>
          <p:cNvPr id="172" name="Google Shape;172;g640e19f6f5_1_714:notes"/>
          <p:cNvSpPr txBox="1"/>
          <p:nvPr>
            <p:ph idx="12" type="sldNum"/>
          </p:nvPr>
        </p:nvSpPr>
        <p:spPr>
          <a:xfrm>
            <a:off x="3970938" y="8829967"/>
            <a:ext cx="3037800" cy="4665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p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3:notes"/>
          <p:cNvSpPr txBox="1"/>
          <p:nvPr>
            <p:ph idx="1" type="body"/>
          </p:nvPr>
        </p:nvSpPr>
        <p:spPr>
          <a:xfrm>
            <a:off x="701040" y="4473892"/>
            <a:ext cx="5608320" cy="3660459"/>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b="1" lang="en-US" sz="1400"/>
              <a:t>ARNECIA</a:t>
            </a:r>
            <a:endParaRPr/>
          </a:p>
          <a:p>
            <a:pPr indent="0" lvl="0" marL="0" rtl="0" algn="l">
              <a:spcBef>
                <a:spcPts val="0"/>
              </a:spcBef>
              <a:spcAft>
                <a:spcPts val="0"/>
              </a:spcAft>
              <a:buNone/>
            </a:pPr>
            <a:r>
              <a:t/>
            </a:r>
            <a:endParaRPr b="1" sz="1400"/>
          </a:p>
          <a:p>
            <a:pPr indent="0" lvl="0" marL="0" rtl="0" algn="l">
              <a:spcBef>
                <a:spcPts val="0"/>
              </a:spcBef>
              <a:spcAft>
                <a:spcPts val="0"/>
              </a:spcAft>
              <a:buNone/>
            </a:pPr>
            <a:r>
              <a:t/>
            </a:r>
            <a:endParaRPr/>
          </a:p>
          <a:p>
            <a:pPr indent="0" lvl="0" marL="0" rtl="0" algn="l">
              <a:spcBef>
                <a:spcPts val="0"/>
              </a:spcBef>
              <a:spcAft>
                <a:spcPts val="0"/>
              </a:spcAft>
              <a:buNone/>
            </a:pPr>
            <a:r>
              <a:t/>
            </a:r>
            <a:endParaRPr b="1" sz="1400"/>
          </a:p>
          <a:p>
            <a:pPr indent="0" lvl="0" marL="0" rtl="0" algn="l">
              <a:spcBef>
                <a:spcPts val="0"/>
              </a:spcBef>
              <a:spcAft>
                <a:spcPts val="0"/>
              </a:spcAft>
              <a:buNone/>
            </a:pPr>
            <a:r>
              <a:rPr b="1" lang="en-US" sz="1400"/>
              <a:t>The ACE Study confirms, with scientific evidence, that adversity early in life increases physical, mental and behavioral problems later in life.</a:t>
            </a:r>
            <a:r>
              <a:rPr b="1" i="1" lang="en-US" sz="1400"/>
              <a:t>  </a:t>
            </a:r>
            <a:r>
              <a:rPr b="1" lang="en-US" sz="1400"/>
              <a:t>The ACE Study is the largest study of its kind, with over 17,000 participants.  It was developed and co-sponsored by Kaiser Permanente of San Diego, California, and the Centers for Disease Control and Prevention in Atlanta, Georgia in the early ‘90s.  Dr. Vincent Felitti and Dr. Rob Anda are the co-principal investigators of the ACE Study.  Dr. Anda approved  all of the content for this presentation. </a:t>
            </a:r>
            <a:endParaRPr sz="1400"/>
          </a:p>
        </p:txBody>
      </p:sp>
      <p:sp>
        <p:nvSpPr>
          <p:cNvPr id="180" name="Google Shape;180;p3: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p15:notes"/>
          <p:cNvSpPr/>
          <p:nvPr>
            <p:ph idx="2" type="sldImg"/>
          </p:nvPr>
        </p:nvSpPr>
        <p:spPr>
          <a:xfrm>
            <a:off x="717550" y="835025"/>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p15:notes"/>
          <p:cNvSpPr txBox="1"/>
          <p:nvPr>
            <p:ph idx="1" type="body"/>
          </p:nvPr>
        </p:nvSpPr>
        <p:spPr>
          <a:xfrm>
            <a:off x="701040" y="4146799"/>
            <a:ext cx="5608320" cy="4891369"/>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b="1" lang="en-US" sz="1800">
                <a:solidFill>
                  <a:srgbClr val="000000"/>
                </a:solidFill>
                <a:latin typeface="Cambria"/>
                <a:ea typeface="Cambria"/>
                <a:cs typeface="Cambria"/>
                <a:sym typeface="Cambria"/>
              </a:rPr>
              <a:t>Arnecia </a:t>
            </a:r>
            <a:endParaRPr b="1" sz="1800">
              <a:solidFill>
                <a:srgbClr val="000000"/>
              </a:solidFill>
              <a:latin typeface="Cambria"/>
              <a:ea typeface="Cambria"/>
              <a:cs typeface="Cambria"/>
              <a:sym typeface="Cambria"/>
            </a:endParaRPr>
          </a:p>
          <a:p>
            <a:pPr indent="-342900" lvl="0" marL="457200" rtl="0" algn="l">
              <a:spcBef>
                <a:spcPts val="0"/>
              </a:spcBef>
              <a:spcAft>
                <a:spcPts val="0"/>
              </a:spcAft>
              <a:buClr>
                <a:srgbClr val="000000"/>
              </a:buClr>
              <a:buSzPts val="1800"/>
              <a:buFont typeface="Cambria"/>
              <a:buChar char="●"/>
            </a:pPr>
            <a:r>
              <a:rPr b="1" lang="en-US" sz="1800">
                <a:solidFill>
                  <a:srgbClr val="000000"/>
                </a:solidFill>
                <a:latin typeface="Cambria"/>
                <a:ea typeface="Cambria"/>
                <a:cs typeface="Cambria"/>
                <a:sym typeface="Cambria"/>
              </a:rPr>
              <a:t>Study participants are a healthy cross section of people living in San Diego. They were seeking preventive health care when enrolled in the Study. So, most were in good health. </a:t>
            </a:r>
            <a:endParaRPr b="1" sz="1800">
              <a:solidFill>
                <a:srgbClr val="000000"/>
              </a:solidFill>
              <a:latin typeface="Cambria"/>
              <a:ea typeface="Cambria"/>
              <a:cs typeface="Cambria"/>
              <a:sym typeface="Cambria"/>
            </a:endParaRPr>
          </a:p>
          <a:p>
            <a:pPr indent="-342900" lvl="0" marL="457200" rtl="0" algn="l">
              <a:spcBef>
                <a:spcPts val="0"/>
              </a:spcBef>
              <a:spcAft>
                <a:spcPts val="0"/>
              </a:spcAft>
              <a:buClr>
                <a:srgbClr val="000000"/>
              </a:buClr>
              <a:buSzPts val="1800"/>
              <a:buFont typeface="Cambria"/>
              <a:buChar char="●"/>
            </a:pPr>
            <a:r>
              <a:rPr b="1" lang="en-US" sz="1800">
                <a:solidFill>
                  <a:srgbClr val="000000"/>
                </a:solidFill>
                <a:latin typeface="Cambria"/>
                <a:ea typeface="Cambria"/>
                <a:cs typeface="Cambria"/>
                <a:sym typeface="Cambria"/>
              </a:rPr>
              <a:t>Most had either graduated from college or been to college. So, from a socioeconomic perspective the study population is theoretically “better off” than the average American. And, they had access to some of the best health care in the world. </a:t>
            </a:r>
            <a:endParaRPr b="1" sz="1800">
              <a:solidFill>
                <a:srgbClr val="000000"/>
              </a:solidFill>
              <a:latin typeface="Cambria"/>
              <a:ea typeface="Cambria"/>
              <a:cs typeface="Cambria"/>
              <a:sym typeface="Cambria"/>
            </a:endParaRPr>
          </a:p>
          <a:p>
            <a:pPr indent="-342900" lvl="0" marL="457200" rtl="0" algn="l">
              <a:spcBef>
                <a:spcPts val="0"/>
              </a:spcBef>
              <a:spcAft>
                <a:spcPts val="0"/>
              </a:spcAft>
              <a:buClr>
                <a:srgbClr val="000000"/>
              </a:buClr>
              <a:buSzPts val="1800"/>
              <a:buFont typeface="Cambria"/>
              <a:buChar char="●"/>
            </a:pPr>
            <a:r>
              <a:rPr b="1" lang="en-US" sz="1800">
                <a:solidFill>
                  <a:srgbClr val="000000"/>
                </a:solidFill>
                <a:latin typeface="Cambria"/>
                <a:ea typeface="Cambria"/>
                <a:cs typeface="Cambria"/>
                <a:sym typeface="Cambria"/>
              </a:rPr>
              <a:t>So as you present this slide, ask the audience to think about how common ACEs might be and how ACEs might affect people in other settings and socioenonmic groups. </a:t>
            </a:r>
            <a:endParaRPr b="1" sz="1800">
              <a:solidFill>
                <a:srgbClr val="000000"/>
              </a:solidFill>
              <a:latin typeface="Cambria"/>
              <a:ea typeface="Cambria"/>
              <a:cs typeface="Cambria"/>
              <a:sym typeface="Cambria"/>
            </a:endParaRPr>
          </a:p>
          <a:p>
            <a:pPr indent="0" lvl="0" marL="0" rtl="0" algn="l">
              <a:spcBef>
                <a:spcPts val="0"/>
              </a:spcBef>
              <a:spcAft>
                <a:spcPts val="0"/>
              </a:spcAft>
              <a:buNone/>
            </a:pPr>
            <a:r>
              <a:rPr b="1" lang="en-US" sz="1800">
                <a:solidFill>
                  <a:srgbClr val="FF0000"/>
                </a:solidFill>
                <a:latin typeface="Cambria"/>
                <a:ea typeface="Cambria"/>
                <a:cs typeface="Cambria"/>
                <a:sym typeface="Cambria"/>
              </a:rPr>
              <a:t>***Pass out ACE Study*** (5-10 minutes, includes discussion)</a:t>
            </a:r>
            <a:endParaRPr sz="1800">
              <a:solidFill>
                <a:srgbClr val="FF0000"/>
              </a:solidFill>
              <a:latin typeface="Cambria"/>
              <a:ea typeface="Cambria"/>
              <a:cs typeface="Cambria"/>
              <a:sym typeface="Cambria"/>
            </a:endParaRPr>
          </a:p>
          <a:p>
            <a:pPr indent="0" lvl="0" marL="0" rtl="0" algn="l">
              <a:spcBef>
                <a:spcPts val="0"/>
              </a:spcBef>
              <a:spcAft>
                <a:spcPts val="0"/>
              </a:spcAft>
              <a:buNone/>
            </a:pPr>
            <a:r>
              <a:t/>
            </a:r>
            <a:endParaRPr sz="1800">
              <a:latin typeface="Cambria"/>
              <a:ea typeface="Cambria"/>
              <a:cs typeface="Cambria"/>
              <a:sym typeface="Cambria"/>
            </a:endParaRPr>
          </a:p>
        </p:txBody>
      </p:sp>
      <p:sp>
        <p:nvSpPr>
          <p:cNvPr id="186" name="Google Shape;186;p15: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g58cb2f7b0b_0_9: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75" name="Google Shape;75;g58cb2f7b0b_0_9:notes"/>
          <p:cNvSpPr txBox="1"/>
          <p:nvPr>
            <p:ph idx="1" type="body"/>
          </p:nvPr>
        </p:nvSpPr>
        <p:spPr>
          <a:xfrm>
            <a:off x="701040" y="4473892"/>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rPr lang="en-US" sz="1800">
                <a:latin typeface="Cambria"/>
                <a:ea typeface="Cambria"/>
                <a:cs typeface="Cambria"/>
                <a:sym typeface="Cambria"/>
              </a:rPr>
              <a:t>Arnecia </a:t>
            </a:r>
            <a:endParaRPr sz="1800">
              <a:latin typeface="Cambria"/>
              <a:ea typeface="Cambria"/>
              <a:cs typeface="Cambria"/>
              <a:sym typeface="Cambria"/>
            </a:endParaRPr>
          </a:p>
        </p:txBody>
      </p:sp>
      <p:sp>
        <p:nvSpPr>
          <p:cNvPr id="76" name="Google Shape;76;g58cb2f7b0b_0_9: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p1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p16:notes"/>
          <p:cNvSpPr txBox="1"/>
          <p:nvPr>
            <p:ph idx="1" type="body"/>
          </p:nvPr>
        </p:nvSpPr>
        <p:spPr>
          <a:xfrm>
            <a:off x="701040" y="4473892"/>
            <a:ext cx="5608320" cy="3660459"/>
          </a:xfrm>
          <a:prstGeom prst="rect">
            <a:avLst/>
          </a:prstGeom>
          <a:noFill/>
          <a:ln>
            <a:noFill/>
          </a:ln>
        </p:spPr>
        <p:txBody>
          <a:bodyPr anchorCtr="0" anchor="t" bIns="46575" lIns="93175" spcFirstLastPara="1" rIns="93175" wrap="square" tIns="46575">
            <a:noAutofit/>
          </a:bodyPr>
          <a:lstStyle/>
          <a:p>
            <a:pPr indent="-342900" lvl="0" marL="457200" rtl="0" algn="l">
              <a:spcBef>
                <a:spcPts val="0"/>
              </a:spcBef>
              <a:spcAft>
                <a:spcPts val="0"/>
              </a:spcAft>
              <a:buSzPts val="1800"/>
              <a:buChar char="●"/>
            </a:pPr>
            <a:r>
              <a:rPr lang="en-US" sz="1800"/>
              <a:t>John </a:t>
            </a:r>
            <a:endParaRPr sz="1800"/>
          </a:p>
        </p:txBody>
      </p:sp>
      <p:sp>
        <p:nvSpPr>
          <p:cNvPr id="192" name="Google Shape;192;p16: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p17: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17:notes"/>
          <p:cNvSpPr txBox="1"/>
          <p:nvPr>
            <p:ph idx="1" type="body"/>
          </p:nvPr>
        </p:nvSpPr>
        <p:spPr>
          <a:xfrm>
            <a:off x="701040" y="4473892"/>
            <a:ext cx="5608320" cy="3660459"/>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b="1" lang="en-US" sz="1800"/>
              <a:t>John </a:t>
            </a:r>
            <a:endParaRPr b="1" sz="1800"/>
          </a:p>
          <a:p>
            <a:pPr indent="0" lvl="0" marL="0" rtl="0" algn="l">
              <a:spcBef>
                <a:spcPts val="0"/>
              </a:spcBef>
              <a:spcAft>
                <a:spcPts val="0"/>
              </a:spcAft>
              <a:buNone/>
            </a:pPr>
            <a:r>
              <a:rPr b="1" lang="en-US" sz="1800"/>
              <a:t>ACEs tend to cluster-- where there is one, there are usually others</a:t>
            </a:r>
            <a:endParaRPr sz="1800"/>
          </a:p>
          <a:p>
            <a:pPr indent="0" lvl="0" marL="0" rtl="0" algn="l">
              <a:spcBef>
                <a:spcPts val="0"/>
              </a:spcBef>
              <a:spcAft>
                <a:spcPts val="0"/>
              </a:spcAft>
              <a:buNone/>
            </a:pPr>
            <a:r>
              <a:t/>
            </a:r>
            <a:endParaRPr sz="1800"/>
          </a:p>
        </p:txBody>
      </p:sp>
      <p:sp>
        <p:nvSpPr>
          <p:cNvPr id="198" name="Google Shape;198;p17: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p1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18:notes"/>
          <p:cNvSpPr txBox="1"/>
          <p:nvPr>
            <p:ph idx="1" type="body"/>
          </p:nvPr>
        </p:nvSpPr>
        <p:spPr>
          <a:xfrm>
            <a:off x="701040" y="4473892"/>
            <a:ext cx="5608320" cy="3660459"/>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b="1" lang="en-US" sz="1800"/>
              <a:t>John </a:t>
            </a:r>
            <a:endParaRPr b="1" sz="1800"/>
          </a:p>
          <a:p>
            <a:pPr indent="-342900" lvl="0" marL="457200" rtl="0" algn="l">
              <a:spcBef>
                <a:spcPts val="0"/>
              </a:spcBef>
              <a:spcAft>
                <a:spcPts val="0"/>
              </a:spcAft>
              <a:buSzPts val="1800"/>
              <a:buChar char="●"/>
            </a:pPr>
            <a:r>
              <a:rPr b="1" lang="en-US" sz="1800"/>
              <a:t>The use of the ACE score provided practical ways to summarize the </a:t>
            </a:r>
            <a:r>
              <a:rPr b="1" lang="en-US" sz="1800"/>
              <a:t>cumulative</a:t>
            </a:r>
            <a:r>
              <a:rPr b="1" lang="en-US" sz="1800"/>
              <a:t> impact of ACEs on health and well-being. The different ACEs were not “weighted” to treat any individual ACE as potentially more stressful than others.</a:t>
            </a:r>
            <a:endParaRPr b="1" sz="1800"/>
          </a:p>
          <a:p>
            <a:pPr indent="-342900" lvl="0" marL="457200" rtl="0" algn="l">
              <a:spcBef>
                <a:spcPts val="0"/>
              </a:spcBef>
              <a:spcAft>
                <a:spcPts val="0"/>
              </a:spcAft>
              <a:buSzPts val="1800"/>
              <a:buChar char="●"/>
            </a:pPr>
            <a:r>
              <a:rPr b="1" lang="en-US" sz="1800"/>
              <a:t>“ACES are highly interrelated” is a key message for your audience! It calls for collective integrated action to prevent them (by many organizations and disciplines) and leads to use of the ACE score which is a powerful statistical tool AND is a term that is now widely used and can become part of the vocabulary for </a:t>
            </a:r>
            <a:r>
              <a:rPr b="1" lang="en-US" sz="1800"/>
              <a:t>communicating</a:t>
            </a:r>
            <a:r>
              <a:rPr b="1" lang="en-US" sz="1800"/>
              <a:t> about ACEs.</a:t>
            </a:r>
            <a:endParaRPr b="1" sz="1800"/>
          </a:p>
        </p:txBody>
      </p:sp>
      <p:sp>
        <p:nvSpPr>
          <p:cNvPr id="204" name="Google Shape;204;p18: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p19: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9:notes"/>
          <p:cNvSpPr txBox="1"/>
          <p:nvPr>
            <p:ph idx="1" type="body"/>
          </p:nvPr>
        </p:nvSpPr>
        <p:spPr>
          <a:xfrm>
            <a:off x="701040" y="4473892"/>
            <a:ext cx="5608320" cy="3660459"/>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b="1" lang="en-US" sz="1200"/>
              <a:t>Higher ACE score, higher likelihood of condition = dose/response relationship </a:t>
            </a:r>
            <a:endParaRPr sz="1200"/>
          </a:p>
        </p:txBody>
      </p:sp>
      <p:sp>
        <p:nvSpPr>
          <p:cNvPr id="210" name="Google Shape;210;p19: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p2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20:notes"/>
          <p:cNvSpPr txBox="1"/>
          <p:nvPr>
            <p:ph idx="1" type="body"/>
          </p:nvPr>
        </p:nvSpPr>
        <p:spPr>
          <a:xfrm>
            <a:off x="701040" y="4473892"/>
            <a:ext cx="5608320" cy="3660459"/>
          </a:xfrm>
          <a:prstGeom prst="rect">
            <a:avLst/>
          </a:prstGeom>
          <a:noFill/>
          <a:ln>
            <a:noFill/>
          </a:ln>
        </p:spPr>
        <p:txBody>
          <a:bodyPr anchorCtr="0" anchor="t" bIns="46575" lIns="93175" spcFirstLastPara="1" rIns="93175" wrap="square" tIns="46575">
            <a:noAutofit/>
          </a:bodyPr>
          <a:lstStyle/>
          <a:p>
            <a:pPr indent="-304800" lvl="0" marL="457200" rtl="0" algn="l">
              <a:spcBef>
                <a:spcPts val="0"/>
              </a:spcBef>
              <a:spcAft>
                <a:spcPts val="0"/>
              </a:spcAft>
              <a:buSzPts val="1200"/>
              <a:buChar char="●"/>
            </a:pPr>
            <a:r>
              <a:rPr lang="en-US" sz="1200"/>
              <a:t>The higher the ACE score, te more likely that people smoke as adults.</a:t>
            </a:r>
            <a:endParaRPr sz="1200"/>
          </a:p>
          <a:p>
            <a:pPr indent="-304800" lvl="0" marL="457200" rtl="0" algn="l">
              <a:spcBef>
                <a:spcPts val="0"/>
              </a:spcBef>
              <a:spcAft>
                <a:spcPts val="0"/>
              </a:spcAft>
              <a:buSzPts val="1200"/>
              <a:buChar char="●"/>
            </a:pPr>
            <a:r>
              <a:rPr lang="en-US" sz="1200"/>
              <a:t>The stepwise increase in risk of smoking- related issues is dramatic. This should begin to reinforce the idea of the ACE score as a measure of “stress dose”. Dose response… Higher “doses” of ACEs lead to higher “response”; in this case smoking and smoking related disease. </a:t>
            </a:r>
            <a:endParaRPr sz="1200"/>
          </a:p>
          <a:p>
            <a:pPr indent="0" lvl="0" marL="457200" rtl="0" algn="l">
              <a:spcBef>
                <a:spcPts val="0"/>
              </a:spcBef>
              <a:spcAft>
                <a:spcPts val="0"/>
              </a:spcAft>
              <a:buNone/>
            </a:pPr>
            <a:r>
              <a:t/>
            </a:r>
            <a:endParaRPr sz="1200"/>
          </a:p>
        </p:txBody>
      </p:sp>
      <p:sp>
        <p:nvSpPr>
          <p:cNvPr id="216" name="Google Shape;216;p20: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p2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21:notes"/>
          <p:cNvSpPr txBox="1"/>
          <p:nvPr>
            <p:ph idx="1" type="body"/>
          </p:nvPr>
        </p:nvSpPr>
        <p:spPr>
          <a:xfrm>
            <a:off x="701040" y="4473892"/>
            <a:ext cx="5608320" cy="3660459"/>
          </a:xfrm>
          <a:prstGeom prst="rect">
            <a:avLst/>
          </a:prstGeom>
          <a:noFill/>
          <a:ln>
            <a:noFill/>
          </a:ln>
        </p:spPr>
        <p:txBody>
          <a:bodyPr anchorCtr="0" anchor="t" bIns="46575" lIns="93175" spcFirstLastPara="1" rIns="93175" wrap="square" tIns="46575">
            <a:noAutofit/>
          </a:bodyPr>
          <a:lstStyle/>
          <a:p>
            <a:pPr indent="-304800" lvl="0" marL="457200" rtl="0" algn="l">
              <a:spcBef>
                <a:spcPts val="0"/>
              </a:spcBef>
              <a:spcAft>
                <a:spcPts val="0"/>
              </a:spcAft>
              <a:buSzPts val="1200"/>
              <a:buChar char="●"/>
            </a:pPr>
            <a:r>
              <a:rPr b="1" lang="en-US" sz="1200"/>
              <a:t>ACEs can result in </a:t>
            </a:r>
            <a:r>
              <a:rPr b="1" lang="en-US" sz="1200"/>
              <a:t>depression</a:t>
            </a:r>
            <a:r>
              <a:rPr b="1" lang="en-US" sz="1200"/>
              <a:t> and anxiety</a:t>
            </a:r>
            <a:endParaRPr b="1" sz="1200"/>
          </a:p>
          <a:p>
            <a:pPr indent="-304800" lvl="0" marL="457200" rtl="0" algn="l">
              <a:spcBef>
                <a:spcPts val="0"/>
              </a:spcBef>
              <a:spcAft>
                <a:spcPts val="0"/>
              </a:spcAft>
              <a:buSzPts val="1200"/>
              <a:buChar char="●"/>
            </a:pPr>
            <a:r>
              <a:rPr b="1" lang="en-US" sz="1200"/>
              <a:t>Smoking is an adaptive </a:t>
            </a:r>
            <a:r>
              <a:rPr b="1" lang="en-US" sz="1200"/>
              <a:t>behavior</a:t>
            </a:r>
            <a:r>
              <a:rPr b="1" lang="en-US" sz="1200"/>
              <a:t> because nicotine can reduce symptoms of depression and anxiety. </a:t>
            </a:r>
            <a:endParaRPr b="1" sz="1200"/>
          </a:p>
          <a:p>
            <a:pPr indent="0" lvl="0" marL="0" rtl="0" algn="l">
              <a:spcBef>
                <a:spcPts val="0"/>
              </a:spcBef>
              <a:spcAft>
                <a:spcPts val="0"/>
              </a:spcAft>
              <a:buNone/>
            </a:pPr>
            <a:r>
              <a:rPr b="1" lang="en-US" sz="1600"/>
              <a:t>ARNECIA</a:t>
            </a:r>
            <a:endParaRPr/>
          </a:p>
          <a:p>
            <a:pPr indent="0" lvl="0" marL="0" rtl="0" algn="l">
              <a:spcBef>
                <a:spcPts val="0"/>
              </a:spcBef>
              <a:spcAft>
                <a:spcPts val="0"/>
              </a:spcAft>
              <a:buNone/>
            </a:pPr>
            <a:r>
              <a:t/>
            </a:r>
            <a:endParaRPr sz="1600"/>
          </a:p>
          <a:p>
            <a:pPr indent="0" lvl="0" marL="0" rtl="0" algn="l">
              <a:spcBef>
                <a:spcPts val="0"/>
              </a:spcBef>
              <a:spcAft>
                <a:spcPts val="0"/>
              </a:spcAft>
              <a:buNone/>
            </a:pPr>
            <a:r>
              <a:rPr b="1" lang="en-US" sz="1600"/>
              <a:t>ACEs can result in depression and anxiety.  </a:t>
            </a:r>
            <a:endParaRPr b="1" sz="1600"/>
          </a:p>
          <a:p>
            <a:pPr indent="0" lvl="0" marL="0" rtl="0" algn="l">
              <a:spcBef>
                <a:spcPts val="0"/>
              </a:spcBef>
              <a:spcAft>
                <a:spcPts val="0"/>
              </a:spcAft>
              <a:buNone/>
            </a:pPr>
            <a:r>
              <a:t/>
            </a:r>
            <a:endParaRPr b="1" sz="1600"/>
          </a:p>
          <a:p>
            <a:pPr indent="0" lvl="0" marL="0" rtl="0" algn="l">
              <a:spcBef>
                <a:spcPts val="0"/>
              </a:spcBef>
              <a:spcAft>
                <a:spcPts val="0"/>
              </a:spcAft>
              <a:buNone/>
            </a:pPr>
            <a:r>
              <a:rPr b="1" lang="en-US" sz="1600"/>
              <a:t>Smoking is an adaptive behavior because nicotine can reduce symptoms of depression and anxiety. </a:t>
            </a:r>
            <a:endParaRPr/>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US" sz="1600"/>
              <a:t>Nicotine can reduce symptoms of depression and anxiety; so the benefits of nicotine in reducing these unpleasant emotions associated with depression and anxiety</a:t>
            </a:r>
            <a:r>
              <a:rPr lang="en-US" sz="1600" strike="sngStrike"/>
              <a:t> </a:t>
            </a:r>
            <a:r>
              <a:rPr lang="en-US" sz="1600"/>
              <a:t>might help to explain why knowledge of health risks due to smoking are not enough for some people to quit. </a:t>
            </a:r>
            <a:endParaRPr/>
          </a:p>
        </p:txBody>
      </p:sp>
      <p:sp>
        <p:nvSpPr>
          <p:cNvPr id="222" name="Google Shape;222;p21: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p2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22:notes"/>
          <p:cNvSpPr txBox="1"/>
          <p:nvPr>
            <p:ph idx="1" type="body"/>
          </p:nvPr>
        </p:nvSpPr>
        <p:spPr>
          <a:xfrm>
            <a:off x="701040" y="4473892"/>
            <a:ext cx="5608320" cy="3660459"/>
          </a:xfrm>
          <a:prstGeom prst="rect">
            <a:avLst/>
          </a:prstGeom>
          <a:noFill/>
          <a:ln>
            <a:noFill/>
          </a:ln>
        </p:spPr>
        <p:txBody>
          <a:bodyPr anchorCtr="0" anchor="t" bIns="46575" lIns="93175" spcFirstLastPara="1" rIns="93175" wrap="square" tIns="46575">
            <a:noAutofit/>
          </a:bodyPr>
          <a:lstStyle/>
          <a:p>
            <a:pPr indent="-317500" lvl="0" marL="457200" rtl="0" algn="l">
              <a:spcBef>
                <a:spcPts val="0"/>
              </a:spcBef>
              <a:spcAft>
                <a:spcPts val="0"/>
              </a:spcAft>
              <a:buSzPts val="1400"/>
              <a:buChar char="●"/>
            </a:pPr>
            <a:r>
              <a:rPr b="1" lang="en-US" sz="1200"/>
              <a:t>The magnitude of the increase in risk of alcoholism as the ACE Score increase is quite large; six-fold risk increases in risk of </a:t>
            </a:r>
            <a:r>
              <a:rPr b="1" lang="en-US" sz="1200"/>
              <a:t>behaviors</a:t>
            </a:r>
            <a:r>
              <a:rPr b="1" lang="en-US" sz="1200"/>
              <a:t> or disease are rare in health studies.</a:t>
            </a:r>
            <a:endParaRPr b="1" sz="1200"/>
          </a:p>
          <a:p>
            <a:pPr indent="-304800" lvl="0" marL="457200" rtl="0" algn="l">
              <a:spcBef>
                <a:spcPts val="0"/>
              </a:spcBef>
              <a:spcAft>
                <a:spcPts val="0"/>
              </a:spcAft>
              <a:buSzPts val="1200"/>
              <a:buChar char="●"/>
            </a:pPr>
            <a:r>
              <a:rPr b="1" lang="en-US" sz="1200"/>
              <a:t>The link of ACEs to marriage to an </a:t>
            </a:r>
            <a:r>
              <a:rPr b="1" lang="en-US" sz="1200"/>
              <a:t>alcoholic</a:t>
            </a:r>
            <a:r>
              <a:rPr b="1" lang="en-US" sz="1200"/>
              <a:t> is also quite large; and ACEs also increase the risk of marriage to a drug user or intimate partner who is at risk for perpretrating domestic violence. ACEs influence relationships. </a:t>
            </a:r>
            <a:endParaRPr b="1" sz="1200"/>
          </a:p>
        </p:txBody>
      </p:sp>
      <p:sp>
        <p:nvSpPr>
          <p:cNvPr id="228" name="Google Shape;228;p22: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p2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23:notes"/>
          <p:cNvSpPr txBox="1"/>
          <p:nvPr>
            <p:ph idx="1" type="body"/>
          </p:nvPr>
        </p:nvSpPr>
        <p:spPr>
          <a:xfrm>
            <a:off x="701040" y="4473892"/>
            <a:ext cx="5608320" cy="3660459"/>
          </a:xfrm>
          <a:prstGeom prst="rect">
            <a:avLst/>
          </a:prstGeom>
          <a:noFill/>
          <a:ln>
            <a:noFill/>
          </a:ln>
        </p:spPr>
        <p:txBody>
          <a:bodyPr anchorCtr="0" anchor="t" bIns="46575" lIns="93175" spcFirstLastPara="1" rIns="93175" wrap="square" tIns="46575">
            <a:noAutofit/>
          </a:bodyPr>
          <a:lstStyle/>
          <a:p>
            <a:pPr indent="-317500" lvl="0" marL="457200" rtl="0" algn="l">
              <a:spcBef>
                <a:spcPts val="0"/>
              </a:spcBef>
              <a:spcAft>
                <a:spcPts val="0"/>
              </a:spcAft>
              <a:buSzPts val="1400"/>
              <a:buChar char="●"/>
            </a:pPr>
            <a:r>
              <a:rPr b="1" lang="en-US" sz="1200"/>
              <a:t>The relationship of ACEs to mental illnesses is very strong.</a:t>
            </a:r>
            <a:endParaRPr b="1" sz="1200"/>
          </a:p>
          <a:p>
            <a:pPr indent="-304800" lvl="0" marL="457200" rtl="0" algn="l">
              <a:spcBef>
                <a:spcPts val="0"/>
              </a:spcBef>
              <a:spcAft>
                <a:spcPts val="0"/>
              </a:spcAft>
              <a:buSzPts val="1200"/>
              <a:buChar char="●"/>
            </a:pPr>
            <a:r>
              <a:rPr b="1" lang="en-US" sz="1200"/>
              <a:t>The “adaptations” and behavioral and social problems that tend to result from and co-occur with depression tend to place a large burden on the individual, families, and society.</a:t>
            </a:r>
            <a:endParaRPr b="1" sz="1200"/>
          </a:p>
          <a:p>
            <a:pPr indent="-304800" lvl="0" marL="457200" rtl="0" algn="l">
              <a:spcBef>
                <a:spcPts val="0"/>
              </a:spcBef>
              <a:spcAft>
                <a:spcPts val="0"/>
              </a:spcAft>
              <a:buSzPts val="1200"/>
              <a:buChar char="●"/>
            </a:pPr>
            <a:r>
              <a:rPr b="1" lang="en-US" sz="1200"/>
              <a:t>These ACE consequences are also handed as ACEs for the next generation</a:t>
            </a:r>
            <a:endParaRPr b="1" sz="1200"/>
          </a:p>
        </p:txBody>
      </p:sp>
      <p:sp>
        <p:nvSpPr>
          <p:cNvPr id="234" name="Google Shape;234;p23: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Google Shape;238;g640e19f6f5_1_92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g640e19f6f5_1_920:notes"/>
          <p:cNvSpPr txBox="1"/>
          <p:nvPr>
            <p:ph idx="1" type="body"/>
          </p:nvPr>
        </p:nvSpPr>
        <p:spPr>
          <a:xfrm>
            <a:off x="701040" y="4473892"/>
            <a:ext cx="5608200" cy="3660600"/>
          </a:xfrm>
          <a:prstGeom prst="rect">
            <a:avLst/>
          </a:prstGeom>
          <a:noFill/>
          <a:ln>
            <a:noFill/>
          </a:ln>
        </p:spPr>
        <p:txBody>
          <a:bodyPr anchorCtr="0" anchor="t" bIns="46575" lIns="93175" spcFirstLastPara="1" rIns="93175" wrap="square" tIns="46575">
            <a:noAutofit/>
          </a:bodyPr>
          <a:lstStyle/>
          <a:p>
            <a:pPr indent="0" lvl="0" marL="0" rtl="0" algn="l">
              <a:lnSpc>
                <a:spcPct val="70000"/>
              </a:lnSpc>
              <a:spcBef>
                <a:spcPts val="1400"/>
              </a:spcBef>
              <a:spcAft>
                <a:spcPts val="0"/>
              </a:spcAft>
              <a:buSzPts val="1400"/>
              <a:buNone/>
            </a:pPr>
            <a:r>
              <a:rPr lang="en-US" sz="1800">
                <a:latin typeface="Cambria"/>
                <a:ea typeface="Cambria"/>
                <a:cs typeface="Cambria"/>
                <a:sym typeface="Cambria"/>
              </a:rPr>
              <a:t>Pair Share: How can we as educators use this information to be agents of change for our students?</a:t>
            </a:r>
            <a:endParaRPr sz="1800">
              <a:latin typeface="Cambria"/>
              <a:ea typeface="Cambria"/>
              <a:cs typeface="Cambria"/>
              <a:sym typeface="Cambria"/>
            </a:endParaRPr>
          </a:p>
          <a:p>
            <a:pPr indent="0" lvl="0" marL="0" rtl="0" algn="l">
              <a:lnSpc>
                <a:spcPct val="70000"/>
              </a:lnSpc>
              <a:spcBef>
                <a:spcPts val="1400"/>
              </a:spcBef>
              <a:spcAft>
                <a:spcPts val="0"/>
              </a:spcAft>
              <a:buSzPts val="1400"/>
              <a:buNone/>
            </a:pPr>
            <a:r>
              <a:t/>
            </a:r>
            <a:endParaRPr sz="1800">
              <a:latin typeface="Cambria"/>
              <a:ea typeface="Cambria"/>
              <a:cs typeface="Cambria"/>
              <a:sym typeface="Cambria"/>
            </a:endParaRPr>
          </a:p>
          <a:p>
            <a:pPr indent="0" lvl="0" marL="0" rtl="0" algn="l">
              <a:lnSpc>
                <a:spcPct val="70000"/>
              </a:lnSpc>
              <a:spcBef>
                <a:spcPts val="1400"/>
              </a:spcBef>
              <a:spcAft>
                <a:spcPts val="0"/>
              </a:spcAft>
              <a:buSzPts val="1400"/>
              <a:buNone/>
            </a:pPr>
            <a:r>
              <a:rPr lang="en-US" sz="1800">
                <a:latin typeface="Cambria"/>
                <a:ea typeface="Cambria"/>
                <a:cs typeface="Cambria"/>
                <a:sym typeface="Cambria"/>
              </a:rPr>
              <a:t>As we can see multiple ACE Scores lead to poor outcomes for our students.  It is important that we intervene if  we want better outcome for our students.  They not only negatively impact learning, they also impaired job functioning, homelessness, and criminal justice system. </a:t>
            </a:r>
            <a:endParaRPr sz="18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a:p>
        </p:txBody>
      </p:sp>
      <p:sp>
        <p:nvSpPr>
          <p:cNvPr id="240" name="Google Shape;240;g640e19f6f5_1_920:notes"/>
          <p:cNvSpPr txBox="1"/>
          <p:nvPr>
            <p:ph idx="12" type="sldNum"/>
          </p:nvPr>
        </p:nvSpPr>
        <p:spPr>
          <a:xfrm>
            <a:off x="3970938" y="8829967"/>
            <a:ext cx="3037800" cy="4665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p2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p24:notes"/>
          <p:cNvSpPr txBox="1"/>
          <p:nvPr>
            <p:ph idx="1" type="body"/>
          </p:nvPr>
        </p:nvSpPr>
        <p:spPr>
          <a:xfrm>
            <a:off x="701040" y="4473892"/>
            <a:ext cx="5608320" cy="3660459"/>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b="1" lang="en-US" sz="1600"/>
              <a:t>The wide variety of health and social problems that are strongly related to ACEs led the ACE study team to conclude that ACEs are the major public health problem in our nation. </a:t>
            </a:r>
            <a:endParaRPr/>
          </a:p>
        </p:txBody>
      </p:sp>
      <p:sp>
        <p:nvSpPr>
          <p:cNvPr id="250" name="Google Shape;250;p24: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g609deb3f58_0_204:notes"/>
          <p:cNvSpPr/>
          <p:nvPr>
            <p:ph idx="2" type="sldImg"/>
          </p:nvPr>
        </p:nvSpPr>
        <p:spPr>
          <a:xfrm>
            <a:off x="1920198" y="1162050"/>
            <a:ext cx="31698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g609deb3f58_0_204:notes"/>
          <p:cNvSpPr txBox="1"/>
          <p:nvPr>
            <p:ph idx="1" type="body"/>
          </p:nvPr>
        </p:nvSpPr>
        <p:spPr>
          <a:xfrm>
            <a:off x="701040" y="4473893"/>
            <a:ext cx="5608200" cy="36609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360"/>
              </a:spcBef>
              <a:spcAft>
                <a:spcPts val="0"/>
              </a:spcAft>
              <a:buClr>
                <a:schemeClr val="dk1"/>
              </a:buClr>
              <a:buSzPts val="1100"/>
              <a:buFont typeface="Arial"/>
              <a:buNone/>
            </a:pPr>
            <a:r>
              <a:rPr lang="en-US" sz="2400">
                <a:latin typeface="Cambria"/>
                <a:ea typeface="Cambria"/>
                <a:cs typeface="Cambria"/>
                <a:sym typeface="Cambria"/>
              </a:rPr>
              <a:t>Arnecia</a:t>
            </a:r>
            <a:endParaRPr sz="2400">
              <a:latin typeface="Cambria"/>
              <a:ea typeface="Cambria"/>
              <a:cs typeface="Cambria"/>
              <a:sym typeface="Cambria"/>
            </a:endParaRPr>
          </a:p>
          <a:p>
            <a:pPr indent="0" lvl="0" marL="0" rtl="0" algn="l">
              <a:lnSpc>
                <a:spcPct val="100000"/>
              </a:lnSpc>
              <a:spcBef>
                <a:spcPts val="360"/>
              </a:spcBef>
              <a:spcAft>
                <a:spcPts val="0"/>
              </a:spcAft>
              <a:buClr>
                <a:schemeClr val="dk1"/>
              </a:buClr>
              <a:buSzPts val="1100"/>
              <a:buFont typeface="Arial"/>
              <a:buNone/>
            </a:pPr>
            <a:r>
              <a:rPr lang="en-US" sz="2400">
                <a:latin typeface="Cambria"/>
                <a:ea typeface="Cambria"/>
                <a:cs typeface="Cambria"/>
                <a:sym typeface="Cambria"/>
              </a:rPr>
              <a:t>Trauma aware focuses on facts and data.  The term trauma-informed is a term that arose from the behavioral health field. </a:t>
            </a:r>
            <a:endParaRPr/>
          </a:p>
        </p:txBody>
      </p:sp>
      <p:sp>
        <p:nvSpPr>
          <p:cNvPr id="84" name="Google Shape;84;g609deb3f58_0_204:notes"/>
          <p:cNvSpPr txBox="1"/>
          <p:nvPr>
            <p:ph idx="12" type="sldNum"/>
          </p:nvPr>
        </p:nvSpPr>
        <p:spPr>
          <a:xfrm>
            <a:off x="3970938" y="8829968"/>
            <a:ext cx="3037800" cy="4665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p25: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25:notes"/>
          <p:cNvSpPr txBox="1"/>
          <p:nvPr>
            <p:ph idx="1" type="body"/>
          </p:nvPr>
        </p:nvSpPr>
        <p:spPr>
          <a:xfrm>
            <a:off x="701040" y="4473892"/>
            <a:ext cx="5608320" cy="3660459"/>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b="1" lang="en-US" sz="1800"/>
              <a:t>ARNECIA</a:t>
            </a:r>
            <a:endParaRPr sz="1800"/>
          </a:p>
          <a:p>
            <a:pPr indent="0" lvl="0" marL="0" rtl="0" algn="l">
              <a:spcBef>
                <a:spcPts val="0"/>
              </a:spcBef>
              <a:spcAft>
                <a:spcPts val="0"/>
              </a:spcAft>
              <a:buNone/>
            </a:pPr>
            <a:r>
              <a:t/>
            </a:r>
            <a:endParaRPr b="1" sz="1800"/>
          </a:p>
          <a:p>
            <a:pPr indent="0" lvl="0" marL="0" rtl="0" algn="l">
              <a:spcBef>
                <a:spcPts val="0"/>
              </a:spcBef>
              <a:spcAft>
                <a:spcPts val="0"/>
              </a:spcAft>
              <a:buNone/>
            </a:pPr>
            <a:r>
              <a:rPr b="1" lang="en-US" sz="1800"/>
              <a:t>ACEs are Common.  ACEs are highly interrelated.  ACEs have a cumulative impact that is captured by the ACE Score.</a:t>
            </a:r>
            <a:endParaRPr sz="1800"/>
          </a:p>
          <a:p>
            <a:pPr indent="0" lvl="0" marL="0" rtl="0" algn="l">
              <a:spcBef>
                <a:spcPts val="0"/>
              </a:spcBef>
              <a:spcAft>
                <a:spcPts val="0"/>
              </a:spcAft>
              <a:buNone/>
            </a:pPr>
            <a:r>
              <a:rPr b="1" lang="en-US" sz="1800"/>
              <a:t> </a:t>
            </a:r>
            <a:endParaRPr sz="1800"/>
          </a:p>
          <a:p>
            <a:pPr indent="0" lvl="0" marL="0" rtl="0" algn="l">
              <a:spcBef>
                <a:spcPts val="0"/>
              </a:spcBef>
              <a:spcAft>
                <a:spcPts val="0"/>
              </a:spcAft>
              <a:buNone/>
            </a:pPr>
            <a:r>
              <a:rPr b="1" lang="en-US" sz="1800"/>
              <a:t>And… People with higher ACE Scores are more likely to have multiple health and social problems, some of which increase the odds of their children having high ACE scores.</a:t>
            </a:r>
            <a:endParaRPr sz="1800"/>
          </a:p>
          <a:p>
            <a:pPr indent="0" lvl="0" marL="0" rtl="0" algn="l">
              <a:spcBef>
                <a:spcPts val="0"/>
              </a:spcBef>
              <a:spcAft>
                <a:spcPts val="0"/>
              </a:spcAft>
              <a:buNone/>
            </a:pPr>
            <a:r>
              <a:rPr b="1" lang="en-US" sz="1800"/>
              <a:t> </a:t>
            </a:r>
            <a:endParaRPr sz="1800"/>
          </a:p>
          <a:p>
            <a:pPr indent="0" lvl="0" marL="0" rtl="0" algn="l">
              <a:spcBef>
                <a:spcPts val="0"/>
              </a:spcBef>
              <a:spcAft>
                <a:spcPts val="0"/>
              </a:spcAft>
              <a:buNone/>
            </a:pPr>
            <a:r>
              <a:rPr b="1" lang="en-US" sz="1800"/>
              <a:t>ACE Study findings present a strong case for concluding that the relationship between the ACE Score and health problems is a “cause and effect” relationship.</a:t>
            </a:r>
            <a:endParaRPr sz="1800"/>
          </a:p>
          <a:p>
            <a:pPr indent="0" lvl="0" marL="0" rtl="0" algn="l">
              <a:spcBef>
                <a:spcPts val="0"/>
              </a:spcBef>
              <a:spcAft>
                <a:spcPts val="0"/>
              </a:spcAft>
              <a:buNone/>
            </a:pPr>
            <a:r>
              <a:t/>
            </a:r>
            <a:endParaRPr sz="1800"/>
          </a:p>
        </p:txBody>
      </p:sp>
      <p:sp>
        <p:nvSpPr>
          <p:cNvPr id="256" name="Google Shape;256;p25: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p2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26:notes"/>
          <p:cNvSpPr txBox="1"/>
          <p:nvPr>
            <p:ph idx="1" type="body"/>
          </p:nvPr>
        </p:nvSpPr>
        <p:spPr>
          <a:xfrm>
            <a:off x="701040" y="4473892"/>
            <a:ext cx="5608320" cy="3660459"/>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b="1"/>
          </a:p>
          <a:p>
            <a:pPr indent="0" lvl="0" marL="0" rtl="0" algn="l">
              <a:spcBef>
                <a:spcPts val="0"/>
              </a:spcBef>
              <a:spcAft>
                <a:spcPts val="0"/>
              </a:spcAft>
              <a:buNone/>
            </a:pPr>
            <a:r>
              <a:rPr b="1" lang="en-US"/>
              <a:t>When we prevent ACEs we reduce many other problems simultaneously.</a:t>
            </a:r>
            <a:endParaRPr/>
          </a:p>
          <a:p>
            <a:pPr indent="0" lvl="0" marL="0" rtl="0" algn="l">
              <a:spcBef>
                <a:spcPts val="0"/>
              </a:spcBef>
              <a:spcAft>
                <a:spcPts val="0"/>
              </a:spcAft>
              <a:buNone/>
            </a:pPr>
            <a:r>
              <a:rPr b="1" i="1" lang="en-US"/>
              <a:t> </a:t>
            </a:r>
            <a:r>
              <a:rPr b="1" lang="en-US"/>
              <a:t> </a:t>
            </a:r>
            <a:endParaRPr/>
          </a:p>
          <a:p>
            <a:pPr indent="0" lvl="0" marL="0" rtl="0" algn="l">
              <a:spcBef>
                <a:spcPts val="0"/>
              </a:spcBef>
              <a:spcAft>
                <a:spcPts val="0"/>
              </a:spcAft>
              <a:buNone/>
            </a:pPr>
            <a:r>
              <a:rPr b="1" lang="en-US"/>
              <a:t>A large proportion of many health and social problems can be prevented by reducing ACEs</a:t>
            </a:r>
            <a:endParaRPr/>
          </a:p>
        </p:txBody>
      </p:sp>
      <p:sp>
        <p:nvSpPr>
          <p:cNvPr id="262" name="Google Shape;262;p26: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640e19f6f5_1_306: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g640e19f6f5_1_306:notes"/>
          <p:cNvSpPr txBox="1"/>
          <p:nvPr>
            <p:ph idx="1" type="body"/>
          </p:nvPr>
        </p:nvSpPr>
        <p:spPr>
          <a:xfrm>
            <a:off x="701040" y="4473892"/>
            <a:ext cx="5608200" cy="36606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Clr>
                <a:schemeClr val="dk1"/>
              </a:buClr>
              <a:buSzPts val="1100"/>
              <a:buFont typeface="Arial"/>
              <a:buNone/>
            </a:pPr>
            <a:r>
              <a:rPr lang="en-US" sz="2400">
                <a:latin typeface="Cambria"/>
                <a:ea typeface="Cambria"/>
                <a:cs typeface="Cambria"/>
                <a:sym typeface="Cambria"/>
              </a:rPr>
              <a:t>Arnecia</a:t>
            </a:r>
            <a:endParaRPr sz="2400">
              <a:latin typeface="Cambria"/>
              <a:ea typeface="Cambria"/>
              <a:cs typeface="Cambria"/>
              <a:sym typeface="Cambria"/>
            </a:endParaRPr>
          </a:p>
          <a:p>
            <a:pPr indent="0" lvl="0" marL="0" rtl="0" algn="l">
              <a:lnSpc>
                <a:spcPct val="100000"/>
              </a:lnSpc>
              <a:spcBef>
                <a:spcPts val="0"/>
              </a:spcBef>
              <a:spcAft>
                <a:spcPts val="0"/>
              </a:spcAft>
              <a:buClr>
                <a:schemeClr val="dk1"/>
              </a:buClr>
              <a:buSzPts val="1100"/>
              <a:buFont typeface="Arial"/>
              <a:buNone/>
            </a:pPr>
            <a:r>
              <a:rPr lang="en-US" sz="2400">
                <a:latin typeface="Cambria"/>
                <a:ea typeface="Cambria"/>
                <a:cs typeface="Cambria"/>
                <a:sym typeface="Cambria"/>
              </a:rPr>
              <a:t>There are other types of trauma but we will only be focusing on these two types today because these two are the most prevalent in schools. </a:t>
            </a:r>
            <a:endParaRPr sz="24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sz="2400">
              <a:latin typeface="Cambria"/>
              <a:ea typeface="Cambria"/>
              <a:cs typeface="Cambria"/>
              <a:sym typeface="Cambria"/>
            </a:endParaRPr>
          </a:p>
        </p:txBody>
      </p:sp>
      <p:sp>
        <p:nvSpPr>
          <p:cNvPr id="268" name="Google Shape;268;g640e19f6f5_1_306:notes"/>
          <p:cNvSpPr txBox="1"/>
          <p:nvPr>
            <p:ph idx="12" type="sldNum"/>
          </p:nvPr>
        </p:nvSpPr>
        <p:spPr>
          <a:xfrm>
            <a:off x="3970938" y="8829967"/>
            <a:ext cx="3037800" cy="4665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640e19f6f5_1_51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g640e19f6f5_1_510:notes"/>
          <p:cNvSpPr txBox="1"/>
          <p:nvPr>
            <p:ph idx="1" type="body"/>
          </p:nvPr>
        </p:nvSpPr>
        <p:spPr>
          <a:xfrm>
            <a:off x="701040" y="4473892"/>
            <a:ext cx="5608200" cy="36606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sz="1800">
                <a:latin typeface="Cambria"/>
                <a:ea typeface="Cambria"/>
                <a:cs typeface="Cambria"/>
                <a:sym typeface="Cambria"/>
              </a:rPr>
              <a:t>Arnecia </a:t>
            </a:r>
            <a:endParaRPr sz="1800">
              <a:latin typeface="Cambria"/>
              <a:ea typeface="Cambria"/>
              <a:cs typeface="Cambria"/>
              <a:sym typeface="Cambria"/>
            </a:endParaRPr>
          </a:p>
          <a:p>
            <a:pPr indent="0" lvl="0" marL="0" rtl="0" algn="l">
              <a:lnSpc>
                <a:spcPct val="100000"/>
              </a:lnSpc>
              <a:spcBef>
                <a:spcPts val="0"/>
              </a:spcBef>
              <a:spcAft>
                <a:spcPts val="0"/>
              </a:spcAft>
              <a:buSzPts val="1400"/>
              <a:buNone/>
            </a:pPr>
            <a:r>
              <a:rPr lang="en-US" sz="1800">
                <a:latin typeface="Cambria"/>
                <a:ea typeface="Cambria"/>
                <a:cs typeface="Cambria"/>
                <a:sym typeface="Cambria"/>
              </a:rPr>
              <a:t>Instances such as exposure to violence, child, abuse and neglect, living with a parent with mental illness and substance abusing parents.  </a:t>
            </a:r>
            <a:endParaRPr sz="1800">
              <a:latin typeface="Cambria"/>
              <a:ea typeface="Cambria"/>
              <a:cs typeface="Cambria"/>
              <a:sym typeface="Cambria"/>
            </a:endParaRPr>
          </a:p>
        </p:txBody>
      </p:sp>
      <p:sp>
        <p:nvSpPr>
          <p:cNvPr id="276" name="Google Shape;276;g640e19f6f5_1_510:notes"/>
          <p:cNvSpPr txBox="1"/>
          <p:nvPr>
            <p:ph idx="12" type="sldNum"/>
          </p:nvPr>
        </p:nvSpPr>
        <p:spPr>
          <a:xfrm>
            <a:off x="3970938" y="8829967"/>
            <a:ext cx="3037800" cy="4665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Google Shape;282;g640e19f6f5_1_1126: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g640e19f6f5_1_1126:notes"/>
          <p:cNvSpPr txBox="1"/>
          <p:nvPr>
            <p:ph idx="1" type="body"/>
          </p:nvPr>
        </p:nvSpPr>
        <p:spPr>
          <a:xfrm>
            <a:off x="701040" y="4473892"/>
            <a:ext cx="5608200" cy="36606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sz="1800"/>
              <a:t>Arnecia</a:t>
            </a:r>
            <a:endParaRPr sz="1800"/>
          </a:p>
        </p:txBody>
      </p:sp>
      <p:sp>
        <p:nvSpPr>
          <p:cNvPr id="284" name="Google Shape;284;g640e19f6f5_1_1126:notes"/>
          <p:cNvSpPr txBox="1"/>
          <p:nvPr>
            <p:ph idx="12" type="sldNum"/>
          </p:nvPr>
        </p:nvSpPr>
        <p:spPr>
          <a:xfrm>
            <a:off x="3970938" y="8829967"/>
            <a:ext cx="3037800" cy="4665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640e19f6f5_1_1331: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g640e19f6f5_1_1331:notes"/>
          <p:cNvSpPr txBox="1"/>
          <p:nvPr>
            <p:ph idx="1" type="body"/>
          </p:nvPr>
        </p:nvSpPr>
        <p:spPr>
          <a:xfrm>
            <a:off x="701040" y="4473892"/>
            <a:ext cx="5608200" cy="36606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sz="1800">
                <a:latin typeface="Cambria"/>
                <a:ea typeface="Cambria"/>
                <a:cs typeface="Cambria"/>
                <a:sym typeface="Cambria"/>
              </a:rPr>
              <a:t>John</a:t>
            </a:r>
            <a:endParaRPr sz="1800">
              <a:latin typeface="Cambria"/>
              <a:ea typeface="Cambria"/>
              <a:cs typeface="Cambria"/>
              <a:sym typeface="Cambria"/>
            </a:endParaRPr>
          </a:p>
          <a:p>
            <a:pPr indent="0" lvl="0" marL="0" rtl="0" algn="l">
              <a:lnSpc>
                <a:spcPct val="100000"/>
              </a:lnSpc>
              <a:spcBef>
                <a:spcPts val="0"/>
              </a:spcBef>
              <a:spcAft>
                <a:spcPts val="0"/>
              </a:spcAft>
              <a:buSzPts val="1400"/>
              <a:buNone/>
            </a:pPr>
            <a:r>
              <a:rPr lang="en-US" sz="1800">
                <a:latin typeface="Cambria"/>
                <a:ea typeface="Cambria"/>
                <a:cs typeface="Cambria"/>
                <a:sym typeface="Cambria"/>
              </a:rPr>
              <a:t>The National Child Traumatic Stress Network</a:t>
            </a:r>
            <a:endParaRPr sz="1800">
              <a:latin typeface="Cambria"/>
              <a:ea typeface="Cambria"/>
              <a:cs typeface="Cambria"/>
              <a:sym typeface="Cambria"/>
            </a:endParaRPr>
          </a:p>
        </p:txBody>
      </p:sp>
      <p:sp>
        <p:nvSpPr>
          <p:cNvPr id="292" name="Google Shape;292;g640e19f6f5_1_1331:notes"/>
          <p:cNvSpPr txBox="1"/>
          <p:nvPr>
            <p:ph idx="12" type="sldNum"/>
          </p:nvPr>
        </p:nvSpPr>
        <p:spPr>
          <a:xfrm>
            <a:off x="3970938" y="8829967"/>
            <a:ext cx="3037800" cy="4665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p1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p13:notes"/>
          <p:cNvSpPr txBox="1"/>
          <p:nvPr>
            <p:ph idx="1" type="body"/>
          </p:nvPr>
        </p:nvSpPr>
        <p:spPr>
          <a:xfrm>
            <a:off x="701040" y="4473892"/>
            <a:ext cx="5608320" cy="3660459"/>
          </a:xfrm>
          <a:prstGeom prst="rect">
            <a:avLst/>
          </a:prstGeom>
          <a:noFill/>
          <a:ln>
            <a:noFill/>
          </a:ln>
        </p:spPr>
        <p:txBody>
          <a:bodyPr anchorCtr="0" anchor="t" bIns="46575" lIns="93175" spcFirstLastPara="1" rIns="93175" wrap="square" tIns="46575">
            <a:noAutofit/>
          </a:bodyPr>
          <a:lstStyle/>
          <a:p>
            <a:pPr indent="-304800" lvl="0" marL="457200" rtl="0" algn="l">
              <a:spcBef>
                <a:spcPts val="0"/>
              </a:spcBef>
              <a:spcAft>
                <a:spcPts val="0"/>
              </a:spcAft>
              <a:buClr>
                <a:srgbClr val="000000"/>
              </a:buClr>
              <a:buSzPts val="1200"/>
              <a:buChar char="●"/>
            </a:pPr>
            <a:r>
              <a:rPr b="1" lang="en-US" sz="1200">
                <a:solidFill>
                  <a:srgbClr val="000000"/>
                </a:solidFill>
              </a:rPr>
              <a:t>Simple tools that help </a:t>
            </a:r>
            <a:r>
              <a:rPr b="1" lang="en-US" sz="1200">
                <a:solidFill>
                  <a:srgbClr val="000000"/>
                </a:solidFill>
              </a:rPr>
              <a:t>people</a:t>
            </a:r>
            <a:r>
              <a:rPr b="1" lang="en-US" sz="1200">
                <a:solidFill>
                  <a:srgbClr val="000000"/>
                </a:solidFill>
              </a:rPr>
              <a:t> reflect on their own emotional state are helpful</a:t>
            </a:r>
            <a:endParaRPr b="1" sz="1200">
              <a:solidFill>
                <a:srgbClr val="000000"/>
              </a:solidFill>
            </a:endParaRPr>
          </a:p>
          <a:p>
            <a:pPr indent="-304800" lvl="0" marL="457200" rtl="0" algn="l">
              <a:spcBef>
                <a:spcPts val="0"/>
              </a:spcBef>
              <a:spcAft>
                <a:spcPts val="0"/>
              </a:spcAft>
              <a:buClr>
                <a:srgbClr val="000000"/>
              </a:buClr>
              <a:buSzPts val="1200"/>
              <a:buChar char="●"/>
            </a:pPr>
            <a:r>
              <a:rPr b="1" lang="en-US" sz="1200">
                <a:solidFill>
                  <a:srgbClr val="000000"/>
                </a:solidFill>
              </a:rPr>
              <a:t>Willingness to wait until everyone is able to have rational conversation (not ramped up in an emotional state) produces better </a:t>
            </a:r>
            <a:r>
              <a:rPr b="1" lang="en-US" sz="1200">
                <a:solidFill>
                  <a:srgbClr val="000000"/>
                </a:solidFill>
              </a:rPr>
              <a:t>accountability</a:t>
            </a:r>
            <a:r>
              <a:rPr b="1" lang="en-US" sz="1200">
                <a:solidFill>
                  <a:srgbClr val="000000"/>
                </a:solidFill>
              </a:rPr>
              <a:t>.</a:t>
            </a:r>
            <a:endParaRPr b="1" sz="1200">
              <a:solidFill>
                <a:srgbClr val="000000"/>
              </a:solidFill>
            </a:endParaRPr>
          </a:p>
          <a:p>
            <a:pPr indent="-304800" lvl="0" marL="457200" rtl="0" algn="l">
              <a:spcBef>
                <a:spcPts val="0"/>
              </a:spcBef>
              <a:spcAft>
                <a:spcPts val="0"/>
              </a:spcAft>
              <a:buClr>
                <a:srgbClr val="000000"/>
              </a:buClr>
              <a:buSzPts val="1200"/>
              <a:buChar char="●"/>
            </a:pPr>
            <a:r>
              <a:rPr b="1" lang="en-US" sz="1200">
                <a:solidFill>
                  <a:srgbClr val="000000"/>
                </a:solidFill>
              </a:rPr>
              <a:t>We are the ones who are developing </a:t>
            </a:r>
            <a:r>
              <a:rPr b="1" lang="en-US" sz="1200">
                <a:solidFill>
                  <a:srgbClr val="000000"/>
                </a:solidFill>
              </a:rPr>
              <a:t>important</a:t>
            </a:r>
            <a:r>
              <a:rPr b="1" lang="en-US" sz="1200">
                <a:solidFill>
                  <a:srgbClr val="000000"/>
                </a:solidFill>
              </a:rPr>
              <a:t> </a:t>
            </a:r>
            <a:r>
              <a:rPr b="1" lang="en-US" sz="1200">
                <a:solidFill>
                  <a:srgbClr val="000000"/>
                </a:solidFill>
              </a:rPr>
              <a:t>accommodations</a:t>
            </a:r>
            <a:r>
              <a:rPr b="1" lang="en-US" sz="1200">
                <a:solidFill>
                  <a:srgbClr val="000000"/>
                </a:solidFill>
              </a:rPr>
              <a:t> based on emerging basic science findings</a:t>
            </a:r>
            <a:endParaRPr b="1" sz="1200">
              <a:solidFill>
                <a:srgbClr val="000000"/>
              </a:solidFill>
            </a:endParaRPr>
          </a:p>
        </p:txBody>
      </p:sp>
      <p:sp>
        <p:nvSpPr>
          <p:cNvPr id="301" name="Google Shape;301;p13: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p27: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p27:notes"/>
          <p:cNvSpPr txBox="1"/>
          <p:nvPr>
            <p:ph idx="1" type="body"/>
          </p:nvPr>
        </p:nvSpPr>
        <p:spPr>
          <a:xfrm>
            <a:off x="701040" y="4473892"/>
            <a:ext cx="5608320" cy="3660459"/>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b="1" lang="en-US" sz="1200"/>
              <a:t>ARNECIA</a:t>
            </a:r>
            <a:endParaRPr/>
          </a:p>
          <a:p>
            <a:pPr indent="0" lvl="0" marL="0" rtl="0" algn="l">
              <a:spcBef>
                <a:spcPts val="0"/>
              </a:spcBef>
              <a:spcAft>
                <a:spcPts val="0"/>
              </a:spcAft>
              <a:buNone/>
            </a:pPr>
            <a:r>
              <a:t/>
            </a:r>
            <a:endParaRPr b="1" sz="1200"/>
          </a:p>
          <a:p>
            <a:pPr indent="0" lvl="0" marL="0" rtl="0" algn="l">
              <a:spcBef>
                <a:spcPts val="0"/>
              </a:spcBef>
              <a:spcAft>
                <a:spcPts val="0"/>
              </a:spcAft>
              <a:buNone/>
            </a:pPr>
            <a:r>
              <a:rPr b="1" lang="en-US" sz="1200"/>
              <a:t>The ACE Study invites our ideas and innovation –the science is too new to have a roadmap!!!</a:t>
            </a:r>
            <a:endParaRPr/>
          </a:p>
          <a:p>
            <a:pPr indent="0" lvl="0" marL="0" rtl="0" algn="l">
              <a:spcBef>
                <a:spcPts val="0"/>
              </a:spcBef>
              <a:spcAft>
                <a:spcPts val="0"/>
              </a:spcAft>
              <a:buNone/>
            </a:pPr>
            <a:r>
              <a:t/>
            </a:r>
            <a:endParaRPr b="1" sz="1200"/>
          </a:p>
          <a:p>
            <a:pPr indent="0" lvl="0" marL="0" rtl="0" algn="l">
              <a:spcBef>
                <a:spcPts val="0"/>
              </a:spcBef>
              <a:spcAft>
                <a:spcPts val="0"/>
              </a:spcAft>
              <a:buNone/>
            </a:pPr>
            <a:r>
              <a:t/>
            </a:r>
            <a:endParaRPr b="1" sz="1200"/>
          </a:p>
          <a:p>
            <a:pPr indent="0" lvl="0" marL="0" rtl="0" algn="l">
              <a:spcBef>
                <a:spcPts val="0"/>
              </a:spcBef>
              <a:spcAft>
                <a:spcPts val="0"/>
              </a:spcAft>
              <a:buNone/>
            </a:pPr>
            <a:r>
              <a:t/>
            </a:r>
            <a:endParaRPr b="1"/>
          </a:p>
          <a:p>
            <a:pPr indent="0" lvl="0" marL="0" rtl="0" algn="l">
              <a:spcBef>
                <a:spcPts val="0"/>
              </a:spcBef>
              <a:spcAft>
                <a:spcPts val="0"/>
              </a:spcAft>
              <a:buNone/>
            </a:pPr>
            <a:r>
              <a:rPr b="1" lang="en-US"/>
              <a:t>The ACE study provides us with straight-forward information about the consequences of toxic stress during childhood.</a:t>
            </a:r>
            <a:endParaRPr/>
          </a:p>
          <a:p>
            <a:pPr indent="0" lvl="0" marL="0" rtl="0" algn="l">
              <a:spcBef>
                <a:spcPts val="0"/>
              </a:spcBef>
              <a:spcAft>
                <a:spcPts val="0"/>
              </a:spcAft>
              <a:buNone/>
            </a:pPr>
            <a:r>
              <a:rPr b="1" lang="en-US"/>
              <a:t> </a:t>
            </a:r>
            <a:endParaRPr/>
          </a:p>
          <a:p>
            <a:pPr indent="0" lvl="0" marL="0" rtl="0" algn="l">
              <a:spcBef>
                <a:spcPts val="0"/>
              </a:spcBef>
              <a:spcAft>
                <a:spcPts val="0"/>
              </a:spcAft>
              <a:buNone/>
            </a:pPr>
            <a:r>
              <a:rPr b="1" lang="en-US"/>
              <a:t>This scientific research gives us powerful information we can use every day to improve health, safety, prosperity and longevity.  But the ACE study isn’t a detailed roadmap of services or programs; it is an invitation for us to be pioneers. </a:t>
            </a:r>
            <a:endParaRPr/>
          </a:p>
          <a:p>
            <a:pPr indent="0" lvl="0" marL="0" rtl="0" algn="l">
              <a:spcBef>
                <a:spcPts val="0"/>
              </a:spcBef>
              <a:spcAft>
                <a:spcPts val="0"/>
              </a:spcAft>
              <a:buNone/>
            </a:pPr>
            <a:r>
              <a:rPr b="1" lang="en-US"/>
              <a:t> </a:t>
            </a:r>
            <a:endParaRPr/>
          </a:p>
          <a:p>
            <a:pPr indent="0" lvl="0" marL="0" rtl="0" algn="l">
              <a:spcBef>
                <a:spcPts val="0"/>
              </a:spcBef>
              <a:spcAft>
                <a:spcPts val="0"/>
              </a:spcAft>
              <a:buNone/>
            </a:pPr>
            <a:r>
              <a:rPr b="1" lang="en-US"/>
              <a:t>The  science is too new to have a roadmap already in place. </a:t>
            </a:r>
            <a:endParaRPr b="1"/>
          </a:p>
        </p:txBody>
      </p:sp>
      <p:sp>
        <p:nvSpPr>
          <p:cNvPr id="307" name="Google Shape;307;p27: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p2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p28:notes"/>
          <p:cNvSpPr txBox="1"/>
          <p:nvPr>
            <p:ph idx="1" type="body"/>
          </p:nvPr>
        </p:nvSpPr>
        <p:spPr>
          <a:xfrm>
            <a:off x="701040" y="4473892"/>
            <a:ext cx="5608320" cy="3660459"/>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b="1" lang="en-US" sz="1800"/>
              <a:t>John</a:t>
            </a:r>
            <a:endParaRPr b="1" sz="1800"/>
          </a:p>
          <a:p>
            <a:pPr indent="0" lvl="0" marL="0" rtl="0" algn="l">
              <a:spcBef>
                <a:spcPts val="0"/>
              </a:spcBef>
              <a:spcAft>
                <a:spcPts val="0"/>
              </a:spcAft>
              <a:buNone/>
            </a:pPr>
            <a:r>
              <a:rPr b="1" lang="en-US" sz="1800"/>
              <a:t>People are motivated by learning about resilience.</a:t>
            </a:r>
            <a:endParaRPr b="1" sz="1800"/>
          </a:p>
          <a:p>
            <a:pPr indent="-342900" lvl="0" marL="457200" rtl="0" algn="l">
              <a:spcBef>
                <a:spcPts val="0"/>
              </a:spcBef>
              <a:spcAft>
                <a:spcPts val="0"/>
              </a:spcAft>
              <a:buSzPts val="1800"/>
              <a:buChar char="●"/>
            </a:pPr>
            <a:r>
              <a:rPr b="1" lang="en-US" sz="1800"/>
              <a:t>We build resilience through three protective systems: capabilities, belonging, community-faith-culture</a:t>
            </a:r>
            <a:endParaRPr b="1" sz="1800"/>
          </a:p>
          <a:p>
            <a:pPr indent="-342900" lvl="0" marL="457200" rtl="0" algn="l">
              <a:spcBef>
                <a:spcPts val="0"/>
              </a:spcBef>
              <a:spcAft>
                <a:spcPts val="0"/>
              </a:spcAft>
              <a:buSzPts val="1800"/>
              <a:buChar char="●"/>
            </a:pPr>
            <a:r>
              <a:rPr b="1" lang="en-US" sz="1800"/>
              <a:t>People are most likely to become resilient when they live in thriving families and communities</a:t>
            </a:r>
            <a:endParaRPr b="1" sz="1800"/>
          </a:p>
        </p:txBody>
      </p:sp>
      <p:sp>
        <p:nvSpPr>
          <p:cNvPr id="313" name="Google Shape;313;p28: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p29: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p29:notes"/>
          <p:cNvSpPr txBox="1"/>
          <p:nvPr>
            <p:ph idx="1" type="body"/>
          </p:nvPr>
        </p:nvSpPr>
        <p:spPr>
          <a:xfrm>
            <a:off x="701040" y="4473892"/>
            <a:ext cx="5608320" cy="3660459"/>
          </a:xfrm>
          <a:prstGeom prst="rect">
            <a:avLst/>
          </a:prstGeom>
          <a:noFill/>
          <a:ln>
            <a:noFill/>
          </a:ln>
        </p:spPr>
        <p:txBody>
          <a:bodyPr anchorCtr="0" anchor="t" bIns="46575" lIns="93175" spcFirstLastPara="1" rIns="93175" wrap="square" tIns="46575">
            <a:noAutofit/>
          </a:bodyPr>
          <a:lstStyle/>
          <a:p>
            <a:pPr indent="-317500" lvl="0" marL="457200" rtl="0" algn="l">
              <a:spcBef>
                <a:spcPts val="0"/>
              </a:spcBef>
              <a:spcAft>
                <a:spcPts val="0"/>
              </a:spcAft>
              <a:buSzPts val="1400"/>
              <a:buChar char="●"/>
            </a:pPr>
            <a:r>
              <a:rPr b="1" lang="en-US" sz="1200"/>
              <a:t>Relationships with people who care and have competencies for relating to our inner strengths and gifts are important contributors to resilience</a:t>
            </a:r>
            <a:endParaRPr b="1" sz="1200"/>
          </a:p>
          <a:p>
            <a:pPr indent="-304800" lvl="0" marL="457200" rtl="0" algn="l">
              <a:spcBef>
                <a:spcPts val="0"/>
              </a:spcBef>
              <a:spcAft>
                <a:spcPts val="0"/>
              </a:spcAft>
              <a:buSzPts val="1200"/>
              <a:buChar char="●"/>
            </a:pPr>
            <a:r>
              <a:rPr b="1" lang="en-US" sz="1200"/>
              <a:t>Beware of </a:t>
            </a:r>
            <a:r>
              <a:rPr b="1" lang="en-US" sz="1200"/>
              <a:t>oversimplification</a:t>
            </a:r>
            <a:r>
              <a:rPr b="1" lang="en-US" sz="1200"/>
              <a:t>; we need to build emotional and relational competencies in addition to caring. </a:t>
            </a:r>
            <a:endParaRPr b="1" sz="1200"/>
          </a:p>
        </p:txBody>
      </p:sp>
      <p:sp>
        <p:nvSpPr>
          <p:cNvPr id="319" name="Google Shape;319;p29: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p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p2:notes"/>
          <p:cNvSpPr txBox="1"/>
          <p:nvPr>
            <p:ph idx="1" type="body"/>
          </p:nvPr>
        </p:nvSpPr>
        <p:spPr>
          <a:xfrm>
            <a:off x="701040" y="4473892"/>
            <a:ext cx="5608320" cy="3660459"/>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b="1" lang="en-US" sz="1800"/>
              <a:t>John</a:t>
            </a:r>
            <a:endParaRPr b="1" sz="1800"/>
          </a:p>
          <a:p>
            <a:pPr indent="0" lvl="0" marL="0" rtl="0" algn="l">
              <a:spcBef>
                <a:spcPts val="0"/>
              </a:spcBef>
              <a:spcAft>
                <a:spcPts val="0"/>
              </a:spcAft>
              <a:buNone/>
            </a:pPr>
            <a:r>
              <a:rPr b="1" lang="en-US" sz="1800"/>
              <a:t>From the first moment of life, experience effects development. </a:t>
            </a:r>
            <a:endParaRPr b="1" sz="1800"/>
          </a:p>
          <a:p>
            <a:pPr indent="0" lvl="0" marL="0" rtl="0" algn="l">
              <a:spcBef>
                <a:spcPts val="0"/>
              </a:spcBef>
              <a:spcAft>
                <a:spcPts val="0"/>
              </a:spcAft>
              <a:buNone/>
            </a:pPr>
            <a:r>
              <a:rPr b="1" lang="en-US" sz="1800"/>
              <a:t>Experience is stored in the body.</a:t>
            </a:r>
            <a:endParaRPr b="1" sz="1800"/>
          </a:p>
          <a:p>
            <a:pPr indent="0" lvl="0" marL="0" rtl="0" algn="l">
              <a:spcBef>
                <a:spcPts val="0"/>
              </a:spcBef>
              <a:spcAft>
                <a:spcPts val="0"/>
              </a:spcAft>
              <a:buNone/>
            </a:pPr>
            <a:r>
              <a:t/>
            </a:r>
            <a:endParaRPr b="1" sz="1200"/>
          </a:p>
        </p:txBody>
      </p:sp>
      <p:sp>
        <p:nvSpPr>
          <p:cNvPr id="92" name="Google Shape;92;p2: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p3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p30:notes"/>
          <p:cNvSpPr txBox="1"/>
          <p:nvPr>
            <p:ph idx="1" type="body"/>
          </p:nvPr>
        </p:nvSpPr>
        <p:spPr>
          <a:xfrm>
            <a:off x="701040" y="4473892"/>
            <a:ext cx="5608320" cy="3660459"/>
          </a:xfrm>
          <a:prstGeom prst="rect">
            <a:avLst/>
          </a:prstGeom>
          <a:noFill/>
          <a:ln>
            <a:noFill/>
          </a:ln>
        </p:spPr>
        <p:txBody>
          <a:bodyPr anchorCtr="0" anchor="t" bIns="46575" lIns="93175" spcFirstLastPara="1" rIns="93175" wrap="square" tIns="46575">
            <a:noAutofit/>
          </a:bodyPr>
          <a:lstStyle/>
          <a:p>
            <a:pPr indent="-317500" lvl="0" marL="457200" rtl="0" algn="l">
              <a:spcBef>
                <a:spcPts val="0"/>
              </a:spcBef>
              <a:spcAft>
                <a:spcPts val="0"/>
              </a:spcAft>
              <a:buSzPts val="1400"/>
              <a:buChar char="●"/>
            </a:pPr>
            <a:r>
              <a:rPr b="1" lang="en-US" sz="1200"/>
              <a:t>Resilient communities are empowered communities- they learn, manage, and improve their own quality of life.</a:t>
            </a:r>
            <a:endParaRPr b="1" sz="1200"/>
          </a:p>
          <a:p>
            <a:pPr indent="-304800" lvl="0" marL="457200" rtl="0" algn="l">
              <a:spcBef>
                <a:spcPts val="0"/>
              </a:spcBef>
              <a:spcAft>
                <a:spcPts val="0"/>
              </a:spcAft>
              <a:buSzPts val="1200"/>
              <a:buChar char="●"/>
            </a:pPr>
            <a:r>
              <a:rPr b="1" lang="en-US" sz="1200"/>
              <a:t>Supporting community resilience requires respect for community efficacy.</a:t>
            </a:r>
            <a:endParaRPr b="1" sz="1200"/>
          </a:p>
          <a:p>
            <a:pPr indent="-304800" lvl="0" marL="457200" rtl="0" algn="l">
              <a:spcBef>
                <a:spcPts val="0"/>
              </a:spcBef>
              <a:spcAft>
                <a:spcPts val="0"/>
              </a:spcAft>
              <a:buSzPts val="1200"/>
              <a:buChar char="●"/>
            </a:pPr>
            <a:r>
              <a:rPr b="1" lang="en-US" sz="1200"/>
              <a:t>Public and private partners that foster thriving communities learn from those communities and celebrate exceptional results from their work</a:t>
            </a:r>
            <a:endParaRPr b="1" sz="1200"/>
          </a:p>
        </p:txBody>
      </p:sp>
      <p:sp>
        <p:nvSpPr>
          <p:cNvPr id="325" name="Google Shape;325;p30: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Google Shape;329;p31:notes"/>
          <p:cNvSpPr/>
          <p:nvPr>
            <p:ph idx="2" type="sldImg"/>
          </p:nvPr>
        </p:nvSpPr>
        <p:spPr>
          <a:xfrm>
            <a:off x="717550" y="6413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31:notes"/>
          <p:cNvSpPr txBox="1"/>
          <p:nvPr>
            <p:ph idx="1" type="body"/>
          </p:nvPr>
        </p:nvSpPr>
        <p:spPr>
          <a:xfrm>
            <a:off x="701040" y="3974642"/>
            <a:ext cx="5608320" cy="5115172"/>
          </a:xfrm>
          <a:prstGeom prst="rect">
            <a:avLst/>
          </a:prstGeom>
          <a:noFill/>
          <a:ln>
            <a:noFill/>
          </a:ln>
        </p:spPr>
        <p:txBody>
          <a:bodyPr anchorCtr="0" anchor="t" bIns="46575" lIns="93175" spcFirstLastPara="1" rIns="93175" wrap="square" tIns="46575">
            <a:noAutofit/>
          </a:bodyPr>
          <a:lstStyle/>
          <a:p>
            <a:pPr indent="-317500" lvl="0" marL="457200" rtl="0" algn="l">
              <a:spcBef>
                <a:spcPts val="0"/>
              </a:spcBef>
              <a:spcAft>
                <a:spcPts val="0"/>
              </a:spcAft>
              <a:buSzPts val="1400"/>
              <a:buChar char="●"/>
            </a:pPr>
            <a:r>
              <a:rPr b="1" lang="en-US" sz="1200"/>
              <a:t>High capacity communities systematically use a four phase process for engaging everyone in child, family and community betterment</a:t>
            </a:r>
            <a:endParaRPr b="1" sz="1200"/>
          </a:p>
          <a:p>
            <a:pPr indent="-304800" lvl="0" marL="457200" rtl="0" algn="l">
              <a:spcBef>
                <a:spcPts val="0"/>
              </a:spcBef>
              <a:spcAft>
                <a:spcPts val="0"/>
              </a:spcAft>
              <a:buSzPts val="1200"/>
              <a:buChar char="●"/>
            </a:pPr>
            <a:r>
              <a:rPr b="1" lang="en-US" sz="1200"/>
              <a:t>Those phases are: come together around issues that matter, learning </a:t>
            </a:r>
            <a:r>
              <a:rPr b="1" lang="en-US" sz="1200"/>
              <a:t>together</a:t>
            </a:r>
            <a:r>
              <a:rPr b="1" lang="en-US" sz="1200"/>
              <a:t>, making decisions based on the world we want for our future, and making room for everyone to co-lead community efforts. </a:t>
            </a:r>
            <a:endParaRPr b="1" sz="1200"/>
          </a:p>
        </p:txBody>
      </p:sp>
      <p:sp>
        <p:nvSpPr>
          <p:cNvPr id="331" name="Google Shape;331;p31: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p3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p32:notes"/>
          <p:cNvSpPr txBox="1"/>
          <p:nvPr>
            <p:ph idx="1" type="body"/>
          </p:nvPr>
        </p:nvSpPr>
        <p:spPr>
          <a:xfrm>
            <a:off x="701040" y="4473892"/>
            <a:ext cx="5608320" cy="3660459"/>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b="1" lang="en-US" sz="1200"/>
              <a:t>ARNECIA</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en-US"/>
              <a:t>Building community capacity is a high leverage investment – it improves population-level results.  </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US"/>
              <a:t>People living in high capacity communities are less likely to have high Adverse Childhood</a:t>
            </a:r>
            <a:r>
              <a:rPr b="1" i="1" lang="en-US"/>
              <a:t> </a:t>
            </a:r>
            <a:r>
              <a:rPr b="1" lang="en-US"/>
              <a:t>Experience scores, less drug and alcohol abuse, less depression and serious and persistent mental illness, and fewer problems in school and at work. </a:t>
            </a:r>
            <a:endParaRPr/>
          </a:p>
        </p:txBody>
      </p:sp>
      <p:sp>
        <p:nvSpPr>
          <p:cNvPr id="337" name="Google Shape;337;p32: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g58cd14e0ff_0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58cd14e0ff_0_0:notes"/>
          <p:cNvSpPr txBox="1"/>
          <p:nvPr>
            <p:ph idx="1" type="body"/>
          </p:nvPr>
        </p:nvSpPr>
        <p:spPr>
          <a:xfrm>
            <a:off x="701040" y="4473892"/>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43" name="Google Shape;343;g58cd14e0ff_0_0: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g6406bb714f_0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6406bb714f_0_0:notes"/>
          <p:cNvSpPr txBox="1"/>
          <p:nvPr>
            <p:ph idx="1" type="body"/>
          </p:nvPr>
        </p:nvSpPr>
        <p:spPr>
          <a:xfrm>
            <a:off x="701040" y="4473892"/>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rPr lang="en-US" sz="1800"/>
              <a:t>Arnecia-Table Talk</a:t>
            </a:r>
            <a:endParaRPr sz="1800"/>
          </a:p>
        </p:txBody>
      </p:sp>
      <p:sp>
        <p:nvSpPr>
          <p:cNvPr id="351" name="Google Shape;351;g6406bb714f_0_0: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Google Shape;357;g640e19f6f5_1_102: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g640e19f6f5_1_102:notes"/>
          <p:cNvSpPr txBox="1"/>
          <p:nvPr>
            <p:ph idx="1" type="body"/>
          </p:nvPr>
        </p:nvSpPr>
        <p:spPr>
          <a:xfrm>
            <a:off x="701040" y="4473892"/>
            <a:ext cx="5608200" cy="36606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sz="1800">
                <a:latin typeface="Cambria"/>
                <a:ea typeface="Cambria"/>
                <a:cs typeface="Cambria"/>
                <a:sym typeface="Cambria"/>
              </a:rPr>
              <a:t>John </a:t>
            </a:r>
            <a:endParaRPr sz="1800">
              <a:latin typeface="Cambria"/>
              <a:ea typeface="Cambria"/>
              <a:cs typeface="Cambria"/>
              <a:sym typeface="Cambria"/>
            </a:endParaRPr>
          </a:p>
          <a:p>
            <a:pPr indent="0" lvl="0" marL="0" rtl="0" algn="l">
              <a:lnSpc>
                <a:spcPct val="100000"/>
              </a:lnSpc>
              <a:spcBef>
                <a:spcPts val="0"/>
              </a:spcBef>
              <a:spcAft>
                <a:spcPts val="0"/>
              </a:spcAft>
              <a:buSzPts val="1400"/>
              <a:buNone/>
            </a:pPr>
            <a:r>
              <a:rPr lang="en-US" sz="1800">
                <a:latin typeface="Cambria"/>
                <a:ea typeface="Cambria"/>
                <a:cs typeface="Cambria"/>
                <a:sym typeface="Cambria"/>
              </a:rPr>
              <a:t>Table Talk…..Asked for Volunteer</a:t>
            </a:r>
            <a:endParaRPr sz="1800">
              <a:latin typeface="Cambria"/>
              <a:ea typeface="Cambria"/>
              <a:cs typeface="Cambria"/>
              <a:sym typeface="Cambria"/>
            </a:endParaRPr>
          </a:p>
        </p:txBody>
      </p:sp>
      <p:sp>
        <p:nvSpPr>
          <p:cNvPr id="359" name="Google Shape;359;g640e19f6f5_1_102:notes"/>
          <p:cNvSpPr txBox="1"/>
          <p:nvPr>
            <p:ph idx="12" type="sldNum"/>
          </p:nvPr>
        </p:nvSpPr>
        <p:spPr>
          <a:xfrm>
            <a:off x="3970938" y="8829967"/>
            <a:ext cx="3037800" cy="4665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g640e19f6f5_1_2004: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g640e19f6f5_1_2004:notes"/>
          <p:cNvSpPr txBox="1"/>
          <p:nvPr>
            <p:ph idx="1" type="body"/>
          </p:nvPr>
        </p:nvSpPr>
        <p:spPr>
          <a:xfrm>
            <a:off x="701040" y="4473892"/>
            <a:ext cx="5608200" cy="36606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sz="2400"/>
              <a:t>University</a:t>
            </a:r>
            <a:r>
              <a:rPr lang="en-US" sz="2400"/>
              <a:t> of California, San Francisco </a:t>
            </a:r>
            <a:endParaRPr sz="2400"/>
          </a:p>
        </p:txBody>
      </p:sp>
      <p:sp>
        <p:nvSpPr>
          <p:cNvPr id="368" name="Google Shape;368;g640e19f6f5_1_2004:notes"/>
          <p:cNvSpPr txBox="1"/>
          <p:nvPr>
            <p:ph idx="12" type="sldNum"/>
          </p:nvPr>
        </p:nvSpPr>
        <p:spPr>
          <a:xfrm>
            <a:off x="3970938" y="8829967"/>
            <a:ext cx="3037800" cy="4665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Google Shape;373;g6413dc2f37_0_4: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6413dc2f37_0_4:notes"/>
          <p:cNvSpPr txBox="1"/>
          <p:nvPr>
            <p:ph idx="1" type="body"/>
          </p:nvPr>
        </p:nvSpPr>
        <p:spPr>
          <a:xfrm>
            <a:off x="701040" y="4473892"/>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rPr lang="en-US" sz="1800"/>
              <a:t>Arnecia </a:t>
            </a:r>
            <a:endParaRPr sz="1800"/>
          </a:p>
        </p:txBody>
      </p:sp>
      <p:sp>
        <p:nvSpPr>
          <p:cNvPr id="375" name="Google Shape;375;g6413dc2f37_0_4: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g640e19f6f5_1_1434: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g640e19f6f5_1_1434:notes"/>
          <p:cNvSpPr txBox="1"/>
          <p:nvPr>
            <p:ph idx="1" type="body"/>
          </p:nvPr>
        </p:nvSpPr>
        <p:spPr>
          <a:xfrm>
            <a:off x="701040" y="4473892"/>
            <a:ext cx="5608200" cy="36606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sz="1800"/>
              <a:t>Arnecia</a:t>
            </a:r>
            <a:endParaRPr sz="1800"/>
          </a:p>
        </p:txBody>
      </p:sp>
      <p:sp>
        <p:nvSpPr>
          <p:cNvPr id="381" name="Google Shape;381;g640e19f6f5_1_1434:notes"/>
          <p:cNvSpPr txBox="1"/>
          <p:nvPr>
            <p:ph idx="12" type="sldNum"/>
          </p:nvPr>
        </p:nvSpPr>
        <p:spPr>
          <a:xfrm>
            <a:off x="3970938" y="8829967"/>
            <a:ext cx="3037800" cy="4665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7" name="Shape 387"/>
        <p:cNvGrpSpPr/>
        <p:nvPr/>
      </p:nvGrpSpPr>
      <p:grpSpPr>
        <a:xfrm>
          <a:off x="0" y="0"/>
          <a:ext cx="0" cy="0"/>
          <a:chOff x="0" y="0"/>
          <a:chExt cx="0" cy="0"/>
        </a:xfrm>
      </p:grpSpPr>
      <p:sp>
        <p:nvSpPr>
          <p:cNvPr id="388" name="Google Shape;388;g640e19f6f5_1_1536: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g640e19f6f5_1_1536:notes"/>
          <p:cNvSpPr txBox="1"/>
          <p:nvPr>
            <p:ph idx="1" type="body"/>
          </p:nvPr>
        </p:nvSpPr>
        <p:spPr>
          <a:xfrm>
            <a:off x="701040" y="4473892"/>
            <a:ext cx="5608200" cy="36606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sz="1800"/>
              <a:t>Arnecia </a:t>
            </a:r>
            <a:endParaRPr sz="1800"/>
          </a:p>
          <a:p>
            <a:pPr indent="0" lvl="0" marL="0" rtl="0" algn="l">
              <a:lnSpc>
                <a:spcPct val="100000"/>
              </a:lnSpc>
              <a:spcBef>
                <a:spcPts val="0"/>
              </a:spcBef>
              <a:spcAft>
                <a:spcPts val="0"/>
              </a:spcAft>
              <a:buSzPts val="1400"/>
              <a:buNone/>
            </a:pPr>
            <a:r>
              <a:rPr lang="en-US" sz="1800"/>
              <a:t>Notes Discuss ways we can develop Trauma sensitive schools?</a:t>
            </a:r>
            <a:endParaRPr sz="1800"/>
          </a:p>
        </p:txBody>
      </p:sp>
      <p:sp>
        <p:nvSpPr>
          <p:cNvPr id="390" name="Google Shape;390;g640e19f6f5_1_1536:notes"/>
          <p:cNvSpPr txBox="1"/>
          <p:nvPr>
            <p:ph idx="12" type="sldNum"/>
          </p:nvPr>
        </p:nvSpPr>
        <p:spPr>
          <a:xfrm>
            <a:off x="3970938" y="8829967"/>
            <a:ext cx="3037800" cy="4665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p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p4:notes"/>
          <p:cNvSpPr txBox="1"/>
          <p:nvPr>
            <p:ph idx="1" type="body"/>
          </p:nvPr>
        </p:nvSpPr>
        <p:spPr>
          <a:xfrm>
            <a:off x="701040" y="4473892"/>
            <a:ext cx="5608320" cy="3660459"/>
          </a:xfrm>
          <a:prstGeom prst="rect">
            <a:avLst/>
          </a:prstGeom>
          <a:noFill/>
          <a:ln>
            <a:noFill/>
          </a:ln>
        </p:spPr>
        <p:txBody>
          <a:bodyPr anchorCtr="0" anchor="t" bIns="46575" lIns="93175" spcFirstLastPara="1" rIns="93175" wrap="square" tIns="46575">
            <a:noAutofit/>
          </a:bodyPr>
          <a:lstStyle/>
          <a:p>
            <a:pPr indent="0" lvl="0" marL="457200" rtl="0" algn="l">
              <a:spcBef>
                <a:spcPts val="0"/>
              </a:spcBef>
              <a:spcAft>
                <a:spcPts val="0"/>
              </a:spcAft>
              <a:buNone/>
            </a:pPr>
            <a:r>
              <a:rPr b="1" lang="en-US" sz="1800"/>
              <a:t>John</a:t>
            </a:r>
            <a:endParaRPr b="1" sz="1800"/>
          </a:p>
          <a:p>
            <a:pPr indent="-342900" lvl="0" marL="457200" rtl="0" algn="l">
              <a:spcBef>
                <a:spcPts val="0"/>
              </a:spcBef>
              <a:spcAft>
                <a:spcPts val="0"/>
              </a:spcAft>
              <a:buSzPts val="1800"/>
              <a:buChar char="●"/>
            </a:pPr>
            <a:r>
              <a:rPr b="1" lang="en-US" sz="1800"/>
              <a:t>The nervous system orchestrates our internal body functions, and our perceptions of the world around us.</a:t>
            </a:r>
            <a:endParaRPr b="1" sz="1800"/>
          </a:p>
          <a:p>
            <a:pPr indent="-342900" lvl="0" marL="457200" rtl="0" algn="l">
              <a:spcBef>
                <a:spcPts val="0"/>
              </a:spcBef>
              <a:spcAft>
                <a:spcPts val="0"/>
              </a:spcAft>
              <a:buSzPts val="1800"/>
              <a:buChar char="●"/>
            </a:pPr>
            <a:r>
              <a:rPr b="1" lang="en-US" sz="1800"/>
              <a:t>The cells in the brain are neurons.</a:t>
            </a:r>
            <a:endParaRPr b="1" sz="1800"/>
          </a:p>
          <a:p>
            <a:pPr indent="-342900" lvl="0" marL="457200" rtl="0" algn="l">
              <a:spcBef>
                <a:spcPts val="0"/>
              </a:spcBef>
              <a:spcAft>
                <a:spcPts val="0"/>
              </a:spcAft>
              <a:buSzPts val="1800"/>
              <a:buChar char="●"/>
            </a:pPr>
            <a:r>
              <a:rPr b="1" lang="en-US" sz="1800"/>
              <a:t>Neurobiologists who study the effects of maltreatment on brain development can help us understand why ACEs are so powerful. </a:t>
            </a:r>
            <a:endParaRPr b="1" sz="1800"/>
          </a:p>
          <a:p>
            <a:pPr indent="-342900" lvl="0" marL="457200" rtl="0" algn="l">
              <a:spcBef>
                <a:spcPts val="0"/>
              </a:spcBef>
              <a:spcAft>
                <a:spcPts val="0"/>
              </a:spcAft>
              <a:buSzPts val="1800"/>
              <a:buChar char="●"/>
            </a:pPr>
            <a:r>
              <a:rPr b="1" lang="en-US" sz="1800"/>
              <a:t>A leading neurobiologist reviewed all the information for accuracy </a:t>
            </a:r>
            <a:endParaRPr b="1" sz="1800"/>
          </a:p>
          <a:p>
            <a:pPr indent="0" lvl="0" marL="457200" rtl="0" algn="l">
              <a:spcBef>
                <a:spcPts val="0"/>
              </a:spcBef>
              <a:spcAft>
                <a:spcPts val="0"/>
              </a:spcAft>
              <a:buNone/>
            </a:pPr>
            <a:r>
              <a:t/>
            </a:r>
            <a:endParaRPr sz="1800"/>
          </a:p>
        </p:txBody>
      </p:sp>
      <p:sp>
        <p:nvSpPr>
          <p:cNvPr id="98" name="Google Shape;98;p4: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g640e19f6f5_1_1638: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g640e19f6f5_1_1638:notes"/>
          <p:cNvSpPr txBox="1"/>
          <p:nvPr>
            <p:ph idx="1" type="body"/>
          </p:nvPr>
        </p:nvSpPr>
        <p:spPr>
          <a:xfrm>
            <a:off x="701040" y="4473892"/>
            <a:ext cx="5608200" cy="36606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a:t>John </a:t>
            </a:r>
            <a:endParaRPr/>
          </a:p>
          <a:p>
            <a:pPr indent="-381000" lvl="0" marL="457200" rtl="0" algn="l">
              <a:spcBef>
                <a:spcPts val="750"/>
              </a:spcBef>
              <a:spcAft>
                <a:spcPts val="0"/>
              </a:spcAft>
              <a:buClr>
                <a:schemeClr val="accent1"/>
              </a:buClr>
              <a:buSzPts val="2400"/>
              <a:buFont typeface="Cambria"/>
              <a:buChar char="●"/>
            </a:pPr>
            <a:r>
              <a:rPr lang="en-US" sz="2400">
                <a:solidFill>
                  <a:schemeClr val="dk2"/>
                </a:solidFill>
                <a:latin typeface="Cambria"/>
                <a:ea typeface="Cambria"/>
                <a:cs typeface="Cambria"/>
                <a:sym typeface="Cambria"/>
              </a:rPr>
              <a:t>Building Supportive Relationships</a:t>
            </a:r>
            <a:endParaRPr sz="2400">
              <a:solidFill>
                <a:schemeClr val="dk2"/>
              </a:solidFill>
              <a:latin typeface="Cambria"/>
              <a:ea typeface="Cambria"/>
              <a:cs typeface="Cambria"/>
              <a:sym typeface="Cambria"/>
            </a:endParaRPr>
          </a:p>
          <a:p>
            <a:pPr indent="-381000" lvl="1" marL="914400" rtl="0" algn="l">
              <a:spcBef>
                <a:spcPts val="0"/>
              </a:spcBef>
              <a:spcAft>
                <a:spcPts val="0"/>
              </a:spcAft>
              <a:buClr>
                <a:schemeClr val="dk1"/>
              </a:buClr>
              <a:buSzPts val="2400"/>
              <a:buFont typeface="Cambria"/>
              <a:buChar char="○"/>
            </a:pPr>
            <a:r>
              <a:rPr lang="en-US" sz="2400">
                <a:solidFill>
                  <a:schemeClr val="dk2"/>
                </a:solidFill>
                <a:latin typeface="Cambria"/>
                <a:ea typeface="Cambria"/>
                <a:cs typeface="Cambria"/>
                <a:sym typeface="Cambria"/>
              </a:rPr>
              <a:t>Creating Safe Spaces</a:t>
            </a:r>
            <a:endParaRPr sz="2400">
              <a:solidFill>
                <a:schemeClr val="dk2"/>
              </a:solidFill>
              <a:latin typeface="Cambria"/>
              <a:ea typeface="Cambria"/>
              <a:cs typeface="Cambria"/>
              <a:sym typeface="Cambria"/>
            </a:endParaRPr>
          </a:p>
          <a:p>
            <a:pPr indent="-381000" lvl="1" marL="914400" rtl="0" algn="l">
              <a:spcBef>
                <a:spcPts val="0"/>
              </a:spcBef>
              <a:spcAft>
                <a:spcPts val="0"/>
              </a:spcAft>
              <a:buClr>
                <a:schemeClr val="dk1"/>
              </a:buClr>
              <a:buSzPts val="2400"/>
              <a:buFont typeface="Cambria"/>
              <a:buChar char="○"/>
            </a:pPr>
            <a:r>
              <a:rPr lang="en-US" sz="2400">
                <a:solidFill>
                  <a:schemeClr val="dk2"/>
                </a:solidFill>
                <a:latin typeface="Cambria"/>
                <a:ea typeface="Cambria"/>
                <a:cs typeface="Cambria"/>
                <a:sym typeface="Cambria"/>
              </a:rPr>
              <a:t>Supporting Prosocial Behavior</a:t>
            </a:r>
            <a:endParaRPr sz="2400">
              <a:solidFill>
                <a:schemeClr val="dk2"/>
              </a:solidFill>
              <a:latin typeface="Cambria"/>
              <a:ea typeface="Cambria"/>
              <a:cs typeface="Cambria"/>
              <a:sym typeface="Cambria"/>
            </a:endParaRPr>
          </a:p>
          <a:p>
            <a:pPr indent="-381000" lvl="1" marL="914400" rtl="0" algn="l">
              <a:spcBef>
                <a:spcPts val="0"/>
              </a:spcBef>
              <a:spcAft>
                <a:spcPts val="0"/>
              </a:spcAft>
              <a:buClr>
                <a:schemeClr val="dk1"/>
              </a:buClr>
              <a:buSzPts val="2400"/>
              <a:buFont typeface="Cambria"/>
              <a:buChar char="○"/>
            </a:pPr>
            <a:r>
              <a:rPr lang="en-US" sz="2400">
                <a:solidFill>
                  <a:schemeClr val="dk2"/>
                </a:solidFill>
                <a:latin typeface="Cambria"/>
                <a:ea typeface="Cambria"/>
                <a:cs typeface="Cambria"/>
                <a:sym typeface="Cambria"/>
              </a:rPr>
              <a:t>Building Resilience</a:t>
            </a:r>
            <a:endParaRPr sz="2400">
              <a:solidFill>
                <a:schemeClr val="dk2"/>
              </a:solidFill>
              <a:latin typeface="Cambria"/>
              <a:ea typeface="Cambria"/>
              <a:cs typeface="Cambria"/>
              <a:sym typeface="Cambria"/>
            </a:endParaRPr>
          </a:p>
          <a:p>
            <a:pPr indent="-381000" lvl="2" marL="1371600" rtl="0" algn="l">
              <a:spcBef>
                <a:spcPts val="0"/>
              </a:spcBef>
              <a:spcAft>
                <a:spcPts val="0"/>
              </a:spcAft>
              <a:buClr>
                <a:schemeClr val="dk1"/>
              </a:buClr>
              <a:buSzPts val="2400"/>
              <a:buFont typeface="Cambria"/>
              <a:buChar char="■"/>
            </a:pPr>
            <a:r>
              <a:rPr lang="en-US" sz="2400">
                <a:solidFill>
                  <a:schemeClr val="dk2"/>
                </a:solidFill>
                <a:latin typeface="Cambria"/>
                <a:ea typeface="Cambria"/>
                <a:cs typeface="Cambria"/>
                <a:sym typeface="Cambria"/>
              </a:rPr>
              <a:t>Mindful Awareness</a:t>
            </a:r>
            <a:endParaRPr sz="2400">
              <a:solidFill>
                <a:schemeClr val="dk2"/>
              </a:solidFill>
              <a:latin typeface="Cambria"/>
              <a:ea typeface="Cambria"/>
              <a:cs typeface="Cambria"/>
              <a:sym typeface="Cambria"/>
            </a:endParaRPr>
          </a:p>
          <a:p>
            <a:pPr indent="-381000" lvl="2" marL="1371600" rtl="0" algn="l">
              <a:spcBef>
                <a:spcPts val="0"/>
              </a:spcBef>
              <a:spcAft>
                <a:spcPts val="0"/>
              </a:spcAft>
              <a:buClr>
                <a:schemeClr val="dk1"/>
              </a:buClr>
              <a:buSzPts val="2400"/>
              <a:buFont typeface="Cambria"/>
              <a:buChar char="■"/>
            </a:pPr>
            <a:r>
              <a:rPr lang="en-US" sz="2400">
                <a:solidFill>
                  <a:schemeClr val="dk2"/>
                </a:solidFill>
                <a:latin typeface="Cambria"/>
                <a:ea typeface="Cambria"/>
                <a:cs typeface="Cambria"/>
                <a:sym typeface="Cambria"/>
              </a:rPr>
              <a:t>Cultivating Compassion in the Classroom</a:t>
            </a:r>
            <a:endParaRPr sz="2400">
              <a:solidFill>
                <a:schemeClr val="dk2"/>
              </a:solidFill>
              <a:latin typeface="Cambria"/>
              <a:ea typeface="Cambria"/>
              <a:cs typeface="Cambria"/>
              <a:sym typeface="Cambria"/>
            </a:endParaRPr>
          </a:p>
          <a:p>
            <a:pPr indent="0" lvl="0" marL="0" rtl="0" algn="l">
              <a:lnSpc>
                <a:spcPct val="100000"/>
              </a:lnSpc>
              <a:spcBef>
                <a:spcPts val="0"/>
              </a:spcBef>
              <a:spcAft>
                <a:spcPts val="0"/>
              </a:spcAft>
              <a:buSzPts val="1400"/>
              <a:buNone/>
            </a:pPr>
            <a:r>
              <a:t/>
            </a:r>
            <a:endParaRPr/>
          </a:p>
        </p:txBody>
      </p:sp>
      <p:sp>
        <p:nvSpPr>
          <p:cNvPr id="398" name="Google Shape;398;g640e19f6f5_1_1638:notes"/>
          <p:cNvSpPr txBox="1"/>
          <p:nvPr>
            <p:ph idx="12" type="sldNum"/>
          </p:nvPr>
        </p:nvSpPr>
        <p:spPr>
          <a:xfrm>
            <a:off x="3970938" y="8829967"/>
            <a:ext cx="3037800" cy="4665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g640e19f6f5_1_174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g640e19f6f5_1_1740:notes"/>
          <p:cNvSpPr txBox="1"/>
          <p:nvPr>
            <p:ph idx="1" type="body"/>
          </p:nvPr>
        </p:nvSpPr>
        <p:spPr>
          <a:xfrm>
            <a:off x="701040" y="4473892"/>
            <a:ext cx="5608200" cy="36606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sz="1800">
                <a:latin typeface="Cambria"/>
                <a:ea typeface="Cambria"/>
                <a:cs typeface="Cambria"/>
                <a:sym typeface="Cambria"/>
              </a:rPr>
              <a:t>John</a:t>
            </a:r>
            <a:endParaRPr sz="1800">
              <a:latin typeface="Cambria"/>
              <a:ea typeface="Cambria"/>
              <a:cs typeface="Cambria"/>
              <a:sym typeface="Cambria"/>
            </a:endParaRPr>
          </a:p>
          <a:p>
            <a:pPr indent="0" lvl="0" marL="0" rtl="0" algn="l">
              <a:lnSpc>
                <a:spcPct val="100000"/>
              </a:lnSpc>
              <a:spcBef>
                <a:spcPts val="0"/>
              </a:spcBef>
              <a:spcAft>
                <a:spcPts val="0"/>
              </a:spcAft>
              <a:buSzPts val="1400"/>
              <a:buNone/>
            </a:pPr>
            <a:r>
              <a:rPr lang="en-US" sz="1800">
                <a:latin typeface="Cambria"/>
                <a:ea typeface="Cambria"/>
                <a:cs typeface="Cambria"/>
                <a:sym typeface="Cambria"/>
              </a:rPr>
              <a:t>Researchers explain that when we believe an individual has complete control over his or her behavior, we are more likely to be angry when that behavior is inappropriate. But if we recognize the factors that shape a child’s behavior and compromise self-control, we are more likely to attempt to ease the child’s plight.</a:t>
            </a:r>
            <a:endParaRPr sz="1800">
              <a:latin typeface="Cambria"/>
              <a:ea typeface="Cambria"/>
              <a:cs typeface="Cambria"/>
              <a:sym typeface="Cambria"/>
            </a:endParaRPr>
          </a:p>
        </p:txBody>
      </p:sp>
      <p:sp>
        <p:nvSpPr>
          <p:cNvPr id="406" name="Google Shape;406;g640e19f6f5_1_1740:notes"/>
          <p:cNvSpPr txBox="1"/>
          <p:nvPr>
            <p:ph idx="12" type="sldNum"/>
          </p:nvPr>
        </p:nvSpPr>
        <p:spPr>
          <a:xfrm>
            <a:off x="3970938" y="8829967"/>
            <a:ext cx="3037800" cy="4665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1" name="Shape 411"/>
        <p:cNvGrpSpPr/>
        <p:nvPr/>
      </p:nvGrpSpPr>
      <p:grpSpPr>
        <a:xfrm>
          <a:off x="0" y="0"/>
          <a:ext cx="0" cy="0"/>
          <a:chOff x="0" y="0"/>
          <a:chExt cx="0" cy="0"/>
        </a:xfrm>
      </p:grpSpPr>
      <p:sp>
        <p:nvSpPr>
          <p:cNvPr id="412" name="Google Shape;412;p3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p33:notes"/>
          <p:cNvSpPr txBox="1"/>
          <p:nvPr>
            <p:ph idx="1" type="body"/>
          </p:nvPr>
        </p:nvSpPr>
        <p:spPr>
          <a:xfrm>
            <a:off x="701040" y="4473892"/>
            <a:ext cx="5608320" cy="3660459"/>
          </a:xfrm>
          <a:prstGeom prst="rect">
            <a:avLst/>
          </a:prstGeom>
          <a:noFill/>
          <a:ln>
            <a:noFill/>
          </a:ln>
        </p:spPr>
        <p:txBody>
          <a:bodyPr anchorCtr="0" anchor="t" bIns="46575" lIns="93175" spcFirstLastPara="1" rIns="93175" wrap="square" tIns="46575">
            <a:noAutofit/>
          </a:bodyPr>
          <a:lstStyle/>
          <a:p>
            <a:pPr indent="0" lvl="0" marL="457200" rtl="0" algn="l">
              <a:spcBef>
                <a:spcPts val="0"/>
              </a:spcBef>
              <a:spcAft>
                <a:spcPts val="0"/>
              </a:spcAft>
              <a:buNone/>
            </a:pPr>
            <a:r>
              <a:rPr b="1" lang="en-US" sz="1200"/>
              <a:t>John</a:t>
            </a:r>
            <a:endParaRPr b="1" sz="1200"/>
          </a:p>
          <a:p>
            <a:pPr indent="-317500" lvl="0" marL="457200" rtl="0" algn="l">
              <a:spcBef>
                <a:spcPts val="0"/>
              </a:spcBef>
              <a:spcAft>
                <a:spcPts val="0"/>
              </a:spcAft>
              <a:buSzPts val="1400"/>
              <a:buChar char="●"/>
            </a:pPr>
            <a:r>
              <a:rPr b="1" lang="en-US" sz="1200"/>
              <a:t>The speaker-presenter role is vital to success</a:t>
            </a:r>
            <a:endParaRPr b="1" sz="1200"/>
          </a:p>
          <a:p>
            <a:pPr indent="-304800" lvl="0" marL="457200" rtl="0" algn="l">
              <a:spcBef>
                <a:spcPts val="0"/>
              </a:spcBef>
              <a:spcAft>
                <a:spcPts val="0"/>
              </a:spcAft>
              <a:buSzPts val="1200"/>
              <a:buChar char="●"/>
            </a:pPr>
            <a:r>
              <a:rPr b="1" lang="en-US" sz="1200"/>
              <a:t>Telling everyone in ways that evoke new ways of thinking and new action is always at the foundation of transformational change</a:t>
            </a:r>
            <a:endParaRPr b="1" sz="1200"/>
          </a:p>
          <a:p>
            <a:pPr indent="-304800" lvl="0" marL="457200" rtl="0" algn="l">
              <a:spcBef>
                <a:spcPts val="0"/>
              </a:spcBef>
              <a:spcAft>
                <a:spcPts val="0"/>
              </a:spcAft>
              <a:buSzPts val="1200"/>
              <a:buChar char="●"/>
            </a:pPr>
            <a:r>
              <a:rPr b="1" lang="en-US" sz="1200"/>
              <a:t>Transformational changes happens when people change the way they relate day-by-day with another - “We are the ones we have been waiting for” Hopi Elder </a:t>
            </a:r>
            <a:endParaRPr b="1" sz="1200"/>
          </a:p>
          <a:p>
            <a:pPr indent="0" lvl="0" marL="457200" rtl="0" algn="l">
              <a:spcBef>
                <a:spcPts val="0"/>
              </a:spcBef>
              <a:spcAft>
                <a:spcPts val="0"/>
              </a:spcAft>
              <a:buNone/>
            </a:pPr>
            <a:r>
              <a:t/>
            </a:r>
            <a:endParaRPr b="1" sz="1200"/>
          </a:p>
        </p:txBody>
      </p:sp>
      <p:sp>
        <p:nvSpPr>
          <p:cNvPr id="414" name="Google Shape;414;p33: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Google Shape;418;p3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p34:notes"/>
          <p:cNvSpPr txBox="1"/>
          <p:nvPr>
            <p:ph idx="1" type="body"/>
          </p:nvPr>
        </p:nvSpPr>
        <p:spPr>
          <a:xfrm>
            <a:off x="701040" y="4473892"/>
            <a:ext cx="5608320" cy="3660459"/>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b="1" lang="en-US" sz="1200"/>
              <a:t>What is predictable is preventable. What we do MATTERS</a:t>
            </a:r>
            <a:endParaRPr/>
          </a:p>
        </p:txBody>
      </p:sp>
      <p:sp>
        <p:nvSpPr>
          <p:cNvPr id="420" name="Google Shape;420;p34: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4" name="Shape 424"/>
        <p:cNvGrpSpPr/>
        <p:nvPr/>
      </p:nvGrpSpPr>
      <p:grpSpPr>
        <a:xfrm>
          <a:off x="0" y="0"/>
          <a:ext cx="0" cy="0"/>
          <a:chOff x="0" y="0"/>
          <a:chExt cx="0" cy="0"/>
        </a:xfrm>
      </p:grpSpPr>
      <p:sp>
        <p:nvSpPr>
          <p:cNvPr id="425" name="Google Shape;425;g7061409dd2_0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7061409dd2_0_0:notes"/>
          <p:cNvSpPr txBox="1"/>
          <p:nvPr>
            <p:ph idx="1" type="body"/>
          </p:nvPr>
        </p:nvSpPr>
        <p:spPr>
          <a:xfrm>
            <a:off x="701040" y="4473892"/>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427" name="Google Shape;427;g7061409dd2_0_0: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p5: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5:notes"/>
          <p:cNvSpPr txBox="1"/>
          <p:nvPr>
            <p:ph idx="1" type="body"/>
          </p:nvPr>
        </p:nvSpPr>
        <p:spPr>
          <a:xfrm>
            <a:off x="701040" y="4473892"/>
            <a:ext cx="5608320" cy="3660459"/>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b="1" lang="en-US" sz="1800"/>
              <a:t> John</a:t>
            </a:r>
            <a:endParaRPr sz="1800"/>
          </a:p>
          <a:p>
            <a:pPr indent="-342900" lvl="0" marL="457200" rtl="0" algn="l">
              <a:spcBef>
                <a:spcPts val="0"/>
              </a:spcBef>
              <a:spcAft>
                <a:spcPts val="0"/>
              </a:spcAft>
              <a:buSzPts val="1800"/>
              <a:buChar char="●"/>
            </a:pPr>
            <a:r>
              <a:rPr b="1" lang="en-US" sz="1800"/>
              <a:t>Both of the health of the nerve cell and the density of its connections to other cells matter. </a:t>
            </a:r>
            <a:endParaRPr b="1" sz="1800"/>
          </a:p>
          <a:p>
            <a:pPr indent="-342900" lvl="0" marL="457200" rtl="0" algn="l">
              <a:spcBef>
                <a:spcPts val="0"/>
              </a:spcBef>
              <a:spcAft>
                <a:spcPts val="0"/>
              </a:spcAft>
              <a:buSzPts val="1800"/>
              <a:buChar char="●"/>
            </a:pPr>
            <a:r>
              <a:rPr b="1" lang="en-US" sz="1800"/>
              <a:t>Experience increases the connectivity among nerve cells, connectivity is retained through use and pruned when not used very much. </a:t>
            </a:r>
            <a:endParaRPr b="1" sz="1800"/>
          </a:p>
        </p:txBody>
      </p:sp>
      <p:sp>
        <p:nvSpPr>
          <p:cNvPr id="104" name="Google Shape;104;p5: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p6:notes"/>
          <p:cNvSpPr/>
          <p:nvPr>
            <p:ph idx="2" type="sldImg"/>
          </p:nvPr>
        </p:nvSpPr>
        <p:spPr>
          <a:xfrm>
            <a:off x="717550" y="29210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p6:notes"/>
          <p:cNvSpPr txBox="1"/>
          <p:nvPr>
            <p:ph idx="1" type="body"/>
          </p:nvPr>
        </p:nvSpPr>
        <p:spPr>
          <a:xfrm>
            <a:off x="190407" y="3430469"/>
            <a:ext cx="6629588" cy="5728208"/>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b="1" lang="en-US" sz="1800"/>
              <a:t>Arnecia </a:t>
            </a:r>
            <a:endParaRPr b="1" sz="1800"/>
          </a:p>
          <a:p>
            <a:pPr indent="-342900" lvl="0" marL="457200" rtl="0" algn="l">
              <a:spcBef>
                <a:spcPts val="0"/>
              </a:spcBef>
              <a:spcAft>
                <a:spcPts val="0"/>
              </a:spcAft>
              <a:buSzPts val="1800"/>
              <a:buChar char="●"/>
            </a:pPr>
            <a:r>
              <a:rPr b="1" lang="en-US" sz="1800"/>
              <a:t>Toxic stress generates predictable patterns in brain development</a:t>
            </a:r>
            <a:r>
              <a:rPr b="1" lang="en-US" sz="1800"/>
              <a:t> </a:t>
            </a:r>
            <a:endParaRPr b="1" sz="1800"/>
          </a:p>
          <a:p>
            <a:pPr indent="-342900" lvl="0" marL="457200" rtl="0" algn="l">
              <a:spcBef>
                <a:spcPts val="0"/>
              </a:spcBef>
              <a:spcAft>
                <a:spcPts val="0"/>
              </a:spcAft>
              <a:buSzPts val="1800"/>
              <a:buChar char="●"/>
            </a:pPr>
            <a:r>
              <a:rPr b="1" lang="en-US" sz="1800"/>
              <a:t>When stress chemicals are elevated for long periods of time during development, they can be toxic to neurons.</a:t>
            </a:r>
            <a:endParaRPr b="1" sz="1800"/>
          </a:p>
          <a:p>
            <a:pPr indent="-342900" lvl="0" marL="457200" rtl="0" algn="l">
              <a:spcBef>
                <a:spcPts val="0"/>
              </a:spcBef>
              <a:spcAft>
                <a:spcPts val="0"/>
              </a:spcAft>
              <a:buSzPts val="1800"/>
              <a:buChar char="●"/>
            </a:pPr>
            <a:r>
              <a:rPr b="1" lang="en-US" sz="1800"/>
              <a:t>Early experience causes the brain to adapt to what it predicts will be a malevolent or benevolent world</a:t>
            </a:r>
            <a:endParaRPr b="1" sz="1800"/>
          </a:p>
        </p:txBody>
      </p:sp>
      <p:sp>
        <p:nvSpPr>
          <p:cNvPr id="110" name="Google Shape;110;p6: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p7: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7:notes"/>
          <p:cNvSpPr txBox="1"/>
          <p:nvPr>
            <p:ph idx="1" type="body"/>
          </p:nvPr>
        </p:nvSpPr>
        <p:spPr>
          <a:xfrm>
            <a:off x="701040" y="4473892"/>
            <a:ext cx="5608320" cy="3660459"/>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b="1" lang="en-US" sz="1800">
                <a:solidFill>
                  <a:srgbClr val="000000"/>
                </a:solidFill>
              </a:rPr>
              <a:t>Arnecia </a:t>
            </a:r>
            <a:endParaRPr b="1" sz="1800">
              <a:solidFill>
                <a:srgbClr val="000000"/>
              </a:solidFill>
            </a:endParaRPr>
          </a:p>
          <a:p>
            <a:pPr indent="0" lvl="0" marL="0" rtl="0" algn="l">
              <a:spcBef>
                <a:spcPts val="0"/>
              </a:spcBef>
              <a:spcAft>
                <a:spcPts val="0"/>
              </a:spcAft>
              <a:buNone/>
            </a:pPr>
            <a:r>
              <a:rPr b="1" lang="en-US" sz="1800">
                <a:solidFill>
                  <a:srgbClr val="000000"/>
                </a:solidFill>
              </a:rPr>
              <a:t>Biological responses to toxic stress during childhood are adaptive, not mal-adaptive</a:t>
            </a:r>
            <a:endParaRPr sz="1800">
              <a:solidFill>
                <a:srgbClr val="000000"/>
              </a:solidFill>
            </a:endParaRPr>
          </a:p>
          <a:p>
            <a:pPr indent="0" lvl="0" marL="0" rtl="0" algn="l">
              <a:spcBef>
                <a:spcPts val="0"/>
              </a:spcBef>
              <a:spcAft>
                <a:spcPts val="0"/>
              </a:spcAft>
              <a:buNone/>
            </a:pPr>
            <a:r>
              <a:t/>
            </a:r>
            <a:endParaRPr b="1" sz="1800">
              <a:solidFill>
                <a:srgbClr val="FF0000"/>
              </a:solidFill>
            </a:endParaRPr>
          </a:p>
        </p:txBody>
      </p:sp>
      <p:sp>
        <p:nvSpPr>
          <p:cNvPr id="116" name="Google Shape;116;p7: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p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8:notes"/>
          <p:cNvSpPr txBox="1"/>
          <p:nvPr>
            <p:ph idx="1" type="body"/>
          </p:nvPr>
        </p:nvSpPr>
        <p:spPr>
          <a:xfrm>
            <a:off x="701040" y="4473892"/>
            <a:ext cx="5608320" cy="3660459"/>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b="1" lang="en-US" sz="1800"/>
              <a:t>Arnecia </a:t>
            </a:r>
            <a:endParaRPr b="1" sz="1800"/>
          </a:p>
          <a:p>
            <a:pPr indent="0" lvl="0" marL="0" rtl="0" algn="l">
              <a:spcBef>
                <a:spcPts val="0"/>
              </a:spcBef>
              <a:spcAft>
                <a:spcPts val="0"/>
              </a:spcAft>
              <a:buNone/>
            </a:pPr>
            <a:r>
              <a:rPr b="1" lang="en-US" sz="1800"/>
              <a:t>Biology wins -- problems arise out of societal expectations that don’t match hard-wired responses to stress</a:t>
            </a:r>
            <a:endParaRPr b="1" sz="1800"/>
          </a:p>
          <a:p>
            <a:pPr indent="0" lvl="0" marL="0" rtl="0" algn="l">
              <a:spcBef>
                <a:spcPts val="0"/>
              </a:spcBef>
              <a:spcAft>
                <a:spcPts val="0"/>
              </a:spcAft>
              <a:buNone/>
            </a:pPr>
            <a:r>
              <a:rPr b="1" lang="en-US" sz="1800"/>
              <a:t>To some extent, we can teach skills to help people respond well, even in situations that don’t match their childhood experience. </a:t>
            </a:r>
            <a:endParaRPr b="1" sz="1800"/>
          </a:p>
        </p:txBody>
      </p:sp>
      <p:sp>
        <p:nvSpPr>
          <p:cNvPr id="122" name="Google Shape;122;p8: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3" name="Shape 13"/>
        <p:cNvGrpSpPr/>
        <p:nvPr/>
      </p:nvGrpSpPr>
      <p:grpSpPr>
        <a:xfrm>
          <a:off x="0" y="0"/>
          <a:ext cx="0" cy="0"/>
          <a:chOff x="0" y="0"/>
          <a:chExt cx="0" cy="0"/>
        </a:xfrm>
      </p:grpSpPr>
      <p:sp>
        <p:nvSpPr>
          <p:cNvPr id="14" name="Google Shape;14;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5" name="Google Shape;15;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1" name="Google Shape;51;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54" name="Shape 54"/>
        <p:cNvGrpSpPr/>
        <p:nvPr/>
      </p:nvGrpSpPr>
      <p:grpSpPr>
        <a:xfrm>
          <a:off x="0" y="0"/>
          <a:ext cx="0" cy="0"/>
          <a:chOff x="0" y="0"/>
          <a:chExt cx="0" cy="0"/>
        </a:xfrm>
      </p:grpSpPr>
      <p:sp>
        <p:nvSpPr>
          <p:cNvPr id="55" name="Google Shape;55;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6" name="Google Shape;56;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1600"/>
              </a:spcBef>
              <a:spcAft>
                <a:spcPts val="0"/>
              </a:spcAft>
              <a:buClr>
                <a:schemeClr val="dk1"/>
              </a:buClr>
              <a:buSzPts val="1800"/>
              <a:buChar char="○"/>
              <a:defRPr/>
            </a:lvl2pPr>
            <a:lvl3pPr indent="-342900" lvl="2" marL="1371600" rtl="0" algn="l">
              <a:lnSpc>
                <a:spcPct val="90000"/>
              </a:lnSpc>
              <a:spcBef>
                <a:spcPts val="1600"/>
              </a:spcBef>
              <a:spcAft>
                <a:spcPts val="0"/>
              </a:spcAft>
              <a:buClr>
                <a:schemeClr val="dk1"/>
              </a:buClr>
              <a:buSzPts val="1800"/>
              <a:buChar char="■"/>
              <a:defRPr/>
            </a:lvl3pPr>
            <a:lvl4pPr indent="-342900" lvl="3" marL="1828800" rtl="0" algn="l">
              <a:lnSpc>
                <a:spcPct val="90000"/>
              </a:lnSpc>
              <a:spcBef>
                <a:spcPts val="1600"/>
              </a:spcBef>
              <a:spcAft>
                <a:spcPts val="0"/>
              </a:spcAft>
              <a:buClr>
                <a:schemeClr val="dk1"/>
              </a:buClr>
              <a:buSzPts val="1800"/>
              <a:buChar char="●"/>
              <a:defRPr/>
            </a:lvl4pPr>
            <a:lvl5pPr indent="-342900" lvl="4" marL="2286000" rtl="0" algn="l">
              <a:lnSpc>
                <a:spcPct val="90000"/>
              </a:lnSpc>
              <a:spcBef>
                <a:spcPts val="1600"/>
              </a:spcBef>
              <a:spcAft>
                <a:spcPts val="0"/>
              </a:spcAft>
              <a:buClr>
                <a:schemeClr val="dk1"/>
              </a:buClr>
              <a:buSzPts val="1800"/>
              <a:buChar char="○"/>
              <a:defRPr/>
            </a:lvl5pPr>
            <a:lvl6pPr indent="-342900" lvl="5" marL="2743200" rtl="0" algn="l">
              <a:lnSpc>
                <a:spcPct val="90000"/>
              </a:lnSpc>
              <a:spcBef>
                <a:spcPts val="1600"/>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57" name="Google Shape;57;p13"/>
          <p:cNvSpPr txBox="1"/>
          <p:nvPr>
            <p:ph idx="10" type="dt"/>
          </p:nvPr>
        </p:nvSpPr>
        <p:spPr>
          <a:xfrm>
            <a:off x="628650" y="4767264"/>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8" name="Google Shape;58;p13"/>
          <p:cNvSpPr txBox="1"/>
          <p:nvPr>
            <p:ph idx="11" type="ftr"/>
          </p:nvPr>
        </p:nvSpPr>
        <p:spPr>
          <a:xfrm>
            <a:off x="3028950" y="4767264"/>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 name="Google Shape;59;p13"/>
          <p:cNvSpPr txBox="1"/>
          <p:nvPr>
            <p:ph idx="12" type="sldNum"/>
          </p:nvPr>
        </p:nvSpPr>
        <p:spPr>
          <a:xfrm>
            <a:off x="6457950" y="4767264"/>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60" name="Shape 60"/>
        <p:cNvGrpSpPr/>
        <p:nvPr/>
      </p:nvGrpSpPr>
      <p:grpSpPr>
        <a:xfrm>
          <a:off x="0" y="0"/>
          <a:ext cx="0" cy="0"/>
          <a:chOff x="0" y="0"/>
          <a:chExt cx="0" cy="0"/>
        </a:xfrm>
      </p:grpSpPr>
      <p:sp>
        <p:nvSpPr>
          <p:cNvPr id="61" name="Google Shape;61;p1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2" name="Google Shape;62;p14"/>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1600"/>
              </a:spcBef>
              <a:spcAft>
                <a:spcPts val="0"/>
              </a:spcAft>
              <a:buClr>
                <a:schemeClr val="dk1"/>
              </a:buClr>
              <a:buSzPts val="1800"/>
              <a:buChar char="○"/>
              <a:defRPr/>
            </a:lvl2pPr>
            <a:lvl3pPr indent="-342900" lvl="2" marL="1371600" rtl="0" algn="l">
              <a:lnSpc>
                <a:spcPct val="90000"/>
              </a:lnSpc>
              <a:spcBef>
                <a:spcPts val="1600"/>
              </a:spcBef>
              <a:spcAft>
                <a:spcPts val="0"/>
              </a:spcAft>
              <a:buClr>
                <a:schemeClr val="dk1"/>
              </a:buClr>
              <a:buSzPts val="1800"/>
              <a:buChar char="■"/>
              <a:defRPr/>
            </a:lvl3pPr>
            <a:lvl4pPr indent="-342900" lvl="3" marL="1828800" rtl="0" algn="l">
              <a:lnSpc>
                <a:spcPct val="90000"/>
              </a:lnSpc>
              <a:spcBef>
                <a:spcPts val="1600"/>
              </a:spcBef>
              <a:spcAft>
                <a:spcPts val="0"/>
              </a:spcAft>
              <a:buClr>
                <a:schemeClr val="dk1"/>
              </a:buClr>
              <a:buSzPts val="1800"/>
              <a:buChar char="●"/>
              <a:defRPr/>
            </a:lvl4pPr>
            <a:lvl5pPr indent="-342900" lvl="4" marL="2286000" rtl="0" algn="l">
              <a:lnSpc>
                <a:spcPct val="90000"/>
              </a:lnSpc>
              <a:spcBef>
                <a:spcPts val="1600"/>
              </a:spcBef>
              <a:spcAft>
                <a:spcPts val="0"/>
              </a:spcAft>
              <a:buClr>
                <a:schemeClr val="dk1"/>
              </a:buClr>
              <a:buSzPts val="1800"/>
              <a:buChar char="○"/>
              <a:defRPr/>
            </a:lvl5pPr>
            <a:lvl6pPr indent="-342900" lvl="5" marL="2743200" rtl="0" algn="l">
              <a:lnSpc>
                <a:spcPct val="90000"/>
              </a:lnSpc>
              <a:spcBef>
                <a:spcPts val="1600"/>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63" name="Google Shape;63;p14"/>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1600"/>
              </a:spcBef>
              <a:spcAft>
                <a:spcPts val="0"/>
              </a:spcAft>
              <a:buClr>
                <a:schemeClr val="dk1"/>
              </a:buClr>
              <a:buSzPts val="1800"/>
              <a:buChar char="○"/>
              <a:defRPr/>
            </a:lvl2pPr>
            <a:lvl3pPr indent="-342900" lvl="2" marL="1371600" rtl="0" algn="l">
              <a:lnSpc>
                <a:spcPct val="90000"/>
              </a:lnSpc>
              <a:spcBef>
                <a:spcPts val="1600"/>
              </a:spcBef>
              <a:spcAft>
                <a:spcPts val="0"/>
              </a:spcAft>
              <a:buClr>
                <a:schemeClr val="dk1"/>
              </a:buClr>
              <a:buSzPts val="1800"/>
              <a:buChar char="■"/>
              <a:defRPr/>
            </a:lvl3pPr>
            <a:lvl4pPr indent="-342900" lvl="3" marL="1828800" rtl="0" algn="l">
              <a:lnSpc>
                <a:spcPct val="90000"/>
              </a:lnSpc>
              <a:spcBef>
                <a:spcPts val="1600"/>
              </a:spcBef>
              <a:spcAft>
                <a:spcPts val="0"/>
              </a:spcAft>
              <a:buClr>
                <a:schemeClr val="dk1"/>
              </a:buClr>
              <a:buSzPts val="1800"/>
              <a:buChar char="●"/>
              <a:defRPr/>
            </a:lvl4pPr>
            <a:lvl5pPr indent="-342900" lvl="4" marL="2286000" rtl="0" algn="l">
              <a:lnSpc>
                <a:spcPct val="90000"/>
              </a:lnSpc>
              <a:spcBef>
                <a:spcPts val="1600"/>
              </a:spcBef>
              <a:spcAft>
                <a:spcPts val="0"/>
              </a:spcAft>
              <a:buClr>
                <a:schemeClr val="dk1"/>
              </a:buClr>
              <a:buSzPts val="1800"/>
              <a:buChar char="○"/>
              <a:defRPr/>
            </a:lvl5pPr>
            <a:lvl6pPr indent="-342900" lvl="5" marL="2743200" rtl="0" algn="l">
              <a:lnSpc>
                <a:spcPct val="90000"/>
              </a:lnSpc>
              <a:spcBef>
                <a:spcPts val="1600"/>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64" name="Google Shape;64;p14"/>
          <p:cNvSpPr txBox="1"/>
          <p:nvPr>
            <p:ph idx="10" type="dt"/>
          </p:nvPr>
        </p:nvSpPr>
        <p:spPr>
          <a:xfrm>
            <a:off x="628650" y="4767264"/>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5" name="Google Shape;65;p14"/>
          <p:cNvSpPr txBox="1"/>
          <p:nvPr>
            <p:ph idx="11" type="ftr"/>
          </p:nvPr>
        </p:nvSpPr>
        <p:spPr>
          <a:xfrm>
            <a:off x="3028950" y="4767264"/>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6" name="Google Shape;66;p14"/>
          <p:cNvSpPr txBox="1"/>
          <p:nvPr>
            <p:ph idx="12" type="sldNum"/>
          </p:nvPr>
        </p:nvSpPr>
        <p:spPr>
          <a:xfrm>
            <a:off x="6457950" y="4767264"/>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6" name="Shape 36"/>
        <p:cNvGrpSpPr/>
        <p:nvPr/>
      </p:nvGrpSpPr>
      <p:grpSpPr>
        <a:xfrm>
          <a:off x="0" y="0"/>
          <a:ext cx="0" cy="0"/>
          <a:chOff x="0" y="0"/>
          <a:chExt cx="0" cy="0"/>
        </a:xfrm>
      </p:grpSpPr>
      <p:sp>
        <p:nvSpPr>
          <p:cNvPr id="37" name="Google Shape;37;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8" name="Google Shape;38;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7" name="Google Shape;47;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1" name="Google Shape;11;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12" name="Google Shape;12;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hyperlink" Target="https://www.youtube.com/watch?v=KoqaUANGvpA" TargetMode="Externa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hyperlink" Target="http://www.traumasensitiveschools.or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4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30.png"/><Relationship Id="rId4" Type="http://schemas.openxmlformats.org/officeDocument/2006/relationships/image" Target="../media/image40.png"/><Relationship Id="rId5"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hyperlink" Target="https://safesupportivelearning.ed.gov/"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hyperlink" Target="https://safesupportivelearning.ed.gov/"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3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pic>
        <p:nvPicPr>
          <p:cNvPr descr="ACE_PPT_UnderstandingACEs 1.pdf" id="72" name="Google Shape;72;p15"/>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pic>
        <p:nvPicPr>
          <p:cNvPr id="130" name="Google Shape;130;p24"/>
          <p:cNvPicPr preferRelativeResize="0"/>
          <p:nvPr/>
        </p:nvPicPr>
        <p:blipFill rotWithShape="1">
          <a:blip r:embed="rId3">
            <a:alphaModFix/>
          </a:blip>
          <a:srcRect b="0" l="0" r="0" t="0"/>
          <a:stretch/>
        </p:blipFill>
        <p:spPr>
          <a:xfrm>
            <a:off x="1" y="-1"/>
            <a:ext cx="9139941" cy="514121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5"/>
          <p:cNvSpPr txBox="1"/>
          <p:nvPr>
            <p:ph idx="4294967295" type="body"/>
          </p:nvPr>
        </p:nvSpPr>
        <p:spPr>
          <a:xfrm>
            <a:off x="890950" y="4454776"/>
            <a:ext cx="8229600" cy="78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latin typeface="Arial"/>
              <a:ea typeface="Arial"/>
              <a:cs typeface="Arial"/>
              <a:sym typeface="Arial"/>
            </a:endParaRPr>
          </a:p>
          <a:p>
            <a:pPr indent="0" lvl="0" marL="457200" rtl="0" algn="l">
              <a:spcBef>
                <a:spcPts val="1600"/>
              </a:spcBef>
              <a:spcAft>
                <a:spcPts val="0"/>
              </a:spcAft>
              <a:buNone/>
            </a:pPr>
            <a:r>
              <a:t/>
            </a:r>
            <a:endParaRPr sz="2400">
              <a:latin typeface="Arial"/>
              <a:ea typeface="Arial"/>
              <a:cs typeface="Arial"/>
              <a:sym typeface="Arial"/>
            </a:endParaRPr>
          </a:p>
          <a:p>
            <a:pPr indent="0" lvl="0" marL="457200" rtl="0" algn="l">
              <a:spcBef>
                <a:spcPts val="1600"/>
              </a:spcBef>
              <a:spcAft>
                <a:spcPts val="0"/>
              </a:spcAft>
              <a:buNone/>
            </a:pPr>
            <a:r>
              <a:rPr lang="en-US" sz="1100" u="sng">
                <a:solidFill>
                  <a:schemeClr val="hlink"/>
                </a:solidFill>
                <a:latin typeface="Arial"/>
                <a:ea typeface="Arial"/>
                <a:cs typeface="Arial"/>
                <a:sym typeface="Arial"/>
                <a:hlinkClick r:id="rId3"/>
              </a:rPr>
              <a:t>https://www.youtube.com/watch?v=KoqaUANGvpA</a:t>
            </a:r>
            <a:endParaRPr sz="1100">
              <a:latin typeface="Arial"/>
              <a:ea typeface="Arial"/>
              <a:cs typeface="Arial"/>
              <a:sym typeface="Arial"/>
            </a:endParaRPr>
          </a:p>
          <a:p>
            <a:pPr indent="0" lvl="0" marL="457200" rtl="0" algn="l">
              <a:spcBef>
                <a:spcPts val="1600"/>
              </a:spcBef>
              <a:spcAft>
                <a:spcPts val="0"/>
              </a:spcAft>
              <a:buNone/>
            </a:pPr>
            <a:r>
              <a:t/>
            </a:r>
            <a:endParaRPr sz="2400">
              <a:latin typeface="Arial"/>
              <a:ea typeface="Arial"/>
              <a:cs typeface="Arial"/>
              <a:sym typeface="Arial"/>
            </a:endParaRPr>
          </a:p>
          <a:p>
            <a:pPr indent="0" lvl="0" marL="457200" rtl="0" algn="l">
              <a:spcBef>
                <a:spcPts val="1600"/>
              </a:spcBef>
              <a:spcAft>
                <a:spcPts val="1600"/>
              </a:spcAft>
              <a:buNone/>
            </a:pPr>
            <a:r>
              <a:t/>
            </a:r>
            <a:endParaRPr sz="1100">
              <a:latin typeface="Arial"/>
              <a:ea typeface="Arial"/>
              <a:cs typeface="Arial"/>
              <a:sym typeface="Arial"/>
            </a:endParaRPr>
          </a:p>
        </p:txBody>
      </p:sp>
      <p:pic>
        <p:nvPicPr>
          <p:cNvPr id="137" name="Google Shape;137;p25"/>
          <p:cNvPicPr preferRelativeResize="0"/>
          <p:nvPr/>
        </p:nvPicPr>
        <p:blipFill rotWithShape="1">
          <a:blip r:embed="rId4">
            <a:alphaModFix/>
          </a:blip>
          <a:srcRect b="26963" l="16626" r="33502" t="22495"/>
          <a:stretch/>
        </p:blipFill>
        <p:spPr>
          <a:xfrm>
            <a:off x="556850" y="542200"/>
            <a:ext cx="8501000" cy="4157651"/>
          </a:xfrm>
          <a:prstGeom prst="rect">
            <a:avLst/>
          </a:prstGeom>
          <a:noFill/>
          <a:ln>
            <a:noFill/>
          </a:ln>
        </p:spPr>
      </p:pic>
      <p:sp>
        <p:nvSpPr>
          <p:cNvPr id="138" name="Google Shape;138;p25"/>
          <p:cNvSpPr txBox="1"/>
          <p:nvPr/>
        </p:nvSpPr>
        <p:spPr>
          <a:xfrm>
            <a:off x="4279675" y="1271644"/>
            <a:ext cx="3000000" cy="40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pic>
        <p:nvPicPr>
          <p:cNvPr id="144" name="Google Shape;144;p26"/>
          <p:cNvPicPr preferRelativeResize="0"/>
          <p:nvPr/>
        </p:nvPicPr>
        <p:blipFill>
          <a:blip r:embed="rId3">
            <a:alphaModFix/>
          </a:blip>
          <a:stretch>
            <a:fillRect/>
          </a:stretch>
        </p:blipFill>
        <p:spPr>
          <a:xfrm>
            <a:off x="441475" y="185250"/>
            <a:ext cx="8010525" cy="45638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49" name="Shape 149"/>
        <p:cNvGrpSpPr/>
        <p:nvPr/>
      </p:nvGrpSpPr>
      <p:grpSpPr>
        <a:xfrm>
          <a:off x="0" y="0"/>
          <a:ext cx="0" cy="0"/>
          <a:chOff x="0" y="0"/>
          <a:chExt cx="0" cy="0"/>
        </a:xfrm>
      </p:grpSpPr>
      <p:pic>
        <p:nvPicPr>
          <p:cNvPr id="150" name="Google Shape;150;p27"/>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55" name="Shape 155"/>
        <p:cNvGrpSpPr/>
        <p:nvPr/>
      </p:nvGrpSpPr>
      <p:grpSpPr>
        <a:xfrm>
          <a:off x="0" y="0"/>
          <a:ext cx="0" cy="0"/>
          <a:chOff x="0" y="0"/>
          <a:chExt cx="0" cy="0"/>
        </a:xfrm>
      </p:grpSpPr>
      <p:pic>
        <p:nvPicPr>
          <p:cNvPr id="156" name="Google Shape;156;p28"/>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61" name="Shape 161"/>
        <p:cNvGrpSpPr/>
        <p:nvPr/>
      </p:nvGrpSpPr>
      <p:grpSpPr>
        <a:xfrm>
          <a:off x="0" y="0"/>
          <a:ext cx="0" cy="0"/>
          <a:chOff x="0" y="0"/>
          <a:chExt cx="0" cy="0"/>
        </a:xfrm>
      </p:grpSpPr>
      <p:pic>
        <p:nvPicPr>
          <p:cNvPr descr="ACE_PPT_UnderstandingACEs 21.pdf" id="162" name="Google Shape;162;p29"/>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pic>
        <p:nvPicPr>
          <p:cNvPr id="168" name="Google Shape;168;p30"/>
          <p:cNvPicPr preferRelativeResize="0"/>
          <p:nvPr/>
        </p:nvPicPr>
        <p:blipFill rotWithShape="1">
          <a:blip r:embed="rId3">
            <a:alphaModFix/>
          </a:blip>
          <a:srcRect b="0" l="0" r="0" t="0"/>
          <a:stretch/>
        </p:blipFill>
        <p:spPr>
          <a:xfrm>
            <a:off x="0" y="-1"/>
            <a:ext cx="914400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3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400"/>
              <a:buNone/>
            </a:pPr>
            <a:r>
              <a:rPr lang="en-US" sz="3000">
                <a:latin typeface="Cambria"/>
                <a:ea typeface="Cambria"/>
                <a:cs typeface="Cambria"/>
                <a:sym typeface="Cambria"/>
              </a:rPr>
              <a:t>Adverse Childhood Experiences (ACEs) </a:t>
            </a:r>
            <a:endParaRPr sz="3000">
              <a:latin typeface="Cambria"/>
              <a:ea typeface="Cambria"/>
              <a:cs typeface="Cambria"/>
              <a:sym typeface="Cambria"/>
            </a:endParaRPr>
          </a:p>
        </p:txBody>
      </p:sp>
      <p:sp>
        <p:nvSpPr>
          <p:cNvPr id="175" name="Google Shape;175;p31"/>
          <p:cNvSpPr txBox="1"/>
          <p:nvPr>
            <p:ph idx="1" type="body"/>
          </p:nvPr>
        </p:nvSpPr>
        <p:spPr>
          <a:xfrm>
            <a:off x="885900" y="1214275"/>
            <a:ext cx="7950000" cy="33708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1100"/>
              <a:buFont typeface="Arial"/>
              <a:buNone/>
            </a:pPr>
            <a:r>
              <a:rPr lang="en-US" sz="2200">
                <a:latin typeface="Cambria"/>
                <a:ea typeface="Cambria"/>
                <a:cs typeface="Cambria"/>
                <a:sym typeface="Cambria"/>
              </a:rPr>
              <a:t>Adverse Childhood Experiences(ACE)s are traumatic experiences that occur in a young person’s life before the age of 18 that the individual remembers as an adult.  They are stressful or traumatic events that may include household dysfunction. Adverse Childhood Experiences are strongly related to a wide range of health problems throughout a person’s lifespan.</a:t>
            </a:r>
            <a:endParaRPr sz="2200">
              <a:latin typeface="Cambria"/>
              <a:ea typeface="Cambria"/>
              <a:cs typeface="Cambria"/>
              <a:sym typeface="Cambria"/>
            </a:endParaRPr>
          </a:p>
          <a:p>
            <a:pPr indent="0" lvl="0" marL="0" rtl="0" algn="l">
              <a:lnSpc>
                <a:spcPct val="115000"/>
              </a:lnSpc>
              <a:spcBef>
                <a:spcPts val="0"/>
              </a:spcBef>
              <a:spcAft>
                <a:spcPts val="0"/>
              </a:spcAft>
              <a:buClr>
                <a:schemeClr val="dk1"/>
              </a:buClr>
              <a:buSzPts val="1100"/>
              <a:buFont typeface="Arial"/>
              <a:buNone/>
            </a:pPr>
            <a:r>
              <a:t/>
            </a:r>
            <a:endParaRPr>
              <a:latin typeface="Cambria"/>
              <a:ea typeface="Cambria"/>
              <a:cs typeface="Cambria"/>
              <a:sym typeface="Cambria"/>
            </a:endParaRPr>
          </a:p>
          <a:p>
            <a:pPr indent="0" lvl="0" marL="0" rtl="0" algn="l">
              <a:lnSpc>
                <a:spcPct val="115000"/>
              </a:lnSpc>
              <a:spcBef>
                <a:spcPts val="0"/>
              </a:spcBef>
              <a:spcAft>
                <a:spcPts val="0"/>
              </a:spcAft>
              <a:buClr>
                <a:schemeClr val="dk1"/>
              </a:buClr>
              <a:buSzPts val="1100"/>
              <a:buFont typeface="Arial"/>
              <a:buNone/>
            </a:pPr>
            <a:r>
              <a:t/>
            </a:r>
            <a:endParaRPr>
              <a:latin typeface="Cambria"/>
              <a:ea typeface="Cambria"/>
              <a:cs typeface="Cambria"/>
              <a:sym typeface="Cambria"/>
            </a:endParaRPr>
          </a:p>
          <a:p>
            <a:pPr indent="0" lvl="0" marL="0" rtl="0" algn="l">
              <a:lnSpc>
                <a:spcPct val="100000"/>
              </a:lnSpc>
              <a:spcBef>
                <a:spcPts val="500"/>
              </a:spcBef>
              <a:spcAft>
                <a:spcPts val="0"/>
              </a:spcAft>
              <a:buSzPts val="1100"/>
              <a:buNone/>
            </a:pPr>
            <a:r>
              <a:t/>
            </a:r>
            <a:endParaRPr>
              <a:latin typeface="Cambria"/>
              <a:ea typeface="Cambria"/>
              <a:cs typeface="Cambria"/>
              <a:sym typeface="Cambria"/>
            </a:endParaRPr>
          </a:p>
        </p:txBody>
      </p:sp>
      <p:sp>
        <p:nvSpPr>
          <p:cNvPr id="176" name="Google Shape;176;p31"/>
          <p:cNvSpPr txBox="1"/>
          <p:nvPr>
            <p:ph idx="12" type="sldNum"/>
          </p:nvPr>
        </p:nvSpPr>
        <p:spPr>
          <a:xfrm>
            <a:off x="6457950" y="4767264"/>
            <a:ext cx="2057400" cy="273900"/>
          </a:xfrm>
          <a:prstGeom prst="rect">
            <a:avLst/>
          </a:prstGeom>
          <a:noFill/>
          <a:ln>
            <a:noFill/>
          </a:ln>
        </p:spPr>
        <p:txBody>
          <a:bodyPr anchorCtr="0" anchor="b"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US"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pic>
        <p:nvPicPr>
          <p:cNvPr id="182" name="Google Shape;182;p32"/>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pic>
        <p:nvPicPr>
          <p:cNvPr id="188" name="Google Shape;188;p33"/>
          <p:cNvPicPr preferRelativeResize="0"/>
          <p:nvPr/>
        </p:nvPicPr>
        <p:blipFill rotWithShape="1">
          <a:blip r:embed="rId3">
            <a:alphaModFix/>
          </a:blip>
          <a:srcRect b="0" l="0" r="0" t="0"/>
          <a:stretch/>
        </p:blipFill>
        <p:spPr>
          <a:xfrm>
            <a:off x="0" y="-1"/>
            <a:ext cx="91440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sp>
        <p:nvSpPr>
          <p:cNvPr id="78" name="Google Shape;78;p16"/>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t/>
            </a:r>
            <a:endParaRPr/>
          </a:p>
        </p:txBody>
      </p:sp>
      <p:sp>
        <p:nvSpPr>
          <p:cNvPr id="79" name="Google Shape;79;p16"/>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0" lvl="0" marL="0" rtl="0" algn="l">
              <a:spcBef>
                <a:spcPts val="750"/>
              </a:spcBef>
              <a:spcAft>
                <a:spcPts val="1600"/>
              </a:spcAft>
              <a:buNone/>
            </a:pPr>
            <a:r>
              <a:t/>
            </a:r>
            <a:endParaRPr/>
          </a:p>
        </p:txBody>
      </p:sp>
      <p:pic>
        <p:nvPicPr>
          <p:cNvPr id="80" name="Google Shape;80;p16"/>
          <p:cNvPicPr preferRelativeResize="0"/>
          <p:nvPr/>
        </p:nvPicPr>
        <p:blipFill>
          <a:blip r:embed="rId3">
            <a:alphaModFix/>
          </a:blip>
          <a:stretch>
            <a:fillRect/>
          </a:stretch>
        </p:blipFill>
        <p:spPr>
          <a:xfrm>
            <a:off x="397975" y="418175"/>
            <a:ext cx="8117375" cy="455803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pic>
        <p:nvPicPr>
          <p:cNvPr id="194" name="Google Shape;194;p34"/>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pic>
        <p:nvPicPr>
          <p:cNvPr descr="ACE_PPT_UnderstandingACEs 30.pdf" id="200" name="Google Shape;200;p35"/>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pic>
        <p:nvPicPr>
          <p:cNvPr id="206" name="Google Shape;206;p36"/>
          <p:cNvPicPr preferRelativeResize="0"/>
          <p:nvPr/>
        </p:nvPicPr>
        <p:blipFill rotWithShape="1">
          <a:blip r:embed="rId3">
            <a:alphaModFix/>
          </a:blip>
          <a:srcRect b="0" l="0" r="0" t="0"/>
          <a:stretch/>
        </p:blipFill>
        <p:spPr>
          <a:xfrm>
            <a:off x="1" y="-1"/>
            <a:ext cx="9139940" cy="514121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11" name="Shape 211"/>
        <p:cNvGrpSpPr/>
        <p:nvPr/>
      </p:nvGrpSpPr>
      <p:grpSpPr>
        <a:xfrm>
          <a:off x="0" y="0"/>
          <a:ext cx="0" cy="0"/>
          <a:chOff x="0" y="0"/>
          <a:chExt cx="0" cy="0"/>
        </a:xfrm>
      </p:grpSpPr>
      <p:pic>
        <p:nvPicPr>
          <p:cNvPr id="212" name="Google Shape;212;p37"/>
          <p:cNvPicPr preferRelativeResize="0"/>
          <p:nvPr/>
        </p:nvPicPr>
        <p:blipFill rotWithShape="1">
          <a:blip r:embed="rId3">
            <a:alphaModFix/>
          </a:blip>
          <a:srcRect b="0" l="0" r="0" t="0"/>
          <a:stretch/>
        </p:blipFill>
        <p:spPr>
          <a:xfrm>
            <a:off x="-10347" y="0"/>
            <a:ext cx="9164694" cy="515514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17" name="Shape 217"/>
        <p:cNvGrpSpPr/>
        <p:nvPr/>
      </p:nvGrpSpPr>
      <p:grpSpPr>
        <a:xfrm>
          <a:off x="0" y="0"/>
          <a:ext cx="0" cy="0"/>
          <a:chOff x="0" y="0"/>
          <a:chExt cx="0" cy="0"/>
        </a:xfrm>
      </p:grpSpPr>
      <p:pic>
        <p:nvPicPr>
          <p:cNvPr id="218" name="Google Shape;218;p38"/>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23" name="Shape 223"/>
        <p:cNvGrpSpPr/>
        <p:nvPr/>
      </p:nvGrpSpPr>
      <p:grpSpPr>
        <a:xfrm>
          <a:off x="0" y="0"/>
          <a:ext cx="0" cy="0"/>
          <a:chOff x="0" y="0"/>
          <a:chExt cx="0" cy="0"/>
        </a:xfrm>
      </p:grpSpPr>
      <p:pic>
        <p:nvPicPr>
          <p:cNvPr id="224" name="Google Shape;224;p39"/>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29" name="Shape 229"/>
        <p:cNvGrpSpPr/>
        <p:nvPr/>
      </p:nvGrpSpPr>
      <p:grpSpPr>
        <a:xfrm>
          <a:off x="0" y="0"/>
          <a:ext cx="0" cy="0"/>
          <a:chOff x="0" y="0"/>
          <a:chExt cx="0" cy="0"/>
        </a:xfrm>
      </p:grpSpPr>
      <p:pic>
        <p:nvPicPr>
          <p:cNvPr id="230" name="Google Shape;230;p40"/>
          <p:cNvPicPr preferRelativeResize="0"/>
          <p:nvPr/>
        </p:nvPicPr>
        <p:blipFill rotWithShape="1">
          <a:blip r:embed="rId3">
            <a:alphaModFix/>
          </a:blip>
          <a:srcRect b="0" l="0" r="0" t="0"/>
          <a:stretch/>
        </p:blipFill>
        <p:spPr>
          <a:xfrm>
            <a:off x="302" y="1"/>
            <a:ext cx="9143999" cy="51434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35" name="Shape 235"/>
        <p:cNvGrpSpPr/>
        <p:nvPr/>
      </p:nvGrpSpPr>
      <p:grpSpPr>
        <a:xfrm>
          <a:off x="0" y="0"/>
          <a:ext cx="0" cy="0"/>
          <a:chOff x="0" y="0"/>
          <a:chExt cx="0" cy="0"/>
        </a:xfrm>
      </p:grpSpPr>
      <p:pic>
        <p:nvPicPr>
          <p:cNvPr id="236" name="Google Shape;236;p41"/>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42"/>
          <p:cNvSpPr txBox="1"/>
          <p:nvPr>
            <p:ph type="title"/>
          </p:nvPr>
        </p:nvSpPr>
        <p:spPr>
          <a:xfrm>
            <a:off x="628650" y="110575"/>
            <a:ext cx="7886700" cy="6690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latin typeface="Cambria"/>
                <a:ea typeface="Cambria"/>
                <a:cs typeface="Cambria"/>
                <a:sym typeface="Cambria"/>
              </a:rPr>
              <a:t>Impact of ACEs</a:t>
            </a:r>
            <a:endParaRPr>
              <a:latin typeface="Cambria"/>
              <a:ea typeface="Cambria"/>
              <a:cs typeface="Cambria"/>
              <a:sym typeface="Cambria"/>
            </a:endParaRPr>
          </a:p>
        </p:txBody>
      </p:sp>
      <p:sp>
        <p:nvSpPr>
          <p:cNvPr id="243" name="Google Shape;243;p42"/>
          <p:cNvSpPr txBox="1"/>
          <p:nvPr>
            <p:ph idx="1" type="body"/>
          </p:nvPr>
        </p:nvSpPr>
        <p:spPr>
          <a:xfrm>
            <a:off x="0" y="682075"/>
            <a:ext cx="5631300" cy="5255100"/>
          </a:xfrm>
          <a:prstGeom prst="rect">
            <a:avLst/>
          </a:prstGeom>
          <a:noFill/>
          <a:ln>
            <a:noFill/>
          </a:ln>
        </p:spPr>
        <p:txBody>
          <a:bodyPr anchorCtr="0" anchor="t" bIns="34275" lIns="68575" spcFirstLastPara="1" rIns="68575" wrap="square" tIns="34275">
            <a:noAutofit/>
          </a:bodyPr>
          <a:lstStyle/>
          <a:p>
            <a:pPr indent="-182880" lvl="0" marL="182880" rtl="0" algn="l">
              <a:lnSpc>
                <a:spcPct val="70000"/>
              </a:lnSpc>
              <a:spcBef>
                <a:spcPts val="0"/>
              </a:spcBef>
              <a:spcAft>
                <a:spcPts val="0"/>
              </a:spcAft>
              <a:buClr>
                <a:srgbClr val="9E3611"/>
              </a:buClr>
              <a:buSzPts val="1750"/>
              <a:buFont typeface="Noto Sans Symbols"/>
              <a:buChar char="▪"/>
            </a:pPr>
            <a:r>
              <a:rPr lang="en-US" sz="1750">
                <a:latin typeface="Cambria"/>
                <a:ea typeface="Cambria"/>
                <a:cs typeface="Cambria"/>
                <a:sym typeface="Cambria"/>
              </a:rPr>
              <a:t>Findings showed that people who experienced </a:t>
            </a:r>
            <a:r>
              <a:rPr b="1" lang="en-US" sz="1750">
                <a:latin typeface="Cambria"/>
                <a:ea typeface="Cambria"/>
                <a:cs typeface="Cambria"/>
                <a:sym typeface="Cambria"/>
              </a:rPr>
              <a:t>four or more </a:t>
            </a:r>
            <a:r>
              <a:rPr lang="en-US" sz="1750">
                <a:latin typeface="Cambria"/>
                <a:ea typeface="Cambria"/>
                <a:cs typeface="Cambria"/>
                <a:sym typeface="Cambria"/>
              </a:rPr>
              <a:t>adverse childhood events had:</a:t>
            </a:r>
            <a:endParaRPr sz="1750">
              <a:latin typeface="Cambria"/>
              <a:ea typeface="Cambria"/>
              <a:cs typeface="Cambria"/>
              <a:sym typeface="Cambria"/>
            </a:endParaRPr>
          </a:p>
          <a:p>
            <a:pPr indent="-211423" lvl="1" marL="457200" rtl="0" algn="l">
              <a:lnSpc>
                <a:spcPct val="70000"/>
              </a:lnSpc>
              <a:spcBef>
                <a:spcPts val="400"/>
              </a:spcBef>
              <a:spcAft>
                <a:spcPts val="0"/>
              </a:spcAft>
              <a:buClr>
                <a:srgbClr val="9E3611"/>
              </a:buClr>
              <a:buSzPts val="1750"/>
              <a:buFont typeface="Cambria"/>
              <a:buChar char="▪"/>
            </a:pPr>
            <a:r>
              <a:rPr lang="en-US" sz="1750">
                <a:latin typeface="Cambria"/>
                <a:ea typeface="Cambria"/>
                <a:cs typeface="Cambria"/>
                <a:sym typeface="Cambria"/>
              </a:rPr>
              <a:t>increased risk for smoking, alcoholism and drug abuse</a:t>
            </a:r>
            <a:endParaRPr sz="1750">
              <a:latin typeface="Cambria"/>
              <a:ea typeface="Cambria"/>
              <a:cs typeface="Cambria"/>
              <a:sym typeface="Cambria"/>
            </a:endParaRPr>
          </a:p>
          <a:p>
            <a:pPr indent="-211423" lvl="1" marL="457200" rtl="0" algn="l">
              <a:lnSpc>
                <a:spcPct val="70000"/>
              </a:lnSpc>
              <a:spcBef>
                <a:spcPts val="600"/>
              </a:spcBef>
              <a:spcAft>
                <a:spcPts val="0"/>
              </a:spcAft>
              <a:buClr>
                <a:srgbClr val="9E3611"/>
              </a:buClr>
              <a:buSzPts val="1750"/>
              <a:buFont typeface="Cambria"/>
              <a:buChar char="▪"/>
            </a:pPr>
            <a:r>
              <a:rPr lang="en-US" sz="1750">
                <a:latin typeface="Cambria"/>
                <a:ea typeface="Cambria"/>
                <a:cs typeface="Cambria"/>
                <a:sym typeface="Cambria"/>
              </a:rPr>
              <a:t>increased risk for depression and suicide attempts</a:t>
            </a:r>
            <a:endParaRPr sz="1750">
              <a:latin typeface="Cambria"/>
              <a:ea typeface="Cambria"/>
              <a:cs typeface="Cambria"/>
              <a:sym typeface="Cambria"/>
            </a:endParaRPr>
          </a:p>
          <a:p>
            <a:pPr indent="-211423" lvl="1" marL="457200" rtl="0" algn="l">
              <a:lnSpc>
                <a:spcPct val="70000"/>
              </a:lnSpc>
              <a:spcBef>
                <a:spcPts val="600"/>
              </a:spcBef>
              <a:spcAft>
                <a:spcPts val="0"/>
              </a:spcAft>
              <a:buClr>
                <a:srgbClr val="9E3611"/>
              </a:buClr>
              <a:buSzPts val="1750"/>
              <a:buFont typeface="Cambria"/>
              <a:buChar char="▪"/>
            </a:pPr>
            <a:r>
              <a:rPr lang="en-US" sz="1750">
                <a:latin typeface="Cambria"/>
                <a:ea typeface="Cambria"/>
                <a:cs typeface="Cambria"/>
                <a:sym typeface="Cambria"/>
              </a:rPr>
              <a:t>50 or more sexual partners</a:t>
            </a:r>
            <a:endParaRPr sz="1750">
              <a:latin typeface="Cambria"/>
              <a:ea typeface="Cambria"/>
              <a:cs typeface="Cambria"/>
              <a:sym typeface="Cambria"/>
            </a:endParaRPr>
          </a:p>
          <a:p>
            <a:pPr indent="-211423" lvl="1" marL="457200" rtl="0" algn="l">
              <a:lnSpc>
                <a:spcPct val="70000"/>
              </a:lnSpc>
              <a:spcBef>
                <a:spcPts val="600"/>
              </a:spcBef>
              <a:spcAft>
                <a:spcPts val="0"/>
              </a:spcAft>
              <a:buClr>
                <a:srgbClr val="9E3611"/>
              </a:buClr>
              <a:buSzPts val="1750"/>
              <a:buFont typeface="Cambria"/>
              <a:buChar char="▪"/>
            </a:pPr>
            <a:r>
              <a:rPr lang="en-US" sz="1750">
                <a:latin typeface="Cambria"/>
                <a:ea typeface="Cambria"/>
                <a:cs typeface="Cambria"/>
                <a:sym typeface="Cambria"/>
              </a:rPr>
              <a:t>greater likelihood of sexually transmitted disease</a:t>
            </a:r>
            <a:endParaRPr sz="1750">
              <a:latin typeface="Cambria"/>
              <a:ea typeface="Cambria"/>
              <a:cs typeface="Cambria"/>
              <a:sym typeface="Cambria"/>
            </a:endParaRPr>
          </a:p>
          <a:p>
            <a:pPr indent="-211423" lvl="1" marL="457200" rtl="0" algn="l">
              <a:lnSpc>
                <a:spcPct val="70000"/>
              </a:lnSpc>
              <a:spcBef>
                <a:spcPts val="600"/>
              </a:spcBef>
              <a:spcAft>
                <a:spcPts val="0"/>
              </a:spcAft>
              <a:buClr>
                <a:srgbClr val="9E3611"/>
              </a:buClr>
              <a:buSzPts val="1750"/>
              <a:buFont typeface="Cambria"/>
              <a:buChar char="▪"/>
            </a:pPr>
            <a:r>
              <a:rPr lang="en-US" sz="1750">
                <a:latin typeface="Cambria"/>
                <a:ea typeface="Cambria"/>
                <a:cs typeface="Cambria"/>
                <a:sym typeface="Cambria"/>
              </a:rPr>
              <a:t>challenges with physical inactivity, and severe obesity</a:t>
            </a:r>
            <a:endParaRPr sz="1750">
              <a:latin typeface="Cambria"/>
              <a:ea typeface="Cambria"/>
              <a:cs typeface="Cambria"/>
              <a:sym typeface="Cambria"/>
            </a:endParaRPr>
          </a:p>
          <a:p>
            <a:pPr indent="-182880" lvl="0" marL="182880" rtl="0" algn="l">
              <a:lnSpc>
                <a:spcPct val="70000"/>
              </a:lnSpc>
              <a:spcBef>
                <a:spcPts val="1400"/>
              </a:spcBef>
              <a:spcAft>
                <a:spcPts val="0"/>
              </a:spcAft>
              <a:buClr>
                <a:srgbClr val="9E3611"/>
              </a:buClr>
              <a:buSzPts val="1750"/>
              <a:buFont typeface="Cambria"/>
              <a:buChar char="▪"/>
            </a:pPr>
            <a:r>
              <a:rPr lang="en-US" sz="1750">
                <a:latin typeface="Cambria"/>
                <a:ea typeface="Cambria"/>
                <a:cs typeface="Cambria"/>
                <a:sym typeface="Cambria"/>
              </a:rPr>
              <a:t>Additional findings show that ACE Score is associated with:</a:t>
            </a:r>
            <a:endParaRPr sz="1750">
              <a:latin typeface="Cambria"/>
              <a:ea typeface="Cambria"/>
              <a:cs typeface="Cambria"/>
              <a:sym typeface="Cambria"/>
            </a:endParaRPr>
          </a:p>
          <a:p>
            <a:pPr indent="-211423" lvl="1" marL="457200" rtl="0" algn="l">
              <a:lnSpc>
                <a:spcPct val="70000"/>
              </a:lnSpc>
              <a:spcBef>
                <a:spcPts val="400"/>
              </a:spcBef>
              <a:spcAft>
                <a:spcPts val="0"/>
              </a:spcAft>
              <a:buClr>
                <a:srgbClr val="9E3611"/>
              </a:buClr>
              <a:buSzPts val="1750"/>
              <a:buFont typeface="Cambria"/>
              <a:buChar char="▪"/>
            </a:pPr>
            <a:r>
              <a:rPr lang="en-US" sz="1750">
                <a:latin typeface="Cambria"/>
                <a:ea typeface="Cambria"/>
                <a:cs typeface="Cambria"/>
                <a:sym typeface="Cambria"/>
              </a:rPr>
              <a:t>likelihood of attempted suicide across the lifespan</a:t>
            </a:r>
            <a:endParaRPr sz="1750">
              <a:latin typeface="Cambria"/>
              <a:ea typeface="Cambria"/>
              <a:cs typeface="Cambria"/>
              <a:sym typeface="Cambria"/>
            </a:endParaRPr>
          </a:p>
          <a:p>
            <a:pPr indent="-211423" lvl="1" marL="457200" rtl="0" algn="l">
              <a:lnSpc>
                <a:spcPct val="70000"/>
              </a:lnSpc>
              <a:spcBef>
                <a:spcPts val="600"/>
              </a:spcBef>
              <a:spcAft>
                <a:spcPts val="0"/>
              </a:spcAft>
              <a:buClr>
                <a:srgbClr val="9E3611"/>
              </a:buClr>
              <a:buSzPts val="1750"/>
              <a:buFont typeface="Cambria"/>
              <a:buChar char="▪"/>
            </a:pPr>
            <a:r>
              <a:rPr lang="en-US" sz="1750">
                <a:latin typeface="Cambria"/>
                <a:ea typeface="Cambria"/>
                <a:cs typeface="Cambria"/>
                <a:sym typeface="Cambria"/>
              </a:rPr>
              <a:t>increased risk for broken bones</a:t>
            </a:r>
            <a:endParaRPr sz="1750">
              <a:latin typeface="Cambria"/>
              <a:ea typeface="Cambria"/>
              <a:cs typeface="Cambria"/>
              <a:sym typeface="Cambria"/>
            </a:endParaRPr>
          </a:p>
          <a:p>
            <a:pPr indent="-211423" lvl="1" marL="457200" rtl="0" algn="l">
              <a:lnSpc>
                <a:spcPct val="70000"/>
              </a:lnSpc>
              <a:spcBef>
                <a:spcPts val="600"/>
              </a:spcBef>
              <a:spcAft>
                <a:spcPts val="0"/>
              </a:spcAft>
              <a:buClr>
                <a:srgbClr val="9E3611"/>
              </a:buClr>
              <a:buSzPts val="1750"/>
              <a:buFont typeface="Cambria"/>
              <a:buChar char="▪"/>
            </a:pPr>
            <a:r>
              <a:rPr lang="en-US" sz="1750">
                <a:latin typeface="Cambria"/>
                <a:ea typeface="Cambria"/>
                <a:cs typeface="Cambria"/>
                <a:sym typeface="Cambria"/>
              </a:rPr>
              <a:t>heart disease</a:t>
            </a:r>
            <a:endParaRPr sz="1750">
              <a:latin typeface="Cambria"/>
              <a:ea typeface="Cambria"/>
              <a:cs typeface="Cambria"/>
              <a:sym typeface="Cambria"/>
            </a:endParaRPr>
          </a:p>
          <a:p>
            <a:pPr indent="-211423" lvl="1" marL="457200" rtl="0" algn="l">
              <a:lnSpc>
                <a:spcPct val="70000"/>
              </a:lnSpc>
              <a:spcBef>
                <a:spcPts val="600"/>
              </a:spcBef>
              <a:spcAft>
                <a:spcPts val="0"/>
              </a:spcAft>
              <a:buClr>
                <a:srgbClr val="9E3611"/>
              </a:buClr>
              <a:buSzPts val="1750"/>
              <a:buFont typeface="Cambria"/>
              <a:buChar char="▪"/>
            </a:pPr>
            <a:r>
              <a:rPr lang="en-US" sz="1750">
                <a:latin typeface="Cambria"/>
                <a:ea typeface="Cambria"/>
                <a:cs typeface="Cambria"/>
                <a:sym typeface="Cambria"/>
              </a:rPr>
              <a:t>lung disease</a:t>
            </a:r>
            <a:endParaRPr sz="1750">
              <a:latin typeface="Cambria"/>
              <a:ea typeface="Cambria"/>
              <a:cs typeface="Cambria"/>
              <a:sym typeface="Cambria"/>
            </a:endParaRPr>
          </a:p>
          <a:p>
            <a:pPr indent="-211423" lvl="1" marL="457200" rtl="0" algn="l">
              <a:lnSpc>
                <a:spcPct val="70000"/>
              </a:lnSpc>
              <a:spcBef>
                <a:spcPts val="600"/>
              </a:spcBef>
              <a:spcAft>
                <a:spcPts val="0"/>
              </a:spcAft>
              <a:buClr>
                <a:srgbClr val="9E3611"/>
              </a:buClr>
              <a:buSzPts val="1750"/>
              <a:buFont typeface="Cambria"/>
              <a:buChar char="▪"/>
            </a:pPr>
            <a:r>
              <a:rPr lang="en-US" sz="1750">
                <a:latin typeface="Cambria"/>
                <a:ea typeface="Cambria"/>
                <a:cs typeface="Cambria"/>
                <a:sym typeface="Cambria"/>
              </a:rPr>
              <a:t>liver disease</a:t>
            </a:r>
            <a:endParaRPr sz="1750">
              <a:latin typeface="Cambria"/>
              <a:ea typeface="Cambria"/>
              <a:cs typeface="Cambria"/>
              <a:sym typeface="Cambria"/>
            </a:endParaRPr>
          </a:p>
          <a:p>
            <a:pPr indent="-211423" lvl="1" marL="457200" rtl="0" algn="l">
              <a:lnSpc>
                <a:spcPct val="70000"/>
              </a:lnSpc>
              <a:spcBef>
                <a:spcPts val="600"/>
              </a:spcBef>
              <a:spcAft>
                <a:spcPts val="0"/>
              </a:spcAft>
              <a:buClr>
                <a:srgbClr val="9E3611"/>
              </a:buClr>
              <a:buSzPts val="1750"/>
              <a:buFont typeface="Cambria"/>
              <a:buChar char="▪"/>
            </a:pPr>
            <a:r>
              <a:rPr lang="en-US" sz="1750">
                <a:latin typeface="Cambria"/>
                <a:ea typeface="Cambria"/>
                <a:cs typeface="Cambria"/>
                <a:sym typeface="Cambria"/>
              </a:rPr>
              <a:t>multiple types of cancer</a:t>
            </a:r>
            <a:endParaRPr sz="1750">
              <a:latin typeface="Cambria"/>
              <a:ea typeface="Cambria"/>
              <a:cs typeface="Cambria"/>
              <a:sym typeface="Cambria"/>
            </a:endParaRPr>
          </a:p>
          <a:p>
            <a:pPr indent="-91118" lvl="0" marL="182880" rtl="0" algn="l">
              <a:lnSpc>
                <a:spcPct val="70000"/>
              </a:lnSpc>
              <a:spcBef>
                <a:spcPts val="1200"/>
              </a:spcBef>
              <a:spcAft>
                <a:spcPts val="0"/>
              </a:spcAft>
              <a:buClr>
                <a:schemeClr val="dk1"/>
              </a:buClr>
              <a:buSzPts val="1445"/>
              <a:buFont typeface="Arial"/>
              <a:buNone/>
            </a:pPr>
            <a:r>
              <a:t/>
            </a:r>
            <a:endParaRPr sz="1750">
              <a:latin typeface="Rockwell"/>
              <a:ea typeface="Rockwell"/>
              <a:cs typeface="Rockwell"/>
              <a:sym typeface="Rockwell"/>
            </a:endParaRPr>
          </a:p>
          <a:p>
            <a:pPr indent="0" lvl="0" marL="0" rtl="0" algn="l">
              <a:lnSpc>
                <a:spcPct val="100000"/>
              </a:lnSpc>
              <a:spcBef>
                <a:spcPts val="750"/>
              </a:spcBef>
              <a:spcAft>
                <a:spcPts val="0"/>
              </a:spcAft>
              <a:buSzPts val="1700"/>
              <a:buNone/>
            </a:pPr>
            <a:r>
              <a:t/>
            </a:r>
            <a:endParaRPr sz="1800"/>
          </a:p>
        </p:txBody>
      </p:sp>
      <p:sp>
        <p:nvSpPr>
          <p:cNvPr id="244" name="Google Shape;244;p42"/>
          <p:cNvSpPr txBox="1"/>
          <p:nvPr>
            <p:ph idx="2" type="body"/>
          </p:nvPr>
        </p:nvSpPr>
        <p:spPr>
          <a:xfrm>
            <a:off x="5731125" y="-726175"/>
            <a:ext cx="3763500" cy="54510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750"/>
              </a:spcBef>
              <a:spcAft>
                <a:spcPts val="0"/>
              </a:spcAft>
              <a:buSzPts val="1700"/>
              <a:buNone/>
            </a:pPr>
            <a:r>
              <a:rPr lang="en-US"/>
              <a:t>	</a:t>
            </a:r>
            <a:endParaRPr/>
          </a:p>
        </p:txBody>
      </p:sp>
      <p:pic>
        <p:nvPicPr>
          <p:cNvPr id="245" name="Google Shape;245;p42"/>
          <p:cNvPicPr preferRelativeResize="0"/>
          <p:nvPr/>
        </p:nvPicPr>
        <p:blipFill rotWithShape="1">
          <a:blip r:embed="rId3">
            <a:alphaModFix/>
          </a:blip>
          <a:srcRect b="0" l="4543" r="0" t="-2627"/>
          <a:stretch/>
        </p:blipFill>
        <p:spPr>
          <a:xfrm>
            <a:off x="5517800" y="361650"/>
            <a:ext cx="3218401" cy="4420200"/>
          </a:xfrm>
          <a:prstGeom prst="rect">
            <a:avLst/>
          </a:prstGeom>
          <a:noFill/>
          <a:ln>
            <a:noFill/>
          </a:ln>
        </p:spPr>
      </p:pic>
      <p:sp>
        <p:nvSpPr>
          <p:cNvPr id="246" name="Google Shape;246;p42"/>
          <p:cNvSpPr txBox="1"/>
          <p:nvPr>
            <p:ph idx="12" type="sldNum"/>
          </p:nvPr>
        </p:nvSpPr>
        <p:spPr>
          <a:xfrm>
            <a:off x="6457950" y="4767264"/>
            <a:ext cx="2057400" cy="273900"/>
          </a:xfrm>
          <a:prstGeom prst="rect">
            <a:avLst/>
          </a:prstGeom>
          <a:noFill/>
          <a:ln>
            <a:noFill/>
          </a:ln>
        </p:spPr>
        <p:txBody>
          <a:bodyPr anchorCtr="0" anchor="b"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pic>
        <p:nvPicPr>
          <p:cNvPr descr="ACE_PPT_UnderstandingACEs 44.pdf" id="252" name="Google Shape;252;p43"/>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17"/>
          <p:cNvSpPr txBox="1"/>
          <p:nvPr>
            <p:ph type="title"/>
          </p:nvPr>
        </p:nvSpPr>
        <p:spPr>
          <a:xfrm>
            <a:off x="628650" y="161375"/>
            <a:ext cx="7886700" cy="6150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Clr>
                <a:srgbClr val="576976"/>
              </a:buClr>
              <a:buSzPts val="1400"/>
              <a:buFont typeface="Cambria"/>
              <a:buNone/>
            </a:pPr>
            <a:r>
              <a:rPr lang="en-US" sz="3300">
                <a:latin typeface="Cambria"/>
                <a:ea typeface="Cambria"/>
                <a:cs typeface="Cambria"/>
                <a:sym typeface="Cambria"/>
              </a:rPr>
              <a:t>Definitions </a:t>
            </a:r>
            <a:endParaRPr sz="3300">
              <a:latin typeface="Cambria"/>
              <a:ea typeface="Cambria"/>
              <a:cs typeface="Cambria"/>
              <a:sym typeface="Cambria"/>
            </a:endParaRPr>
          </a:p>
        </p:txBody>
      </p:sp>
      <p:sp>
        <p:nvSpPr>
          <p:cNvPr id="87" name="Google Shape;87;p17"/>
          <p:cNvSpPr txBox="1"/>
          <p:nvPr>
            <p:ph idx="1" type="body"/>
          </p:nvPr>
        </p:nvSpPr>
        <p:spPr>
          <a:xfrm>
            <a:off x="1041700" y="688725"/>
            <a:ext cx="7886700" cy="46005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360"/>
              </a:spcBef>
              <a:spcAft>
                <a:spcPts val="0"/>
              </a:spcAft>
              <a:buSzPts val="1100"/>
              <a:buNone/>
            </a:pPr>
            <a:r>
              <a:rPr b="1" lang="en-US" sz="2200">
                <a:latin typeface="Cambria"/>
                <a:ea typeface="Cambria"/>
                <a:cs typeface="Cambria"/>
                <a:sym typeface="Cambria"/>
              </a:rPr>
              <a:t>Trauma aware: </a:t>
            </a:r>
            <a:r>
              <a:rPr lang="en-US" sz="2200">
                <a:latin typeface="Cambria"/>
                <a:ea typeface="Cambria"/>
                <a:cs typeface="Cambria"/>
                <a:sym typeface="Cambria"/>
              </a:rPr>
              <a:t>Being aware that students experience trauma </a:t>
            </a:r>
            <a:endParaRPr sz="1800">
              <a:solidFill>
                <a:srgbClr val="FF0000"/>
              </a:solidFill>
              <a:latin typeface="Cambria"/>
              <a:ea typeface="Cambria"/>
              <a:cs typeface="Cambria"/>
              <a:sym typeface="Cambria"/>
            </a:endParaRPr>
          </a:p>
          <a:p>
            <a:pPr indent="0" lvl="0" marL="0" rtl="0" algn="l">
              <a:lnSpc>
                <a:spcPct val="100000"/>
              </a:lnSpc>
              <a:spcBef>
                <a:spcPts val="360"/>
              </a:spcBef>
              <a:spcAft>
                <a:spcPts val="0"/>
              </a:spcAft>
              <a:buSzPts val="1100"/>
              <a:buNone/>
            </a:pPr>
            <a:r>
              <a:rPr b="1" lang="en-US" sz="2200">
                <a:latin typeface="Cambria"/>
                <a:ea typeface="Cambria"/>
                <a:cs typeface="Cambria"/>
                <a:sym typeface="Cambria"/>
              </a:rPr>
              <a:t>Trauma-informed:</a:t>
            </a:r>
            <a:r>
              <a:rPr lang="en-US" sz="2200">
                <a:latin typeface="Cambria"/>
                <a:ea typeface="Cambria"/>
                <a:cs typeface="Cambria"/>
                <a:sym typeface="Cambria"/>
              </a:rPr>
              <a:t> Refers to the delivery of therapeutic practices and assumes a clinical understanding of trauma and its impact on individuals and settings</a:t>
            </a:r>
            <a:r>
              <a:rPr lang="en-US">
                <a:latin typeface="Cambria"/>
                <a:ea typeface="Cambria"/>
                <a:cs typeface="Cambria"/>
                <a:sym typeface="Cambria"/>
              </a:rPr>
              <a:t> </a:t>
            </a:r>
            <a:endParaRPr sz="2400">
              <a:latin typeface="Cambria"/>
              <a:ea typeface="Cambria"/>
              <a:cs typeface="Cambria"/>
              <a:sym typeface="Cambria"/>
            </a:endParaRPr>
          </a:p>
          <a:p>
            <a:pPr indent="0" lvl="0" marL="0" rtl="0" algn="l">
              <a:lnSpc>
                <a:spcPct val="100000"/>
              </a:lnSpc>
              <a:spcBef>
                <a:spcPts val="360"/>
              </a:spcBef>
              <a:spcAft>
                <a:spcPts val="0"/>
              </a:spcAft>
              <a:buSzPts val="1100"/>
              <a:buNone/>
            </a:pPr>
            <a:r>
              <a:rPr b="1" lang="en-US" sz="2200">
                <a:latin typeface="Cambria"/>
                <a:ea typeface="Cambria"/>
                <a:cs typeface="Cambria"/>
                <a:sym typeface="Cambria"/>
              </a:rPr>
              <a:t>Trauma-sensitive: </a:t>
            </a:r>
            <a:r>
              <a:rPr lang="en-US" sz="2200">
                <a:latin typeface="Cambria"/>
                <a:ea typeface="Cambria"/>
                <a:cs typeface="Cambria"/>
                <a:sym typeface="Cambria"/>
              </a:rPr>
              <a:t>The term more typically used to refer to educational practices and approaches that are intended to cultivate a safe learning environment and mitigate the impact of trauma, and the impact it has on student learning</a:t>
            </a:r>
            <a:endParaRPr sz="1400">
              <a:solidFill>
                <a:srgbClr val="000000"/>
              </a:solidFill>
              <a:latin typeface="Cambria"/>
              <a:ea typeface="Cambria"/>
              <a:cs typeface="Cambria"/>
              <a:sym typeface="Cambria"/>
            </a:endParaRPr>
          </a:p>
          <a:p>
            <a:pPr indent="0" lvl="0" marL="0" rtl="0" algn="l">
              <a:lnSpc>
                <a:spcPct val="100000"/>
              </a:lnSpc>
              <a:spcBef>
                <a:spcPts val="360"/>
              </a:spcBef>
              <a:spcAft>
                <a:spcPts val="0"/>
              </a:spcAft>
              <a:buSzPts val="1100"/>
              <a:buNone/>
            </a:pPr>
            <a:r>
              <a:t/>
            </a:r>
            <a:endParaRPr sz="1400">
              <a:solidFill>
                <a:srgbClr val="000000"/>
              </a:solidFill>
              <a:latin typeface="Cambria"/>
              <a:ea typeface="Cambria"/>
              <a:cs typeface="Cambria"/>
              <a:sym typeface="Cambria"/>
            </a:endParaRPr>
          </a:p>
          <a:p>
            <a:pPr indent="0" lvl="0" marL="0" rtl="0" algn="l">
              <a:lnSpc>
                <a:spcPct val="100000"/>
              </a:lnSpc>
              <a:spcBef>
                <a:spcPts val="360"/>
              </a:spcBef>
              <a:spcAft>
                <a:spcPts val="0"/>
              </a:spcAft>
              <a:buSzPts val="1100"/>
              <a:buNone/>
            </a:pPr>
            <a:r>
              <a:t/>
            </a:r>
            <a:endParaRPr sz="1400">
              <a:solidFill>
                <a:srgbClr val="000000"/>
              </a:solidFill>
              <a:latin typeface="Cambria"/>
              <a:ea typeface="Cambria"/>
              <a:cs typeface="Cambria"/>
              <a:sym typeface="Cambria"/>
            </a:endParaRPr>
          </a:p>
          <a:p>
            <a:pPr indent="0" lvl="0" marL="0" rtl="0" algn="l">
              <a:lnSpc>
                <a:spcPct val="100000"/>
              </a:lnSpc>
              <a:spcBef>
                <a:spcPts val="360"/>
              </a:spcBef>
              <a:spcAft>
                <a:spcPts val="0"/>
              </a:spcAft>
              <a:buSzPts val="1100"/>
              <a:buNone/>
            </a:pPr>
            <a:r>
              <a:rPr lang="en-US" sz="1400">
                <a:solidFill>
                  <a:srgbClr val="000000"/>
                </a:solidFill>
                <a:latin typeface="Cambria"/>
                <a:ea typeface="Cambria"/>
                <a:cs typeface="Cambria"/>
                <a:sym typeface="Cambria"/>
              </a:rPr>
              <a:t>1. Adapted from the Missouri Model</a:t>
            </a:r>
            <a:endParaRPr sz="1400">
              <a:solidFill>
                <a:srgbClr val="000000"/>
              </a:solidFill>
              <a:latin typeface="Cambria"/>
              <a:ea typeface="Cambria"/>
              <a:cs typeface="Cambria"/>
              <a:sym typeface="Cambria"/>
            </a:endParaRPr>
          </a:p>
          <a:p>
            <a:pPr indent="0" lvl="0" marL="0" rtl="0" algn="l">
              <a:lnSpc>
                <a:spcPct val="100000"/>
              </a:lnSpc>
              <a:spcBef>
                <a:spcPts val="360"/>
              </a:spcBef>
              <a:spcAft>
                <a:spcPts val="0"/>
              </a:spcAft>
              <a:buSzPts val="1100"/>
              <a:buNone/>
            </a:pPr>
            <a:r>
              <a:rPr lang="en-US" sz="1400">
                <a:latin typeface="Cambria"/>
                <a:ea typeface="Cambria"/>
                <a:cs typeface="Cambria"/>
                <a:sym typeface="Cambria"/>
              </a:rPr>
              <a:t>2. The Trauma-Sensitive Classroom: Building Resilience with Compassionate Teaching, Patricia A. Jennings, 2019</a:t>
            </a:r>
            <a:endParaRPr b="1">
              <a:latin typeface="Cambria"/>
              <a:ea typeface="Cambria"/>
              <a:cs typeface="Cambria"/>
              <a:sym typeface="Cambria"/>
            </a:endParaRPr>
          </a:p>
          <a:p>
            <a:pPr indent="0" lvl="0" marL="0" rtl="0" algn="l">
              <a:lnSpc>
                <a:spcPct val="100000"/>
              </a:lnSpc>
              <a:spcBef>
                <a:spcPts val="360"/>
              </a:spcBef>
              <a:spcAft>
                <a:spcPts val="0"/>
              </a:spcAft>
              <a:buSzPts val="1100"/>
              <a:buNone/>
            </a:pPr>
            <a:r>
              <a:t/>
            </a:r>
            <a:endParaRPr sz="1400">
              <a:latin typeface="Cambria"/>
              <a:ea typeface="Cambria"/>
              <a:cs typeface="Cambria"/>
              <a:sym typeface="Cambria"/>
            </a:endParaRPr>
          </a:p>
        </p:txBody>
      </p:sp>
      <p:sp>
        <p:nvSpPr>
          <p:cNvPr id="88" name="Google Shape;88;p17"/>
          <p:cNvSpPr txBox="1"/>
          <p:nvPr>
            <p:ph idx="12" type="sldNum"/>
          </p:nvPr>
        </p:nvSpPr>
        <p:spPr>
          <a:xfrm>
            <a:off x="6457950" y="4767264"/>
            <a:ext cx="2057400" cy="273900"/>
          </a:xfrm>
          <a:prstGeom prst="rect">
            <a:avLst/>
          </a:prstGeom>
          <a:noFill/>
          <a:ln>
            <a:noFill/>
          </a:ln>
        </p:spPr>
        <p:txBody>
          <a:bodyPr anchorCtr="0" anchor="b"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US"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pic>
        <p:nvPicPr>
          <p:cNvPr id="258" name="Google Shape;258;p44"/>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63" name="Shape 263"/>
        <p:cNvGrpSpPr/>
        <p:nvPr/>
      </p:nvGrpSpPr>
      <p:grpSpPr>
        <a:xfrm>
          <a:off x="0" y="0"/>
          <a:ext cx="0" cy="0"/>
          <a:chOff x="0" y="0"/>
          <a:chExt cx="0" cy="0"/>
        </a:xfrm>
      </p:grpSpPr>
      <p:pic>
        <p:nvPicPr>
          <p:cNvPr descr="Oil_Chart_PAR_v6.pdf" id="264" name="Google Shape;264;p45"/>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46"/>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360"/>
              </a:spcBef>
              <a:spcAft>
                <a:spcPts val="0"/>
              </a:spcAft>
              <a:buSzPts val="1400"/>
              <a:buNone/>
            </a:pPr>
            <a:r>
              <a:rPr lang="en-US" sz="3000">
                <a:solidFill>
                  <a:schemeClr val="dk1"/>
                </a:solidFill>
                <a:latin typeface="Cambria"/>
                <a:ea typeface="Cambria"/>
                <a:cs typeface="Cambria"/>
                <a:sym typeface="Cambria"/>
              </a:rPr>
              <a:t>Understanding trauma and its impact</a:t>
            </a:r>
            <a:endParaRPr sz="3000">
              <a:solidFill>
                <a:schemeClr val="dk1"/>
              </a:solidFill>
              <a:latin typeface="Cambria"/>
              <a:ea typeface="Cambria"/>
              <a:cs typeface="Cambria"/>
              <a:sym typeface="Cambria"/>
            </a:endParaRPr>
          </a:p>
          <a:p>
            <a:pPr indent="0" lvl="0" marL="0" rtl="0" algn="l">
              <a:lnSpc>
                <a:spcPct val="100000"/>
              </a:lnSpc>
              <a:spcBef>
                <a:spcPts val="0"/>
              </a:spcBef>
              <a:spcAft>
                <a:spcPts val="0"/>
              </a:spcAft>
              <a:buSzPts val="1400"/>
              <a:buNone/>
            </a:pPr>
            <a:r>
              <a:t/>
            </a:r>
            <a:endParaRPr sz="3000">
              <a:solidFill>
                <a:schemeClr val="dk1"/>
              </a:solidFill>
              <a:latin typeface="Cambria"/>
              <a:ea typeface="Cambria"/>
              <a:cs typeface="Cambria"/>
              <a:sym typeface="Cambria"/>
            </a:endParaRPr>
          </a:p>
        </p:txBody>
      </p:sp>
      <p:sp>
        <p:nvSpPr>
          <p:cNvPr id="271" name="Google Shape;271;p46"/>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Autofit/>
          </a:bodyPr>
          <a:lstStyle/>
          <a:p>
            <a:pPr indent="-368300" lvl="0" marL="457200" rtl="0" algn="l">
              <a:lnSpc>
                <a:spcPct val="100000"/>
              </a:lnSpc>
              <a:spcBef>
                <a:spcPts val="0"/>
              </a:spcBef>
              <a:spcAft>
                <a:spcPts val="0"/>
              </a:spcAft>
              <a:buSzPts val="2200"/>
              <a:buFont typeface="Cambria"/>
              <a:buChar char="●"/>
            </a:pPr>
            <a:r>
              <a:rPr lang="en-US" sz="2200">
                <a:latin typeface="Cambria"/>
                <a:ea typeface="Cambria"/>
                <a:cs typeface="Cambria"/>
                <a:sym typeface="Cambria"/>
              </a:rPr>
              <a:t>What is trauma</a:t>
            </a:r>
            <a:endParaRPr sz="2200">
              <a:latin typeface="Cambria"/>
              <a:ea typeface="Cambria"/>
              <a:cs typeface="Cambria"/>
              <a:sym typeface="Cambria"/>
            </a:endParaRPr>
          </a:p>
          <a:p>
            <a:pPr indent="-368300" lvl="1" marL="914400" rtl="0" algn="l">
              <a:lnSpc>
                <a:spcPct val="100000"/>
              </a:lnSpc>
              <a:spcBef>
                <a:spcPts val="0"/>
              </a:spcBef>
              <a:spcAft>
                <a:spcPts val="0"/>
              </a:spcAft>
              <a:buSzPts val="2200"/>
              <a:buFont typeface="Cambria"/>
              <a:buChar char="○"/>
            </a:pPr>
            <a:r>
              <a:rPr lang="en-US" sz="2200">
                <a:latin typeface="Cambria"/>
                <a:ea typeface="Cambria"/>
                <a:cs typeface="Cambria"/>
                <a:sym typeface="Cambria"/>
              </a:rPr>
              <a:t>Understanding the different types of trauma</a:t>
            </a:r>
            <a:endParaRPr sz="2200">
              <a:latin typeface="Cambria"/>
              <a:ea typeface="Cambria"/>
              <a:cs typeface="Cambria"/>
              <a:sym typeface="Cambria"/>
            </a:endParaRPr>
          </a:p>
          <a:p>
            <a:pPr indent="-368300" lvl="2" marL="1371600" rtl="0" algn="l">
              <a:lnSpc>
                <a:spcPct val="100000"/>
              </a:lnSpc>
              <a:spcBef>
                <a:spcPts val="0"/>
              </a:spcBef>
              <a:spcAft>
                <a:spcPts val="0"/>
              </a:spcAft>
              <a:buSzPts val="2200"/>
              <a:buFont typeface="Cambria"/>
              <a:buChar char="■"/>
            </a:pPr>
            <a:r>
              <a:rPr lang="en-US" sz="2200">
                <a:latin typeface="Cambria"/>
                <a:ea typeface="Cambria"/>
                <a:cs typeface="Cambria"/>
                <a:sym typeface="Cambria"/>
              </a:rPr>
              <a:t>Acute Trauma </a:t>
            </a:r>
            <a:endParaRPr sz="2200">
              <a:latin typeface="Cambria"/>
              <a:ea typeface="Cambria"/>
              <a:cs typeface="Cambria"/>
              <a:sym typeface="Cambria"/>
            </a:endParaRPr>
          </a:p>
          <a:p>
            <a:pPr indent="-368300" lvl="2" marL="1371600" rtl="0" algn="l">
              <a:lnSpc>
                <a:spcPct val="100000"/>
              </a:lnSpc>
              <a:spcBef>
                <a:spcPts val="0"/>
              </a:spcBef>
              <a:spcAft>
                <a:spcPts val="0"/>
              </a:spcAft>
              <a:buSzPts val="2200"/>
              <a:buFont typeface="Cambria"/>
              <a:buChar char="■"/>
            </a:pPr>
            <a:r>
              <a:rPr lang="en-US" sz="2200">
                <a:latin typeface="Cambria"/>
                <a:ea typeface="Cambria"/>
                <a:cs typeface="Cambria"/>
                <a:sym typeface="Cambria"/>
              </a:rPr>
              <a:t>Complex Trauma </a:t>
            </a:r>
            <a:endParaRPr sz="2200">
              <a:latin typeface="Cambria"/>
              <a:ea typeface="Cambria"/>
              <a:cs typeface="Cambria"/>
              <a:sym typeface="Cambria"/>
            </a:endParaRPr>
          </a:p>
          <a:p>
            <a:pPr indent="0" lvl="0" marL="0" rtl="0" algn="l">
              <a:lnSpc>
                <a:spcPct val="100000"/>
              </a:lnSpc>
              <a:spcBef>
                <a:spcPts val="0"/>
              </a:spcBef>
              <a:spcAft>
                <a:spcPts val="0"/>
              </a:spcAft>
              <a:buSzPts val="1100"/>
              <a:buNone/>
            </a:pPr>
            <a:r>
              <a:t/>
            </a:r>
            <a:endParaRPr sz="2200">
              <a:latin typeface="Cambria"/>
              <a:ea typeface="Cambria"/>
              <a:cs typeface="Cambria"/>
              <a:sym typeface="Cambria"/>
            </a:endParaRPr>
          </a:p>
          <a:p>
            <a:pPr indent="-368300" lvl="0" marL="457200" rtl="0" algn="l">
              <a:lnSpc>
                <a:spcPct val="100000"/>
              </a:lnSpc>
              <a:spcBef>
                <a:spcPts val="0"/>
              </a:spcBef>
              <a:spcAft>
                <a:spcPts val="0"/>
              </a:spcAft>
              <a:buSzPts val="2200"/>
              <a:buFont typeface="Cambria"/>
              <a:buChar char="●"/>
            </a:pPr>
            <a:r>
              <a:rPr lang="en-US" sz="2200">
                <a:latin typeface="Cambria"/>
                <a:ea typeface="Cambria"/>
                <a:cs typeface="Cambria"/>
                <a:sym typeface="Cambria"/>
              </a:rPr>
              <a:t>What is an acute trauma response</a:t>
            </a:r>
            <a:endParaRPr sz="2200">
              <a:latin typeface="Cambria"/>
              <a:ea typeface="Cambria"/>
              <a:cs typeface="Cambria"/>
              <a:sym typeface="Cambria"/>
            </a:endParaRPr>
          </a:p>
          <a:p>
            <a:pPr indent="-368300" lvl="1" marL="914400" rtl="0" algn="l">
              <a:lnSpc>
                <a:spcPct val="100000"/>
              </a:lnSpc>
              <a:spcBef>
                <a:spcPts val="0"/>
              </a:spcBef>
              <a:spcAft>
                <a:spcPts val="0"/>
              </a:spcAft>
              <a:buSzPts val="2200"/>
              <a:buFont typeface="Cambria"/>
              <a:buChar char="○"/>
            </a:pPr>
            <a:r>
              <a:rPr lang="en-US" sz="2200">
                <a:latin typeface="Cambria"/>
                <a:ea typeface="Cambria"/>
                <a:cs typeface="Cambria"/>
                <a:sym typeface="Cambria"/>
              </a:rPr>
              <a:t>Fight, flight or freeze</a:t>
            </a:r>
            <a:endParaRPr sz="2200">
              <a:latin typeface="Cambria"/>
              <a:ea typeface="Cambria"/>
              <a:cs typeface="Cambria"/>
              <a:sym typeface="Cambria"/>
            </a:endParaRPr>
          </a:p>
          <a:p>
            <a:pPr indent="0" lvl="0" marL="0" rtl="0" algn="l">
              <a:lnSpc>
                <a:spcPct val="100000"/>
              </a:lnSpc>
              <a:spcBef>
                <a:spcPts val="0"/>
              </a:spcBef>
              <a:spcAft>
                <a:spcPts val="0"/>
              </a:spcAft>
              <a:buSzPts val="1100"/>
              <a:buNone/>
            </a:pPr>
            <a:r>
              <a:t/>
            </a:r>
            <a:endParaRPr>
              <a:latin typeface="Cambria"/>
              <a:ea typeface="Cambria"/>
              <a:cs typeface="Cambria"/>
              <a:sym typeface="Cambria"/>
            </a:endParaRPr>
          </a:p>
          <a:p>
            <a:pPr indent="0" lvl="0" marL="0" rtl="0" algn="l">
              <a:lnSpc>
                <a:spcPct val="100000"/>
              </a:lnSpc>
              <a:spcBef>
                <a:spcPts val="0"/>
              </a:spcBef>
              <a:spcAft>
                <a:spcPts val="0"/>
              </a:spcAft>
              <a:buSzPts val="1100"/>
              <a:buNone/>
            </a:pPr>
            <a:r>
              <a:t/>
            </a:r>
            <a:endParaRPr>
              <a:latin typeface="Cambria"/>
              <a:ea typeface="Cambria"/>
              <a:cs typeface="Cambria"/>
              <a:sym typeface="Cambria"/>
            </a:endParaRPr>
          </a:p>
          <a:p>
            <a:pPr indent="0" lvl="0" marL="0" rtl="0" algn="l">
              <a:lnSpc>
                <a:spcPct val="100000"/>
              </a:lnSpc>
              <a:spcBef>
                <a:spcPts val="0"/>
              </a:spcBef>
              <a:spcAft>
                <a:spcPts val="0"/>
              </a:spcAft>
              <a:buSzPts val="1100"/>
              <a:buNone/>
            </a:pPr>
            <a:r>
              <a:t/>
            </a:r>
            <a:endParaRPr>
              <a:latin typeface="Cambria"/>
              <a:ea typeface="Cambria"/>
              <a:cs typeface="Cambria"/>
              <a:sym typeface="Cambria"/>
            </a:endParaRPr>
          </a:p>
          <a:p>
            <a:pPr indent="0" lvl="0" marL="1371600" rtl="0" algn="l">
              <a:lnSpc>
                <a:spcPct val="100000"/>
              </a:lnSpc>
              <a:spcBef>
                <a:spcPts val="360"/>
              </a:spcBef>
              <a:spcAft>
                <a:spcPts val="0"/>
              </a:spcAft>
              <a:buSzPts val="1100"/>
              <a:buNone/>
            </a:pPr>
            <a:r>
              <a:rPr lang="en-US">
                <a:latin typeface="Cambria"/>
                <a:ea typeface="Cambria"/>
                <a:cs typeface="Cambria"/>
                <a:sym typeface="Cambria"/>
              </a:rPr>
              <a:t> </a:t>
            </a:r>
            <a:endParaRPr>
              <a:latin typeface="Cambria"/>
              <a:ea typeface="Cambria"/>
              <a:cs typeface="Cambria"/>
              <a:sym typeface="Cambria"/>
            </a:endParaRPr>
          </a:p>
          <a:p>
            <a:pPr indent="0" lvl="0" marL="1371600" rtl="0" algn="l">
              <a:lnSpc>
                <a:spcPct val="100000"/>
              </a:lnSpc>
              <a:spcBef>
                <a:spcPts val="360"/>
              </a:spcBef>
              <a:spcAft>
                <a:spcPts val="0"/>
              </a:spcAft>
              <a:buSzPts val="1100"/>
              <a:buNone/>
            </a:pPr>
            <a:r>
              <a:t/>
            </a:r>
            <a:endParaRPr>
              <a:latin typeface="Cambria"/>
              <a:ea typeface="Cambria"/>
              <a:cs typeface="Cambria"/>
              <a:sym typeface="Cambria"/>
            </a:endParaRPr>
          </a:p>
          <a:p>
            <a:pPr indent="0" lvl="0" marL="1371600" rtl="0" algn="l">
              <a:lnSpc>
                <a:spcPct val="100000"/>
              </a:lnSpc>
              <a:spcBef>
                <a:spcPts val="360"/>
              </a:spcBef>
              <a:spcAft>
                <a:spcPts val="0"/>
              </a:spcAft>
              <a:buClr>
                <a:schemeClr val="dk1"/>
              </a:buClr>
              <a:buSzPts val="1100"/>
              <a:buFont typeface="Arial"/>
              <a:buNone/>
            </a:pPr>
            <a:r>
              <a:t/>
            </a:r>
            <a:endParaRPr>
              <a:latin typeface="Cambria"/>
              <a:ea typeface="Cambria"/>
              <a:cs typeface="Cambria"/>
              <a:sym typeface="Cambria"/>
            </a:endParaRPr>
          </a:p>
          <a:p>
            <a:pPr indent="0" lvl="0" marL="0" rtl="0" algn="l">
              <a:lnSpc>
                <a:spcPct val="100000"/>
              </a:lnSpc>
              <a:spcBef>
                <a:spcPts val="360"/>
              </a:spcBef>
              <a:spcAft>
                <a:spcPts val="0"/>
              </a:spcAft>
              <a:buSzPts val="1100"/>
              <a:buNone/>
            </a:pPr>
            <a:r>
              <a:t/>
            </a:r>
            <a:endParaRPr>
              <a:latin typeface="Cambria"/>
              <a:ea typeface="Cambria"/>
              <a:cs typeface="Cambria"/>
              <a:sym typeface="Cambria"/>
            </a:endParaRPr>
          </a:p>
        </p:txBody>
      </p:sp>
      <p:sp>
        <p:nvSpPr>
          <p:cNvPr id="272" name="Google Shape;272;p46"/>
          <p:cNvSpPr txBox="1"/>
          <p:nvPr>
            <p:ph idx="12" type="sldNum"/>
          </p:nvPr>
        </p:nvSpPr>
        <p:spPr>
          <a:xfrm>
            <a:off x="6457950" y="4767264"/>
            <a:ext cx="2057400" cy="273900"/>
          </a:xfrm>
          <a:prstGeom prst="rect">
            <a:avLst/>
          </a:prstGeom>
          <a:noFill/>
          <a:ln>
            <a:noFill/>
          </a:ln>
        </p:spPr>
        <p:txBody>
          <a:bodyPr anchorCtr="0" anchor="b"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US"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47"/>
          <p:cNvSpPr txBox="1"/>
          <p:nvPr>
            <p:ph type="title"/>
          </p:nvPr>
        </p:nvSpPr>
        <p:spPr>
          <a:xfrm>
            <a:off x="1435600" y="205975"/>
            <a:ext cx="7498200" cy="937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360"/>
              </a:spcBef>
              <a:spcAft>
                <a:spcPts val="0"/>
              </a:spcAft>
              <a:buSzPts val="1400"/>
              <a:buNone/>
            </a:pPr>
            <a:r>
              <a:t/>
            </a:r>
            <a:endParaRPr sz="3300">
              <a:solidFill>
                <a:schemeClr val="dk1"/>
              </a:solidFill>
            </a:endParaRPr>
          </a:p>
          <a:p>
            <a:pPr indent="0" lvl="0" marL="0" rtl="0" algn="ctr">
              <a:lnSpc>
                <a:spcPct val="100000"/>
              </a:lnSpc>
              <a:spcBef>
                <a:spcPts val="360"/>
              </a:spcBef>
              <a:spcAft>
                <a:spcPts val="0"/>
              </a:spcAft>
              <a:buClr>
                <a:schemeClr val="dk1"/>
              </a:buClr>
              <a:buSzPts val="1100"/>
              <a:buFont typeface="Arial"/>
              <a:buNone/>
            </a:pPr>
            <a:r>
              <a:rPr lang="en-US" sz="3000">
                <a:solidFill>
                  <a:schemeClr val="dk1"/>
                </a:solidFill>
                <a:latin typeface="Cambria"/>
                <a:ea typeface="Cambria"/>
                <a:cs typeface="Cambria"/>
                <a:sym typeface="Cambria"/>
              </a:rPr>
              <a:t>Traumatic Experiences are Prevalent in the Lives of Children</a:t>
            </a:r>
            <a:endParaRPr sz="3000">
              <a:solidFill>
                <a:schemeClr val="dk1"/>
              </a:solidFill>
              <a:latin typeface="Cambria"/>
              <a:ea typeface="Cambria"/>
              <a:cs typeface="Cambria"/>
              <a:sym typeface="Cambria"/>
            </a:endParaRPr>
          </a:p>
          <a:p>
            <a:pPr indent="0" lvl="0" marL="0" rtl="0" algn="l">
              <a:lnSpc>
                <a:spcPct val="100000"/>
              </a:lnSpc>
              <a:spcBef>
                <a:spcPts val="0"/>
              </a:spcBef>
              <a:spcAft>
                <a:spcPts val="0"/>
              </a:spcAft>
              <a:buSzPts val="1400"/>
              <a:buNone/>
            </a:pPr>
            <a:r>
              <a:t/>
            </a:r>
            <a:endParaRPr sz="3300">
              <a:solidFill>
                <a:schemeClr val="dk1"/>
              </a:solidFill>
            </a:endParaRPr>
          </a:p>
        </p:txBody>
      </p:sp>
      <p:sp>
        <p:nvSpPr>
          <p:cNvPr id="279" name="Google Shape;279;p47"/>
          <p:cNvSpPr txBox="1"/>
          <p:nvPr>
            <p:ph idx="1" type="body"/>
          </p:nvPr>
        </p:nvSpPr>
        <p:spPr>
          <a:xfrm>
            <a:off x="1435600" y="1281450"/>
            <a:ext cx="7498200" cy="3758700"/>
          </a:xfrm>
          <a:prstGeom prst="rect">
            <a:avLst/>
          </a:prstGeom>
          <a:noFill/>
          <a:ln cap="flat" cmpd="sng" w="9525">
            <a:solidFill>
              <a:srgbClr val="000000"/>
            </a:solidFill>
            <a:prstDash val="lgDashDot"/>
            <a:round/>
            <a:headEnd len="sm" w="sm" type="none"/>
            <a:tailEnd len="sm" w="sm" type="none"/>
          </a:ln>
        </p:spPr>
        <p:txBody>
          <a:bodyPr anchorCtr="0" anchor="t" bIns="45700" lIns="91425" spcFirstLastPara="1" rIns="91425" wrap="square" tIns="45700">
            <a:noAutofit/>
          </a:bodyPr>
          <a:lstStyle/>
          <a:p>
            <a:pPr indent="-368300" lvl="0" marL="457200" rtl="0" algn="l">
              <a:lnSpc>
                <a:spcPct val="100000"/>
              </a:lnSpc>
              <a:spcBef>
                <a:spcPts val="360"/>
              </a:spcBef>
              <a:spcAft>
                <a:spcPts val="0"/>
              </a:spcAft>
              <a:buSzPts val="2200"/>
              <a:buFont typeface="Cambria"/>
              <a:buChar char="•"/>
            </a:pPr>
            <a:r>
              <a:rPr lang="en-US" sz="2200">
                <a:latin typeface="Cambria"/>
                <a:ea typeface="Cambria"/>
                <a:cs typeface="Cambria"/>
                <a:sym typeface="Cambria"/>
              </a:rPr>
              <a:t>One out of every four children attending school has been exposed to a traumatic event that can affect learning and behavior</a:t>
            </a:r>
            <a:endParaRPr sz="2200">
              <a:latin typeface="Cambria"/>
              <a:ea typeface="Cambria"/>
              <a:cs typeface="Cambria"/>
              <a:sym typeface="Cambria"/>
            </a:endParaRPr>
          </a:p>
          <a:p>
            <a:pPr indent="0" lvl="0" marL="457200" rtl="0" algn="l">
              <a:lnSpc>
                <a:spcPct val="100000"/>
              </a:lnSpc>
              <a:spcBef>
                <a:spcPts val="360"/>
              </a:spcBef>
              <a:spcAft>
                <a:spcPts val="0"/>
              </a:spcAft>
              <a:buSzPts val="1100"/>
              <a:buNone/>
            </a:pPr>
            <a:r>
              <a:t/>
            </a:r>
            <a:endParaRPr sz="2200">
              <a:latin typeface="Cambria"/>
              <a:ea typeface="Cambria"/>
              <a:cs typeface="Cambria"/>
              <a:sym typeface="Cambria"/>
            </a:endParaRPr>
          </a:p>
          <a:p>
            <a:pPr indent="-368300" lvl="0" marL="457200" rtl="0" algn="l">
              <a:lnSpc>
                <a:spcPct val="100000"/>
              </a:lnSpc>
              <a:spcBef>
                <a:spcPts val="0"/>
              </a:spcBef>
              <a:spcAft>
                <a:spcPts val="0"/>
              </a:spcAft>
              <a:buSzPts val="2200"/>
              <a:buFont typeface="Cambria"/>
              <a:buChar char="•"/>
            </a:pPr>
            <a:r>
              <a:rPr lang="en-US" sz="2200">
                <a:latin typeface="Cambria"/>
                <a:ea typeface="Cambria"/>
                <a:cs typeface="Cambria"/>
                <a:sym typeface="Cambria"/>
              </a:rPr>
              <a:t>Trauma can impact school performance and impair learning</a:t>
            </a:r>
            <a:endParaRPr sz="2200">
              <a:latin typeface="Cambria"/>
              <a:ea typeface="Cambria"/>
              <a:cs typeface="Cambria"/>
              <a:sym typeface="Cambria"/>
            </a:endParaRPr>
          </a:p>
          <a:p>
            <a:pPr indent="0" lvl="0" marL="457200" rtl="0" algn="l">
              <a:lnSpc>
                <a:spcPct val="100000"/>
              </a:lnSpc>
              <a:spcBef>
                <a:spcPts val="0"/>
              </a:spcBef>
              <a:spcAft>
                <a:spcPts val="0"/>
              </a:spcAft>
              <a:buSzPts val="1100"/>
              <a:buNone/>
            </a:pPr>
            <a:r>
              <a:t/>
            </a:r>
            <a:endParaRPr sz="2200">
              <a:latin typeface="Cambria"/>
              <a:ea typeface="Cambria"/>
              <a:cs typeface="Cambria"/>
              <a:sym typeface="Cambria"/>
            </a:endParaRPr>
          </a:p>
          <a:p>
            <a:pPr indent="-368300" lvl="0" marL="457200" rtl="0" algn="l">
              <a:lnSpc>
                <a:spcPct val="100000"/>
              </a:lnSpc>
              <a:spcBef>
                <a:spcPts val="0"/>
              </a:spcBef>
              <a:spcAft>
                <a:spcPts val="0"/>
              </a:spcAft>
              <a:buSzPts val="2200"/>
              <a:buFont typeface="Cambria"/>
              <a:buChar char="•"/>
            </a:pPr>
            <a:r>
              <a:rPr lang="en-US" sz="2200">
                <a:latin typeface="Cambria"/>
                <a:ea typeface="Cambria"/>
                <a:cs typeface="Cambria"/>
                <a:sym typeface="Cambria"/>
              </a:rPr>
              <a:t>Traumatized children may experience physical and emotional distress</a:t>
            </a:r>
            <a:endParaRPr sz="2200">
              <a:latin typeface="Cambria"/>
              <a:ea typeface="Cambria"/>
              <a:cs typeface="Cambria"/>
              <a:sym typeface="Cambria"/>
            </a:endParaRPr>
          </a:p>
          <a:p>
            <a:pPr indent="0" lvl="0" marL="0" rtl="0" algn="l">
              <a:lnSpc>
                <a:spcPct val="100000"/>
              </a:lnSpc>
              <a:spcBef>
                <a:spcPts val="360"/>
              </a:spcBef>
              <a:spcAft>
                <a:spcPts val="0"/>
              </a:spcAft>
              <a:buSzPts val="1100"/>
              <a:buNone/>
            </a:pPr>
            <a:r>
              <a:t/>
            </a:r>
            <a:endParaRPr sz="1800">
              <a:latin typeface="Cambria"/>
              <a:ea typeface="Cambria"/>
              <a:cs typeface="Cambria"/>
              <a:sym typeface="Cambria"/>
            </a:endParaRPr>
          </a:p>
          <a:p>
            <a:pPr indent="0" lvl="0" marL="0" rtl="0" algn="l">
              <a:lnSpc>
                <a:spcPct val="100000"/>
              </a:lnSpc>
              <a:spcBef>
                <a:spcPts val="360"/>
              </a:spcBef>
              <a:spcAft>
                <a:spcPts val="0"/>
              </a:spcAft>
              <a:buSzPts val="1100"/>
              <a:buNone/>
            </a:pPr>
            <a:r>
              <a:rPr lang="en-US" sz="1400">
                <a:latin typeface="Cambria"/>
                <a:ea typeface="Cambria"/>
                <a:cs typeface="Cambria"/>
                <a:sym typeface="Cambria"/>
              </a:rPr>
              <a:t>The National Child Traumatic Stress Network, 2017</a:t>
            </a:r>
            <a:endParaRPr sz="1400">
              <a:latin typeface="Cambria"/>
              <a:ea typeface="Cambria"/>
              <a:cs typeface="Cambria"/>
              <a:sym typeface="Cambria"/>
            </a:endParaRPr>
          </a:p>
        </p:txBody>
      </p:sp>
      <p:sp>
        <p:nvSpPr>
          <p:cNvPr id="280" name="Google Shape;280;p47"/>
          <p:cNvSpPr txBox="1"/>
          <p:nvPr>
            <p:ph idx="12" type="sldNum"/>
          </p:nvPr>
        </p:nvSpPr>
        <p:spPr>
          <a:xfrm>
            <a:off x="6457950" y="4767264"/>
            <a:ext cx="2057400" cy="273900"/>
          </a:xfrm>
          <a:prstGeom prst="rect">
            <a:avLst/>
          </a:prstGeom>
          <a:noFill/>
          <a:ln>
            <a:noFill/>
          </a:ln>
        </p:spPr>
        <p:txBody>
          <a:bodyPr anchorCtr="0" anchor="b"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US"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Google Shape;286;p48"/>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3000">
                <a:latin typeface="Cambria"/>
                <a:ea typeface="Cambria"/>
                <a:cs typeface="Cambria"/>
                <a:sym typeface="Cambria"/>
              </a:rPr>
              <a:t>Why Trauma Sensitive Schools </a:t>
            </a:r>
            <a:endParaRPr sz="3000">
              <a:latin typeface="Cambria"/>
              <a:ea typeface="Cambria"/>
              <a:cs typeface="Cambria"/>
              <a:sym typeface="Cambria"/>
            </a:endParaRPr>
          </a:p>
        </p:txBody>
      </p:sp>
      <p:sp>
        <p:nvSpPr>
          <p:cNvPr id="287" name="Google Shape;287;p48"/>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100"/>
              <a:buNone/>
            </a:pPr>
            <a:r>
              <a:rPr lang="en-US" sz="2200">
                <a:latin typeface="Cambria"/>
                <a:ea typeface="Cambria"/>
                <a:cs typeface="Cambria"/>
                <a:sym typeface="Cambria"/>
              </a:rPr>
              <a:t>21st Century schools must learn to recognize the impact of trauma on students</a:t>
            </a:r>
            <a:endParaRPr sz="2200">
              <a:latin typeface="Cambria"/>
              <a:ea typeface="Cambria"/>
              <a:cs typeface="Cambria"/>
              <a:sym typeface="Cambria"/>
            </a:endParaRPr>
          </a:p>
          <a:p>
            <a:pPr indent="0" lvl="0" marL="0" rtl="0" algn="l">
              <a:lnSpc>
                <a:spcPct val="100000"/>
              </a:lnSpc>
              <a:spcBef>
                <a:spcPts val="360"/>
              </a:spcBef>
              <a:spcAft>
                <a:spcPts val="0"/>
              </a:spcAft>
              <a:buSzPts val="1100"/>
              <a:buNone/>
            </a:pPr>
            <a:r>
              <a:rPr lang="en-US" sz="2200">
                <a:latin typeface="Cambria"/>
                <a:ea typeface="Cambria"/>
                <a:cs typeface="Cambria"/>
                <a:sym typeface="Cambria"/>
              </a:rPr>
              <a:t>To:</a:t>
            </a:r>
            <a:endParaRPr sz="2200">
              <a:latin typeface="Cambria"/>
              <a:ea typeface="Cambria"/>
              <a:cs typeface="Cambria"/>
              <a:sym typeface="Cambria"/>
            </a:endParaRPr>
          </a:p>
          <a:p>
            <a:pPr indent="-368300" lvl="0" marL="457200" rtl="0" algn="l">
              <a:lnSpc>
                <a:spcPct val="100000"/>
              </a:lnSpc>
              <a:spcBef>
                <a:spcPts val="360"/>
              </a:spcBef>
              <a:spcAft>
                <a:spcPts val="0"/>
              </a:spcAft>
              <a:buSzPts val="2200"/>
              <a:buFont typeface="Cambria"/>
              <a:buChar char="●"/>
            </a:pPr>
            <a:r>
              <a:rPr lang="en-US" sz="2200">
                <a:latin typeface="Cambria"/>
                <a:ea typeface="Cambria"/>
                <a:cs typeface="Cambria"/>
                <a:sym typeface="Cambria"/>
              </a:rPr>
              <a:t>Foster safe and supportive learning environments</a:t>
            </a:r>
            <a:endParaRPr sz="2200">
              <a:latin typeface="Cambria"/>
              <a:ea typeface="Cambria"/>
              <a:cs typeface="Cambria"/>
              <a:sym typeface="Cambria"/>
            </a:endParaRPr>
          </a:p>
          <a:p>
            <a:pPr indent="-368300" lvl="0" marL="457200" rtl="0" algn="l">
              <a:lnSpc>
                <a:spcPct val="100000"/>
              </a:lnSpc>
              <a:spcBef>
                <a:spcPts val="0"/>
              </a:spcBef>
              <a:spcAft>
                <a:spcPts val="0"/>
              </a:spcAft>
              <a:buSzPts val="2200"/>
              <a:buFont typeface="Cambria"/>
              <a:buChar char="●"/>
            </a:pPr>
            <a:r>
              <a:rPr lang="en-US" sz="2200">
                <a:latin typeface="Cambria"/>
                <a:ea typeface="Cambria"/>
                <a:cs typeface="Cambria"/>
                <a:sym typeface="Cambria"/>
              </a:rPr>
              <a:t>Build an environment where students can make positive connections</a:t>
            </a:r>
            <a:endParaRPr sz="2200">
              <a:latin typeface="Cambria"/>
              <a:ea typeface="Cambria"/>
              <a:cs typeface="Cambria"/>
              <a:sym typeface="Cambria"/>
            </a:endParaRPr>
          </a:p>
          <a:p>
            <a:pPr indent="-368300" lvl="0" marL="457200" rtl="0" algn="l">
              <a:lnSpc>
                <a:spcPct val="100000"/>
              </a:lnSpc>
              <a:spcBef>
                <a:spcPts val="0"/>
              </a:spcBef>
              <a:spcAft>
                <a:spcPts val="0"/>
              </a:spcAft>
              <a:buSzPts val="2200"/>
              <a:buFont typeface="Cambria"/>
              <a:buChar char="●"/>
            </a:pPr>
            <a:r>
              <a:rPr lang="en-US" sz="2200">
                <a:latin typeface="Cambria"/>
                <a:ea typeface="Cambria"/>
                <a:cs typeface="Cambria"/>
                <a:sym typeface="Cambria"/>
              </a:rPr>
              <a:t>Teach students how to safely regulate their emotions and heal from the impact of trauma</a:t>
            </a:r>
            <a:endParaRPr sz="2200">
              <a:latin typeface="Cambria"/>
              <a:ea typeface="Cambria"/>
              <a:cs typeface="Cambria"/>
              <a:sym typeface="Cambria"/>
            </a:endParaRPr>
          </a:p>
          <a:p>
            <a:pPr indent="0" lvl="0" marL="0" rtl="0" algn="l">
              <a:lnSpc>
                <a:spcPct val="100000"/>
              </a:lnSpc>
              <a:spcBef>
                <a:spcPts val="360"/>
              </a:spcBef>
              <a:spcAft>
                <a:spcPts val="0"/>
              </a:spcAft>
              <a:buSzPts val="1100"/>
              <a:buNone/>
            </a:pPr>
            <a:r>
              <a:t/>
            </a:r>
            <a:endParaRPr sz="2200">
              <a:latin typeface="Cambria"/>
              <a:ea typeface="Cambria"/>
              <a:cs typeface="Cambria"/>
              <a:sym typeface="Cambria"/>
            </a:endParaRPr>
          </a:p>
          <a:p>
            <a:pPr indent="0" lvl="0" marL="0" rtl="0" algn="l">
              <a:lnSpc>
                <a:spcPct val="100000"/>
              </a:lnSpc>
              <a:spcBef>
                <a:spcPts val="360"/>
              </a:spcBef>
              <a:spcAft>
                <a:spcPts val="0"/>
              </a:spcAft>
              <a:buSzPts val="1100"/>
              <a:buNone/>
            </a:pPr>
            <a:r>
              <a:rPr lang="en-US" sz="1400">
                <a:latin typeface="Cambria"/>
                <a:ea typeface="Cambria"/>
                <a:cs typeface="Cambria"/>
                <a:sym typeface="Cambria"/>
              </a:rPr>
              <a:t>Adapted from </a:t>
            </a:r>
            <a:r>
              <a:rPr lang="en-US" sz="1400" u="sng">
                <a:solidFill>
                  <a:schemeClr val="hlink"/>
                </a:solidFill>
                <a:latin typeface="Cambria"/>
                <a:ea typeface="Cambria"/>
                <a:cs typeface="Cambria"/>
                <a:sym typeface="Cambria"/>
                <a:hlinkClick r:id="rId3"/>
              </a:rPr>
              <a:t>www.traumasensitiveschools.org</a:t>
            </a:r>
            <a:endParaRPr sz="1400">
              <a:latin typeface="Cambria"/>
              <a:ea typeface="Cambria"/>
              <a:cs typeface="Cambria"/>
              <a:sym typeface="Cambria"/>
            </a:endParaRPr>
          </a:p>
          <a:p>
            <a:pPr indent="0" lvl="0" marL="0" rtl="0" algn="l">
              <a:lnSpc>
                <a:spcPct val="100000"/>
              </a:lnSpc>
              <a:spcBef>
                <a:spcPts val="360"/>
              </a:spcBef>
              <a:spcAft>
                <a:spcPts val="0"/>
              </a:spcAft>
              <a:buSzPts val="1100"/>
              <a:buNone/>
            </a:pPr>
            <a:r>
              <a:t/>
            </a:r>
            <a:endParaRPr sz="1400">
              <a:latin typeface="Cambria"/>
              <a:ea typeface="Cambria"/>
              <a:cs typeface="Cambria"/>
              <a:sym typeface="Cambria"/>
            </a:endParaRPr>
          </a:p>
        </p:txBody>
      </p:sp>
      <p:sp>
        <p:nvSpPr>
          <p:cNvPr id="288" name="Google Shape;288;p48"/>
          <p:cNvSpPr txBox="1"/>
          <p:nvPr>
            <p:ph idx="12" type="sldNum"/>
          </p:nvPr>
        </p:nvSpPr>
        <p:spPr>
          <a:xfrm>
            <a:off x="6457950" y="4767264"/>
            <a:ext cx="2057400" cy="273900"/>
          </a:xfrm>
          <a:prstGeom prst="rect">
            <a:avLst/>
          </a:prstGeom>
          <a:noFill/>
          <a:ln>
            <a:noFill/>
          </a:ln>
        </p:spPr>
        <p:txBody>
          <a:bodyPr anchorCtr="0" anchor="b"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US"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Google Shape;294;p49"/>
          <p:cNvSpPr txBox="1"/>
          <p:nvPr>
            <p:ph type="title"/>
          </p:nvPr>
        </p:nvSpPr>
        <p:spPr>
          <a:xfrm>
            <a:off x="1435600" y="205975"/>
            <a:ext cx="7498200" cy="6189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400"/>
              <a:buNone/>
            </a:pPr>
            <a:r>
              <a:rPr lang="en-US" sz="3000">
                <a:latin typeface="Cambria"/>
                <a:ea typeface="Cambria"/>
                <a:cs typeface="Cambria"/>
                <a:sym typeface="Cambria"/>
              </a:rPr>
              <a:t>Trauma-Sensitive Schools</a:t>
            </a:r>
            <a:endParaRPr sz="3000">
              <a:latin typeface="Cambria"/>
              <a:ea typeface="Cambria"/>
              <a:cs typeface="Cambria"/>
              <a:sym typeface="Cambria"/>
            </a:endParaRPr>
          </a:p>
        </p:txBody>
      </p:sp>
      <p:sp>
        <p:nvSpPr>
          <p:cNvPr id="295" name="Google Shape;295;p49"/>
          <p:cNvSpPr txBox="1"/>
          <p:nvPr>
            <p:ph idx="1" type="body"/>
          </p:nvPr>
        </p:nvSpPr>
        <p:spPr>
          <a:xfrm>
            <a:off x="1156250" y="824875"/>
            <a:ext cx="7498200" cy="4318500"/>
          </a:xfrm>
          <a:prstGeom prst="rect">
            <a:avLst/>
          </a:prstGeom>
          <a:noFill/>
          <a:ln>
            <a:noFill/>
          </a:ln>
        </p:spPr>
        <p:txBody>
          <a:bodyPr anchorCtr="0" anchor="t" bIns="34275" lIns="68575" spcFirstLastPara="1" rIns="68575" wrap="square" tIns="34275">
            <a:noAutofit/>
          </a:bodyPr>
          <a:lstStyle/>
          <a:p>
            <a:pPr indent="0" lvl="0" marL="0" rtl="0" algn="ctr">
              <a:lnSpc>
                <a:spcPct val="100000"/>
              </a:lnSpc>
              <a:spcBef>
                <a:spcPts val="750"/>
              </a:spcBef>
              <a:spcAft>
                <a:spcPts val="0"/>
              </a:spcAft>
              <a:buClr>
                <a:schemeClr val="dk1"/>
              </a:buClr>
              <a:buSzPts val="1100"/>
              <a:buFont typeface="Arial"/>
              <a:buNone/>
            </a:pPr>
            <a:r>
              <a:rPr lang="en-US" sz="2200">
                <a:latin typeface="Cambria"/>
                <a:ea typeface="Cambria"/>
                <a:cs typeface="Cambria"/>
                <a:sym typeface="Cambria"/>
              </a:rPr>
              <a:t>Assume that everyone has had experiences that could be traumatizing; such as a history of abuse or neglect, or mental health issues and exposure to violence.  Therefore, we as educators want to be thoughtful about how we navigate interactions with students. </a:t>
            </a:r>
            <a:endParaRPr sz="22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sz="22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sz="22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sz="14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sz="14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sz="14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sz="14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sz="14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sz="14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sz="1400">
              <a:latin typeface="Cambria"/>
              <a:ea typeface="Cambria"/>
              <a:cs typeface="Cambria"/>
              <a:sym typeface="Cambria"/>
            </a:endParaRPr>
          </a:p>
          <a:p>
            <a:pPr indent="0" lvl="0" marL="0" rtl="0" algn="l">
              <a:lnSpc>
                <a:spcPct val="100000"/>
              </a:lnSpc>
              <a:spcBef>
                <a:spcPts val="0"/>
              </a:spcBef>
              <a:spcAft>
                <a:spcPts val="0"/>
              </a:spcAft>
              <a:buClr>
                <a:schemeClr val="dk1"/>
              </a:buClr>
              <a:buSzPts val="1400"/>
              <a:buFont typeface="Arial"/>
              <a:buNone/>
            </a:pPr>
            <a:r>
              <a:rPr lang="en-US" sz="1400">
                <a:latin typeface="Cambria"/>
                <a:ea typeface="Cambria"/>
                <a:cs typeface="Cambria"/>
                <a:sym typeface="Cambria"/>
              </a:rPr>
              <a:t>The National Child Traumatic Stress Network</a:t>
            </a:r>
            <a:endParaRPr sz="1400">
              <a:latin typeface="Cambria"/>
              <a:ea typeface="Cambria"/>
              <a:cs typeface="Cambria"/>
              <a:sym typeface="Cambria"/>
            </a:endParaRPr>
          </a:p>
          <a:p>
            <a:pPr indent="0" lvl="0" marL="0" rtl="0" algn="l">
              <a:lnSpc>
                <a:spcPct val="100000"/>
              </a:lnSpc>
              <a:spcBef>
                <a:spcPts val="750"/>
              </a:spcBef>
              <a:spcAft>
                <a:spcPts val="0"/>
              </a:spcAft>
              <a:buSzPts val="1100"/>
              <a:buNone/>
            </a:pPr>
            <a:r>
              <a:t/>
            </a:r>
            <a:endParaRPr>
              <a:latin typeface="Cambria"/>
              <a:ea typeface="Cambria"/>
              <a:cs typeface="Cambria"/>
              <a:sym typeface="Cambria"/>
            </a:endParaRPr>
          </a:p>
        </p:txBody>
      </p:sp>
      <p:pic>
        <p:nvPicPr>
          <p:cNvPr id="296" name="Google Shape;296;p49"/>
          <p:cNvPicPr preferRelativeResize="0"/>
          <p:nvPr/>
        </p:nvPicPr>
        <p:blipFill rotWithShape="1">
          <a:blip r:embed="rId3">
            <a:alphaModFix/>
          </a:blip>
          <a:srcRect b="0" l="0" r="0" t="0"/>
          <a:stretch/>
        </p:blipFill>
        <p:spPr>
          <a:xfrm>
            <a:off x="4045172" y="2816550"/>
            <a:ext cx="2667325" cy="1602975"/>
          </a:xfrm>
          <a:prstGeom prst="rect">
            <a:avLst/>
          </a:prstGeom>
          <a:noFill/>
          <a:ln>
            <a:noFill/>
          </a:ln>
        </p:spPr>
      </p:pic>
      <p:sp>
        <p:nvSpPr>
          <p:cNvPr id="297" name="Google Shape;297;p49"/>
          <p:cNvSpPr txBox="1"/>
          <p:nvPr>
            <p:ph idx="12" type="sldNum"/>
          </p:nvPr>
        </p:nvSpPr>
        <p:spPr>
          <a:xfrm>
            <a:off x="6457950" y="4767264"/>
            <a:ext cx="2057400" cy="273900"/>
          </a:xfrm>
          <a:prstGeom prst="rect">
            <a:avLst/>
          </a:prstGeom>
          <a:noFill/>
          <a:ln>
            <a:noFill/>
          </a:ln>
        </p:spPr>
        <p:txBody>
          <a:bodyPr anchorCtr="0" anchor="b"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US"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02" name="Shape 302"/>
        <p:cNvGrpSpPr/>
        <p:nvPr/>
      </p:nvGrpSpPr>
      <p:grpSpPr>
        <a:xfrm>
          <a:off x="0" y="0"/>
          <a:ext cx="0" cy="0"/>
          <a:chOff x="0" y="0"/>
          <a:chExt cx="0" cy="0"/>
        </a:xfrm>
      </p:grpSpPr>
      <p:pic>
        <p:nvPicPr>
          <p:cNvPr descr="ACE_PPT_UnderstandingACEs 22.pdf" id="303" name="Google Shape;303;p50"/>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08" name="Shape 308"/>
        <p:cNvGrpSpPr/>
        <p:nvPr/>
      </p:nvGrpSpPr>
      <p:grpSpPr>
        <a:xfrm>
          <a:off x="0" y="0"/>
          <a:ext cx="0" cy="0"/>
          <a:chOff x="0" y="0"/>
          <a:chExt cx="0" cy="0"/>
        </a:xfrm>
      </p:grpSpPr>
      <p:pic>
        <p:nvPicPr>
          <p:cNvPr descr="ACE_PPT_UnderstandingACEs 55.1.pdf" id="309" name="Google Shape;309;p51"/>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pic>
        <p:nvPicPr>
          <p:cNvPr id="315" name="Google Shape;315;p52"/>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20" name="Shape 320"/>
        <p:cNvGrpSpPr/>
        <p:nvPr/>
      </p:nvGrpSpPr>
      <p:grpSpPr>
        <a:xfrm>
          <a:off x="0" y="0"/>
          <a:ext cx="0" cy="0"/>
          <a:chOff x="0" y="0"/>
          <a:chExt cx="0" cy="0"/>
        </a:xfrm>
      </p:grpSpPr>
      <p:pic>
        <p:nvPicPr>
          <p:cNvPr id="321" name="Google Shape;321;p53"/>
          <p:cNvPicPr preferRelativeResize="0"/>
          <p:nvPr/>
        </p:nvPicPr>
        <p:blipFill rotWithShape="1">
          <a:blip r:embed="rId3">
            <a:alphaModFix/>
          </a:blip>
          <a:srcRect b="0" l="0" r="0" t="0"/>
          <a:stretch/>
        </p:blipFill>
        <p:spPr>
          <a:xfrm>
            <a:off x="12701" y="-3"/>
            <a:ext cx="9137930" cy="514008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pic>
        <p:nvPicPr>
          <p:cNvPr descr="ACE_PPT_UnderstandingACEs 2.pdf" id="94" name="Google Shape;94;p18"/>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26" name="Shape 326"/>
        <p:cNvGrpSpPr/>
        <p:nvPr/>
      </p:nvGrpSpPr>
      <p:grpSpPr>
        <a:xfrm>
          <a:off x="0" y="0"/>
          <a:ext cx="0" cy="0"/>
          <a:chOff x="0" y="0"/>
          <a:chExt cx="0" cy="0"/>
        </a:xfrm>
      </p:grpSpPr>
      <p:pic>
        <p:nvPicPr>
          <p:cNvPr id="327" name="Google Shape;327;p54"/>
          <p:cNvPicPr preferRelativeResize="0"/>
          <p:nvPr/>
        </p:nvPicPr>
        <p:blipFill rotWithShape="1">
          <a:blip r:embed="rId3">
            <a:alphaModFix/>
          </a:blip>
          <a:srcRect b="0" l="0" r="0" t="0"/>
          <a:stretch/>
        </p:blipFill>
        <p:spPr>
          <a:xfrm>
            <a:off x="0" y="-1"/>
            <a:ext cx="9144000"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32" name="Shape 332"/>
        <p:cNvGrpSpPr/>
        <p:nvPr/>
      </p:nvGrpSpPr>
      <p:grpSpPr>
        <a:xfrm>
          <a:off x="0" y="0"/>
          <a:ext cx="0" cy="0"/>
          <a:chOff x="0" y="0"/>
          <a:chExt cx="0" cy="0"/>
        </a:xfrm>
      </p:grpSpPr>
      <p:pic>
        <p:nvPicPr>
          <p:cNvPr id="333" name="Google Shape;333;p55"/>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38" name="Shape 338"/>
        <p:cNvGrpSpPr/>
        <p:nvPr/>
      </p:nvGrpSpPr>
      <p:grpSpPr>
        <a:xfrm>
          <a:off x="0" y="0"/>
          <a:ext cx="0" cy="0"/>
          <a:chOff x="0" y="0"/>
          <a:chExt cx="0" cy="0"/>
        </a:xfrm>
      </p:grpSpPr>
      <p:pic>
        <p:nvPicPr>
          <p:cNvPr id="339" name="Google Shape;339;p56"/>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44" name="Shape 344"/>
        <p:cNvGrpSpPr/>
        <p:nvPr/>
      </p:nvGrpSpPr>
      <p:grpSpPr>
        <a:xfrm>
          <a:off x="0" y="0"/>
          <a:ext cx="0" cy="0"/>
          <a:chOff x="0" y="0"/>
          <a:chExt cx="0" cy="0"/>
        </a:xfrm>
      </p:grpSpPr>
      <p:pic>
        <p:nvPicPr>
          <p:cNvPr id="345" name="Google Shape;345;p57"/>
          <p:cNvPicPr preferRelativeResize="0"/>
          <p:nvPr/>
        </p:nvPicPr>
        <p:blipFill>
          <a:blip r:embed="rId3">
            <a:alphaModFix/>
          </a:blip>
          <a:stretch>
            <a:fillRect/>
          </a:stretch>
        </p:blipFill>
        <p:spPr>
          <a:xfrm>
            <a:off x="628650" y="0"/>
            <a:ext cx="7440299" cy="5143499"/>
          </a:xfrm>
          <a:prstGeom prst="rect">
            <a:avLst/>
          </a:prstGeom>
          <a:noFill/>
          <a:ln>
            <a:noFill/>
          </a:ln>
        </p:spPr>
      </p:pic>
      <p:pic>
        <p:nvPicPr>
          <p:cNvPr id="346" name="Google Shape;346;p57"/>
          <p:cNvPicPr preferRelativeResize="0"/>
          <p:nvPr/>
        </p:nvPicPr>
        <p:blipFill>
          <a:blip r:embed="rId4">
            <a:alphaModFix/>
          </a:blip>
          <a:stretch>
            <a:fillRect/>
          </a:stretch>
        </p:blipFill>
        <p:spPr>
          <a:xfrm>
            <a:off x="323300" y="0"/>
            <a:ext cx="8361874" cy="5143500"/>
          </a:xfrm>
          <a:prstGeom prst="rect">
            <a:avLst/>
          </a:prstGeom>
          <a:noFill/>
          <a:ln>
            <a:noFill/>
          </a:ln>
        </p:spPr>
      </p:pic>
      <p:pic>
        <p:nvPicPr>
          <p:cNvPr id="347" name="Google Shape;347;p57"/>
          <p:cNvPicPr preferRelativeResize="0"/>
          <p:nvPr/>
        </p:nvPicPr>
        <p:blipFill>
          <a:blip r:embed="rId5">
            <a:alphaModFix/>
          </a:blip>
          <a:stretch>
            <a:fillRect/>
          </a:stretch>
        </p:blipFill>
        <p:spPr>
          <a:xfrm>
            <a:off x="0" y="0"/>
            <a:ext cx="9144000"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sp>
        <p:nvSpPr>
          <p:cNvPr id="353" name="Google Shape;353;p58"/>
          <p:cNvSpPr txBox="1"/>
          <p:nvPr>
            <p:ph type="ctrTitle"/>
          </p:nvPr>
        </p:nvSpPr>
        <p:spPr>
          <a:xfrm>
            <a:off x="1143000" y="515500"/>
            <a:ext cx="6858000" cy="59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sz="3000"/>
          </a:p>
          <a:p>
            <a:pPr indent="0" lvl="0" marL="0" rtl="0" algn="ctr">
              <a:spcBef>
                <a:spcPts val="0"/>
              </a:spcBef>
              <a:spcAft>
                <a:spcPts val="0"/>
              </a:spcAft>
              <a:buNone/>
            </a:pPr>
            <a:r>
              <a:t/>
            </a:r>
            <a:endParaRPr sz="3000"/>
          </a:p>
          <a:p>
            <a:pPr indent="0" lvl="0" marL="0" rtl="0" algn="ctr">
              <a:spcBef>
                <a:spcPts val="0"/>
              </a:spcBef>
              <a:spcAft>
                <a:spcPts val="0"/>
              </a:spcAft>
              <a:buNone/>
            </a:pPr>
            <a:r>
              <a:t/>
            </a:r>
            <a:endParaRPr sz="3000"/>
          </a:p>
          <a:p>
            <a:pPr indent="0" lvl="0" marL="0" rtl="0" algn="ctr">
              <a:spcBef>
                <a:spcPts val="0"/>
              </a:spcBef>
              <a:spcAft>
                <a:spcPts val="0"/>
              </a:spcAft>
              <a:buNone/>
            </a:pPr>
            <a:r>
              <a:t/>
            </a:r>
            <a:endParaRPr sz="3000"/>
          </a:p>
          <a:p>
            <a:pPr indent="0" lvl="0" marL="0" rtl="0" algn="ctr">
              <a:spcBef>
                <a:spcPts val="0"/>
              </a:spcBef>
              <a:spcAft>
                <a:spcPts val="0"/>
              </a:spcAft>
              <a:buClr>
                <a:schemeClr val="dk1"/>
              </a:buClr>
              <a:buSzPts val="1100"/>
              <a:buFont typeface="Arial"/>
              <a:buNone/>
            </a:pPr>
            <a:r>
              <a:rPr lang="en-US" sz="3000"/>
              <a:t>Reflection Questions</a:t>
            </a:r>
            <a:endParaRPr sz="2400"/>
          </a:p>
        </p:txBody>
      </p:sp>
      <p:pic>
        <p:nvPicPr>
          <p:cNvPr id="354" name="Google Shape;354;p58"/>
          <p:cNvPicPr preferRelativeResize="0"/>
          <p:nvPr/>
        </p:nvPicPr>
        <p:blipFill>
          <a:blip r:embed="rId3">
            <a:alphaModFix/>
          </a:blip>
          <a:stretch>
            <a:fillRect/>
          </a:stretch>
        </p:blipFill>
        <p:spPr>
          <a:xfrm>
            <a:off x="7660725" y="683525"/>
            <a:ext cx="1169124" cy="1045476"/>
          </a:xfrm>
          <a:prstGeom prst="rect">
            <a:avLst/>
          </a:prstGeom>
          <a:noFill/>
          <a:ln>
            <a:noFill/>
          </a:ln>
        </p:spPr>
      </p:pic>
      <p:sp>
        <p:nvSpPr>
          <p:cNvPr id="355" name="Google Shape;355;p58"/>
          <p:cNvSpPr txBox="1"/>
          <p:nvPr/>
        </p:nvSpPr>
        <p:spPr>
          <a:xfrm>
            <a:off x="1055400" y="1876450"/>
            <a:ext cx="7033200" cy="216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solidFill>
                  <a:schemeClr val="dk2"/>
                </a:solidFill>
                <a:latin typeface="Cambria"/>
                <a:ea typeface="Cambria"/>
                <a:cs typeface="Cambria"/>
                <a:sym typeface="Cambria"/>
              </a:rPr>
              <a:t>What is the role of schools in supporting students who are experiencing trauma? </a:t>
            </a:r>
            <a:endParaRPr sz="2400">
              <a:solidFill>
                <a:schemeClr val="dk2"/>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Google Shape;361;p5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400"/>
              <a:buNone/>
            </a:pPr>
            <a:r>
              <a:rPr lang="en-US" sz="3000">
                <a:latin typeface="Cambria"/>
                <a:ea typeface="Cambria"/>
                <a:cs typeface="Cambria"/>
                <a:sym typeface="Cambria"/>
              </a:rPr>
              <a:t>Reflection Question</a:t>
            </a:r>
            <a:endParaRPr sz="3000">
              <a:latin typeface="Cambria"/>
              <a:ea typeface="Cambria"/>
              <a:cs typeface="Cambria"/>
              <a:sym typeface="Cambria"/>
            </a:endParaRPr>
          </a:p>
        </p:txBody>
      </p:sp>
      <p:sp>
        <p:nvSpPr>
          <p:cNvPr id="362" name="Google Shape;362;p5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p>
            <a:pPr indent="0" lvl="0" marL="0" rtl="0" algn="ctr">
              <a:lnSpc>
                <a:spcPct val="100000"/>
              </a:lnSpc>
              <a:spcBef>
                <a:spcPts val="0"/>
              </a:spcBef>
              <a:spcAft>
                <a:spcPts val="0"/>
              </a:spcAft>
              <a:buNone/>
            </a:pPr>
            <a:r>
              <a:t/>
            </a:r>
            <a:endParaRPr sz="2400"/>
          </a:p>
          <a:p>
            <a:pPr indent="0" lvl="0" marL="0" rtl="0" algn="ctr">
              <a:lnSpc>
                <a:spcPct val="100000"/>
              </a:lnSpc>
              <a:spcBef>
                <a:spcPts val="0"/>
              </a:spcBef>
              <a:spcAft>
                <a:spcPts val="0"/>
              </a:spcAft>
              <a:buNone/>
            </a:pPr>
            <a:r>
              <a:t/>
            </a:r>
            <a:endParaRPr b="1" sz="2400">
              <a:latin typeface="Cambria"/>
              <a:ea typeface="Cambria"/>
              <a:cs typeface="Cambria"/>
              <a:sym typeface="Cambria"/>
            </a:endParaRPr>
          </a:p>
          <a:p>
            <a:pPr indent="0" lvl="0" marL="0" rtl="0" algn="ctr">
              <a:lnSpc>
                <a:spcPct val="100000"/>
              </a:lnSpc>
              <a:spcBef>
                <a:spcPts val="0"/>
              </a:spcBef>
              <a:spcAft>
                <a:spcPts val="0"/>
              </a:spcAft>
              <a:buClr>
                <a:schemeClr val="dk1"/>
              </a:buClr>
              <a:buSzPts val="1100"/>
              <a:buFont typeface="Arial"/>
              <a:buNone/>
            </a:pPr>
            <a:r>
              <a:rPr lang="en-US" sz="2400">
                <a:latin typeface="Cambria"/>
                <a:ea typeface="Cambria"/>
                <a:cs typeface="Cambria"/>
                <a:sym typeface="Cambria"/>
              </a:rPr>
              <a:t>How is your school district supporting staff to meet the needs of students exposed to trauma?</a:t>
            </a:r>
            <a:endParaRPr sz="2400">
              <a:latin typeface="Cambria"/>
              <a:ea typeface="Cambria"/>
              <a:cs typeface="Cambria"/>
              <a:sym typeface="Cambria"/>
            </a:endParaRPr>
          </a:p>
          <a:p>
            <a:pPr indent="0" lvl="0" marL="0" rtl="0" algn="l">
              <a:lnSpc>
                <a:spcPct val="100000"/>
              </a:lnSpc>
              <a:spcBef>
                <a:spcPts val="500"/>
              </a:spcBef>
              <a:spcAft>
                <a:spcPts val="0"/>
              </a:spcAft>
              <a:buSzPts val="1100"/>
              <a:buNone/>
            </a:pPr>
            <a:r>
              <a:t/>
            </a:r>
            <a:endParaRPr/>
          </a:p>
          <a:p>
            <a:pPr indent="0" lvl="0" marL="0" rtl="0" algn="ctr">
              <a:lnSpc>
                <a:spcPct val="100000"/>
              </a:lnSpc>
              <a:spcBef>
                <a:spcPts val="0"/>
              </a:spcBef>
              <a:spcAft>
                <a:spcPts val="0"/>
              </a:spcAft>
              <a:buClr>
                <a:schemeClr val="dk1"/>
              </a:buClr>
              <a:buSzPts val="1400"/>
              <a:buFont typeface="Arial"/>
              <a:buNone/>
            </a:pPr>
            <a:r>
              <a:t/>
            </a:r>
            <a:endParaRPr b="1" sz="2400">
              <a:latin typeface="Cambria"/>
              <a:ea typeface="Cambria"/>
              <a:cs typeface="Cambria"/>
              <a:sym typeface="Cambria"/>
            </a:endParaRPr>
          </a:p>
          <a:p>
            <a:pPr indent="0" lvl="0" marL="0" rtl="0" algn="l">
              <a:lnSpc>
                <a:spcPct val="100000"/>
              </a:lnSpc>
              <a:spcBef>
                <a:spcPts val="0"/>
              </a:spcBef>
              <a:spcAft>
                <a:spcPts val="0"/>
              </a:spcAft>
              <a:buNone/>
            </a:pPr>
            <a:r>
              <a:t/>
            </a:r>
            <a:endParaRPr sz="2400"/>
          </a:p>
          <a:p>
            <a:pPr indent="0" lvl="0" marL="0" rtl="0" algn="l">
              <a:lnSpc>
                <a:spcPct val="100000"/>
              </a:lnSpc>
              <a:spcBef>
                <a:spcPts val="500"/>
              </a:spcBef>
              <a:spcAft>
                <a:spcPts val="0"/>
              </a:spcAft>
              <a:buSzPts val="1100"/>
              <a:buNone/>
            </a:pPr>
            <a:r>
              <a:t/>
            </a:r>
            <a:endParaRPr/>
          </a:p>
        </p:txBody>
      </p:sp>
      <p:sp>
        <p:nvSpPr>
          <p:cNvPr id="363" name="Google Shape;363;p59"/>
          <p:cNvSpPr txBox="1"/>
          <p:nvPr>
            <p:ph idx="12" type="sldNum"/>
          </p:nvPr>
        </p:nvSpPr>
        <p:spPr>
          <a:xfrm>
            <a:off x="6457950" y="4767264"/>
            <a:ext cx="2057400" cy="273900"/>
          </a:xfrm>
          <a:prstGeom prst="rect">
            <a:avLst/>
          </a:prstGeom>
          <a:noFill/>
          <a:ln>
            <a:noFill/>
          </a:ln>
        </p:spPr>
        <p:txBody>
          <a:bodyPr anchorCtr="0" anchor="b"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US"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364" name="Google Shape;364;p59"/>
          <p:cNvPicPr preferRelativeResize="0"/>
          <p:nvPr/>
        </p:nvPicPr>
        <p:blipFill>
          <a:blip r:embed="rId3">
            <a:alphaModFix/>
          </a:blip>
          <a:stretch>
            <a:fillRect/>
          </a:stretch>
        </p:blipFill>
        <p:spPr>
          <a:xfrm>
            <a:off x="7660725" y="683525"/>
            <a:ext cx="1169124" cy="104547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69" name="Shape 369"/>
        <p:cNvGrpSpPr/>
        <p:nvPr/>
      </p:nvGrpSpPr>
      <p:grpSpPr>
        <a:xfrm>
          <a:off x="0" y="0"/>
          <a:ext cx="0" cy="0"/>
          <a:chOff x="0" y="0"/>
          <a:chExt cx="0" cy="0"/>
        </a:xfrm>
      </p:grpSpPr>
      <p:pic>
        <p:nvPicPr>
          <p:cNvPr id="370" name="Google Shape;370;p60"/>
          <p:cNvPicPr preferRelativeResize="0"/>
          <p:nvPr/>
        </p:nvPicPr>
        <p:blipFill rotWithShape="1">
          <a:blip r:embed="rId3">
            <a:alphaModFix/>
          </a:blip>
          <a:srcRect b="0" l="0" r="0" t="0"/>
          <a:stretch/>
        </p:blipFill>
        <p:spPr>
          <a:xfrm>
            <a:off x="1346200" y="152400"/>
            <a:ext cx="6451601" cy="4838701"/>
          </a:xfrm>
          <a:prstGeom prst="rect">
            <a:avLst/>
          </a:prstGeom>
          <a:noFill/>
          <a:ln>
            <a:noFill/>
          </a:ln>
        </p:spPr>
      </p:pic>
      <p:sp>
        <p:nvSpPr>
          <p:cNvPr id="371" name="Google Shape;371;p60"/>
          <p:cNvSpPr txBox="1"/>
          <p:nvPr>
            <p:ph idx="12" type="sldNum"/>
          </p:nvPr>
        </p:nvSpPr>
        <p:spPr>
          <a:xfrm>
            <a:off x="8472458" y="4663217"/>
            <a:ext cx="548700" cy="393600"/>
          </a:xfrm>
          <a:prstGeom prst="rect">
            <a:avLst/>
          </a:prstGeom>
          <a:noFill/>
          <a:ln>
            <a:noFill/>
          </a:ln>
        </p:spPr>
        <p:txBody>
          <a:bodyPr anchorCtr="0" anchor="b"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pic>
        <p:nvPicPr>
          <p:cNvPr id="377" name="Google Shape;377;p61"/>
          <p:cNvPicPr preferRelativeResize="0"/>
          <p:nvPr/>
        </p:nvPicPr>
        <p:blipFill>
          <a:blip r:embed="rId3">
            <a:alphaModFix/>
          </a:blip>
          <a:stretch>
            <a:fillRect/>
          </a:stretch>
        </p:blipFill>
        <p:spPr>
          <a:xfrm>
            <a:off x="990600" y="-226800"/>
            <a:ext cx="7188750" cy="547669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sp>
        <p:nvSpPr>
          <p:cNvPr id="383" name="Google Shape;383;p62"/>
          <p:cNvSpPr txBox="1"/>
          <p:nvPr>
            <p:ph type="title"/>
          </p:nvPr>
        </p:nvSpPr>
        <p:spPr>
          <a:xfrm>
            <a:off x="628650" y="273871"/>
            <a:ext cx="7886700" cy="44238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750"/>
              </a:spcBef>
              <a:spcAft>
                <a:spcPts val="0"/>
              </a:spcAft>
              <a:buSzPts val="1400"/>
              <a:buNone/>
            </a:pPr>
            <a:r>
              <a:t/>
            </a:r>
            <a:endParaRPr sz="3000">
              <a:solidFill>
                <a:schemeClr val="dk1"/>
              </a:solidFill>
              <a:latin typeface="Cambria"/>
              <a:ea typeface="Cambria"/>
              <a:cs typeface="Cambria"/>
              <a:sym typeface="Cambria"/>
            </a:endParaRPr>
          </a:p>
          <a:p>
            <a:pPr indent="0" lvl="0" marL="0" rtl="0" algn="ctr">
              <a:lnSpc>
                <a:spcPct val="100000"/>
              </a:lnSpc>
              <a:spcBef>
                <a:spcPts val="750"/>
              </a:spcBef>
              <a:spcAft>
                <a:spcPts val="0"/>
              </a:spcAft>
              <a:buSzPts val="1400"/>
              <a:buNone/>
            </a:pPr>
            <a:r>
              <a:rPr lang="en-US" sz="3000">
                <a:solidFill>
                  <a:schemeClr val="dk1"/>
                </a:solidFill>
                <a:latin typeface="Cambria"/>
                <a:ea typeface="Cambria"/>
                <a:cs typeface="Cambria"/>
                <a:sym typeface="Cambria"/>
              </a:rPr>
              <a:t>Addressing Trauma in Schools </a:t>
            </a:r>
            <a:endParaRPr sz="3000">
              <a:solidFill>
                <a:schemeClr val="dk1"/>
              </a:solidFill>
              <a:latin typeface="Cambria"/>
              <a:ea typeface="Cambria"/>
              <a:cs typeface="Cambria"/>
              <a:sym typeface="Cambria"/>
            </a:endParaRPr>
          </a:p>
          <a:p>
            <a:pPr indent="0" lvl="0" marL="0" rtl="0" algn="l">
              <a:lnSpc>
                <a:spcPct val="100000"/>
              </a:lnSpc>
              <a:spcBef>
                <a:spcPts val="0"/>
              </a:spcBef>
              <a:spcAft>
                <a:spcPts val="0"/>
              </a:spcAft>
              <a:buSzPts val="1400"/>
              <a:buNone/>
            </a:pPr>
            <a:r>
              <a:t/>
            </a:r>
            <a:endParaRPr sz="2400">
              <a:solidFill>
                <a:schemeClr val="dk1"/>
              </a:solidFill>
              <a:latin typeface="Cambria"/>
              <a:ea typeface="Cambria"/>
              <a:cs typeface="Cambria"/>
              <a:sym typeface="Cambria"/>
            </a:endParaRPr>
          </a:p>
        </p:txBody>
      </p:sp>
      <p:sp>
        <p:nvSpPr>
          <p:cNvPr id="384" name="Google Shape;384;p62"/>
          <p:cNvSpPr txBox="1"/>
          <p:nvPr>
            <p:ph idx="1" type="body"/>
          </p:nvPr>
        </p:nvSpPr>
        <p:spPr>
          <a:xfrm>
            <a:off x="628650" y="357925"/>
            <a:ext cx="7886700" cy="890700"/>
          </a:xfrm>
          <a:prstGeom prst="rect">
            <a:avLst/>
          </a:prstGeom>
          <a:noFill/>
          <a:ln>
            <a:noFill/>
          </a:ln>
        </p:spPr>
        <p:txBody>
          <a:bodyPr anchorCtr="0" anchor="t" bIns="34275" lIns="68575" spcFirstLastPara="1" rIns="68575" wrap="square" tIns="34275">
            <a:noAutofit/>
          </a:bodyPr>
          <a:lstStyle/>
          <a:p>
            <a:pPr indent="0" lvl="0" marL="0" rtl="0" algn="ctr">
              <a:lnSpc>
                <a:spcPct val="100000"/>
              </a:lnSpc>
              <a:spcBef>
                <a:spcPts val="750"/>
              </a:spcBef>
              <a:spcAft>
                <a:spcPts val="0"/>
              </a:spcAft>
              <a:buSzPts val="1100"/>
              <a:buNone/>
            </a:pPr>
            <a:r>
              <a:rPr lang="en-US" sz="3000">
                <a:latin typeface="Cambria"/>
                <a:ea typeface="Cambria"/>
                <a:cs typeface="Cambria"/>
                <a:sym typeface="Cambria"/>
              </a:rPr>
              <a:t>Addressing Trauma in Schools </a:t>
            </a:r>
            <a:endParaRPr sz="3000">
              <a:latin typeface="Cambria"/>
              <a:ea typeface="Cambria"/>
              <a:cs typeface="Cambria"/>
              <a:sym typeface="Cambria"/>
            </a:endParaRPr>
          </a:p>
        </p:txBody>
      </p:sp>
      <p:sp>
        <p:nvSpPr>
          <p:cNvPr id="385" name="Google Shape;385;p62"/>
          <p:cNvSpPr txBox="1"/>
          <p:nvPr>
            <p:ph idx="12" type="sldNum"/>
          </p:nvPr>
        </p:nvSpPr>
        <p:spPr>
          <a:xfrm>
            <a:off x="6457950" y="4767264"/>
            <a:ext cx="2057400" cy="273900"/>
          </a:xfrm>
          <a:prstGeom prst="rect">
            <a:avLst/>
          </a:prstGeom>
          <a:noFill/>
          <a:ln>
            <a:noFill/>
          </a:ln>
        </p:spPr>
        <p:txBody>
          <a:bodyPr anchorCtr="0" anchor="b"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US"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pic>
        <p:nvPicPr>
          <p:cNvPr id="386" name="Google Shape;386;p62"/>
          <p:cNvPicPr preferRelativeResize="0"/>
          <p:nvPr/>
        </p:nvPicPr>
        <p:blipFill rotWithShape="1">
          <a:blip r:embed="rId3">
            <a:alphaModFix/>
          </a:blip>
          <a:srcRect b="0" l="0" r="0" t="0"/>
          <a:stretch/>
        </p:blipFill>
        <p:spPr>
          <a:xfrm>
            <a:off x="1708975" y="1454850"/>
            <a:ext cx="6000750" cy="29342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sp>
        <p:nvSpPr>
          <p:cNvPr id="392" name="Google Shape;392;p6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400"/>
              <a:buNone/>
            </a:pPr>
            <a:r>
              <a:rPr lang="en-US" sz="3300">
                <a:latin typeface="Cambria"/>
                <a:ea typeface="Cambria"/>
                <a:cs typeface="Cambria"/>
                <a:sym typeface="Cambria"/>
              </a:rPr>
              <a:t>Trauma Informed School Practices</a:t>
            </a:r>
            <a:endParaRPr sz="3300">
              <a:latin typeface="Cambria"/>
              <a:ea typeface="Cambria"/>
              <a:cs typeface="Cambria"/>
              <a:sym typeface="Cambria"/>
            </a:endParaRPr>
          </a:p>
        </p:txBody>
      </p:sp>
      <p:sp>
        <p:nvSpPr>
          <p:cNvPr id="393" name="Google Shape;393;p63"/>
          <p:cNvSpPr txBox="1"/>
          <p:nvPr>
            <p:ph idx="1" type="body"/>
          </p:nvPr>
        </p:nvSpPr>
        <p:spPr>
          <a:xfrm>
            <a:off x="1435600" y="1085850"/>
            <a:ext cx="7498200" cy="38331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1100"/>
              <a:buNone/>
            </a:pPr>
            <a:r>
              <a:rPr lang="en-US" sz="2400">
                <a:latin typeface="Cambria"/>
                <a:ea typeface="Cambria"/>
                <a:cs typeface="Cambria"/>
                <a:sym typeface="Cambria"/>
              </a:rPr>
              <a:t>Aim to:</a:t>
            </a:r>
            <a:endParaRPr sz="2400">
              <a:latin typeface="Cambria"/>
              <a:ea typeface="Cambria"/>
              <a:cs typeface="Cambria"/>
              <a:sym typeface="Cambria"/>
            </a:endParaRPr>
          </a:p>
          <a:p>
            <a:pPr indent="-381000" lvl="0" marL="457200" rtl="0" algn="l">
              <a:lnSpc>
                <a:spcPct val="100000"/>
              </a:lnSpc>
              <a:spcBef>
                <a:spcPts val="400"/>
              </a:spcBef>
              <a:spcAft>
                <a:spcPts val="0"/>
              </a:spcAft>
              <a:buSzPts val="2400"/>
              <a:buFont typeface="Cambria"/>
              <a:buChar char="●"/>
            </a:pPr>
            <a:r>
              <a:rPr lang="en-US" sz="2400">
                <a:latin typeface="Cambria"/>
                <a:ea typeface="Cambria"/>
                <a:cs typeface="Cambria"/>
                <a:sym typeface="Cambria"/>
              </a:rPr>
              <a:t>Understand, recognize, and respond to the effects of all types of trauma. </a:t>
            </a:r>
            <a:endParaRPr sz="2400">
              <a:latin typeface="Cambria"/>
              <a:ea typeface="Cambria"/>
              <a:cs typeface="Cambria"/>
              <a:sym typeface="Cambria"/>
            </a:endParaRPr>
          </a:p>
          <a:p>
            <a:pPr indent="-381000" lvl="0" marL="457200" rtl="0" algn="l">
              <a:lnSpc>
                <a:spcPct val="100000"/>
              </a:lnSpc>
              <a:spcBef>
                <a:spcPts val="0"/>
              </a:spcBef>
              <a:spcAft>
                <a:spcPts val="0"/>
              </a:spcAft>
              <a:buSzPts val="2400"/>
              <a:buFont typeface="Cambria"/>
              <a:buChar char="●"/>
            </a:pPr>
            <a:r>
              <a:rPr lang="en-US" sz="2400">
                <a:latin typeface="Cambria"/>
                <a:ea typeface="Cambria"/>
                <a:cs typeface="Cambria"/>
                <a:sym typeface="Cambria"/>
              </a:rPr>
              <a:t>Avoid re-victimization.</a:t>
            </a:r>
            <a:endParaRPr sz="2400">
              <a:latin typeface="Cambria"/>
              <a:ea typeface="Cambria"/>
              <a:cs typeface="Cambria"/>
              <a:sym typeface="Cambria"/>
            </a:endParaRPr>
          </a:p>
          <a:p>
            <a:pPr indent="-381000" lvl="0" marL="457200" rtl="0" algn="l">
              <a:lnSpc>
                <a:spcPct val="100000"/>
              </a:lnSpc>
              <a:spcBef>
                <a:spcPts val="0"/>
              </a:spcBef>
              <a:spcAft>
                <a:spcPts val="0"/>
              </a:spcAft>
              <a:buSzPts val="2400"/>
              <a:buFont typeface="Cambria"/>
              <a:buChar char="●"/>
            </a:pPr>
            <a:r>
              <a:rPr lang="en-US" sz="2400">
                <a:latin typeface="Cambria"/>
                <a:ea typeface="Cambria"/>
                <a:cs typeface="Cambria"/>
                <a:sym typeface="Cambria"/>
              </a:rPr>
              <a:t>Appreciate that many problem behaviors began as understandable attempts to cope.</a:t>
            </a:r>
            <a:endParaRPr sz="2400">
              <a:latin typeface="Cambria"/>
              <a:ea typeface="Cambria"/>
              <a:cs typeface="Cambria"/>
              <a:sym typeface="Cambria"/>
            </a:endParaRPr>
          </a:p>
          <a:p>
            <a:pPr indent="-381000" lvl="0" marL="457200" rtl="0" algn="l">
              <a:lnSpc>
                <a:spcPct val="100000"/>
              </a:lnSpc>
              <a:spcBef>
                <a:spcPts val="0"/>
              </a:spcBef>
              <a:spcAft>
                <a:spcPts val="0"/>
              </a:spcAft>
              <a:buSzPts val="2400"/>
              <a:buFont typeface="Cambria"/>
              <a:buChar char="●"/>
            </a:pPr>
            <a:r>
              <a:rPr lang="en-US" sz="2400">
                <a:latin typeface="Cambria"/>
                <a:ea typeface="Cambria"/>
                <a:cs typeface="Cambria"/>
                <a:sym typeface="Cambria"/>
              </a:rPr>
              <a:t>Maximize choices to improve student behavior and create a safe place for learning and healing.</a:t>
            </a:r>
            <a:endParaRPr sz="2400">
              <a:latin typeface="Cambria"/>
              <a:ea typeface="Cambria"/>
              <a:cs typeface="Cambria"/>
              <a:sym typeface="Cambria"/>
            </a:endParaRPr>
          </a:p>
          <a:p>
            <a:pPr indent="0" lvl="0" marL="0" rtl="0" algn="l">
              <a:lnSpc>
                <a:spcPct val="100000"/>
              </a:lnSpc>
              <a:spcBef>
                <a:spcPts val="0"/>
              </a:spcBef>
              <a:spcAft>
                <a:spcPts val="0"/>
              </a:spcAft>
              <a:buSzPts val="1100"/>
              <a:buNone/>
            </a:pPr>
            <a:r>
              <a:t/>
            </a:r>
            <a:endParaRPr sz="1800">
              <a:latin typeface="Cambria"/>
              <a:ea typeface="Cambria"/>
              <a:cs typeface="Cambria"/>
              <a:sym typeface="Cambria"/>
            </a:endParaRPr>
          </a:p>
          <a:p>
            <a:pPr indent="0" lvl="0" marL="0" rtl="0" algn="l">
              <a:lnSpc>
                <a:spcPct val="100000"/>
              </a:lnSpc>
              <a:spcBef>
                <a:spcPts val="0"/>
              </a:spcBef>
              <a:spcAft>
                <a:spcPts val="0"/>
              </a:spcAft>
              <a:buSzPts val="1100"/>
              <a:buNone/>
            </a:pPr>
            <a:r>
              <a:rPr lang="en-US" sz="1400">
                <a:latin typeface="Cambria"/>
                <a:ea typeface="Cambria"/>
                <a:cs typeface="Cambria"/>
                <a:sym typeface="Cambria"/>
              </a:rPr>
              <a:t>Safe Supportive Learning </a:t>
            </a:r>
            <a:endParaRPr sz="1400">
              <a:latin typeface="Cambria"/>
              <a:ea typeface="Cambria"/>
              <a:cs typeface="Cambria"/>
              <a:sym typeface="Cambria"/>
            </a:endParaRPr>
          </a:p>
          <a:p>
            <a:pPr indent="0" lvl="0" marL="0" rtl="0" algn="l">
              <a:lnSpc>
                <a:spcPct val="100000"/>
              </a:lnSpc>
              <a:spcBef>
                <a:spcPts val="0"/>
              </a:spcBef>
              <a:spcAft>
                <a:spcPts val="0"/>
              </a:spcAft>
              <a:buSzPts val="1100"/>
              <a:buNone/>
            </a:pPr>
            <a:r>
              <a:rPr lang="en-US" sz="1400" u="sng">
                <a:solidFill>
                  <a:schemeClr val="hlink"/>
                </a:solidFill>
                <a:latin typeface="Cambria"/>
                <a:ea typeface="Cambria"/>
                <a:cs typeface="Cambria"/>
                <a:sym typeface="Cambria"/>
                <a:hlinkClick r:id="rId3"/>
              </a:rPr>
              <a:t>https://safesupportivelearning.ed.gov/</a:t>
            </a:r>
            <a:endParaRPr sz="1400">
              <a:latin typeface="Cambria"/>
              <a:ea typeface="Cambria"/>
              <a:cs typeface="Cambria"/>
              <a:sym typeface="Cambria"/>
            </a:endParaRPr>
          </a:p>
          <a:p>
            <a:pPr indent="0" lvl="0" marL="0" rtl="0" algn="l">
              <a:lnSpc>
                <a:spcPct val="100000"/>
              </a:lnSpc>
              <a:spcBef>
                <a:spcPts val="0"/>
              </a:spcBef>
              <a:spcAft>
                <a:spcPts val="0"/>
              </a:spcAft>
              <a:buSzPts val="1100"/>
              <a:buNone/>
            </a:pPr>
            <a:r>
              <a:t/>
            </a:r>
            <a:endParaRPr sz="1800">
              <a:latin typeface="Cambria"/>
              <a:ea typeface="Cambria"/>
              <a:cs typeface="Cambria"/>
              <a:sym typeface="Cambria"/>
            </a:endParaRPr>
          </a:p>
          <a:p>
            <a:pPr indent="0" lvl="0" marL="182880" rtl="0" algn="l">
              <a:lnSpc>
                <a:spcPct val="100000"/>
              </a:lnSpc>
              <a:spcBef>
                <a:spcPts val="1200"/>
              </a:spcBef>
              <a:spcAft>
                <a:spcPts val="0"/>
              </a:spcAft>
              <a:buSzPts val="1100"/>
              <a:buNone/>
            </a:pPr>
            <a:r>
              <a:t/>
            </a:r>
            <a:endParaRPr sz="1800">
              <a:latin typeface="Rockwell"/>
              <a:ea typeface="Rockwell"/>
              <a:cs typeface="Rockwell"/>
              <a:sym typeface="Rockwell"/>
            </a:endParaRPr>
          </a:p>
          <a:p>
            <a:pPr indent="0" lvl="0" marL="0" rtl="0" algn="l">
              <a:lnSpc>
                <a:spcPct val="100000"/>
              </a:lnSpc>
              <a:spcBef>
                <a:spcPts val="750"/>
              </a:spcBef>
              <a:spcAft>
                <a:spcPts val="0"/>
              </a:spcAft>
              <a:buSzPts val="1100"/>
              <a:buNone/>
            </a:pPr>
            <a:r>
              <a:t/>
            </a:r>
            <a:endParaRPr/>
          </a:p>
        </p:txBody>
      </p:sp>
      <p:sp>
        <p:nvSpPr>
          <p:cNvPr id="394" name="Google Shape;394;p63"/>
          <p:cNvSpPr txBox="1"/>
          <p:nvPr>
            <p:ph idx="12" type="sldNum"/>
          </p:nvPr>
        </p:nvSpPr>
        <p:spPr>
          <a:xfrm>
            <a:off x="6457950" y="4767264"/>
            <a:ext cx="2057400" cy="273900"/>
          </a:xfrm>
          <a:prstGeom prst="rect">
            <a:avLst/>
          </a:prstGeom>
          <a:noFill/>
          <a:ln>
            <a:noFill/>
          </a:ln>
        </p:spPr>
        <p:txBody>
          <a:bodyPr anchorCtr="0" anchor="b"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US"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pic>
        <p:nvPicPr>
          <p:cNvPr id="100" name="Google Shape;100;p19"/>
          <p:cNvPicPr preferRelativeResize="0"/>
          <p:nvPr/>
        </p:nvPicPr>
        <p:blipFill rotWithShape="1">
          <a:blip r:embed="rId3">
            <a:alphaModFix/>
          </a:blip>
          <a:srcRect b="0" l="0" r="0" t="0"/>
          <a:stretch/>
        </p:blipFill>
        <p:spPr>
          <a:xfrm>
            <a:off x="6440" y="0"/>
            <a:ext cx="9144000" cy="5143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9" name="Shape 399"/>
        <p:cNvGrpSpPr/>
        <p:nvPr/>
      </p:nvGrpSpPr>
      <p:grpSpPr>
        <a:xfrm>
          <a:off x="0" y="0"/>
          <a:ext cx="0" cy="0"/>
          <a:chOff x="0" y="0"/>
          <a:chExt cx="0" cy="0"/>
        </a:xfrm>
      </p:grpSpPr>
      <p:sp>
        <p:nvSpPr>
          <p:cNvPr id="400" name="Google Shape;400;p6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400"/>
              <a:buNone/>
            </a:pPr>
            <a:r>
              <a:rPr lang="en-US" sz="3300">
                <a:latin typeface="Cambria"/>
                <a:ea typeface="Cambria"/>
                <a:cs typeface="Cambria"/>
                <a:sym typeface="Cambria"/>
              </a:rPr>
              <a:t>Trauma Informed School Practices  </a:t>
            </a:r>
            <a:r>
              <a:rPr lang="en-US" sz="1800">
                <a:latin typeface="Cambria"/>
                <a:ea typeface="Cambria"/>
                <a:cs typeface="Cambria"/>
                <a:sym typeface="Cambria"/>
              </a:rPr>
              <a:t>cont.</a:t>
            </a:r>
            <a:endParaRPr sz="1800">
              <a:latin typeface="Cambria"/>
              <a:ea typeface="Cambria"/>
              <a:cs typeface="Cambria"/>
              <a:sym typeface="Cambria"/>
            </a:endParaRPr>
          </a:p>
        </p:txBody>
      </p:sp>
      <p:sp>
        <p:nvSpPr>
          <p:cNvPr id="401" name="Google Shape;401;p64"/>
          <p:cNvSpPr txBox="1"/>
          <p:nvPr>
            <p:ph idx="1" type="body"/>
          </p:nvPr>
        </p:nvSpPr>
        <p:spPr>
          <a:xfrm>
            <a:off x="1435600" y="1085850"/>
            <a:ext cx="7498200" cy="3930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1100"/>
              <a:buNone/>
            </a:pPr>
            <a:r>
              <a:rPr lang="en-US" sz="2400">
                <a:latin typeface="Cambria"/>
                <a:ea typeface="Cambria"/>
                <a:cs typeface="Cambria"/>
                <a:sym typeface="Cambria"/>
              </a:rPr>
              <a:t>Aim to:</a:t>
            </a:r>
            <a:endParaRPr sz="2400">
              <a:latin typeface="Cambria"/>
              <a:ea typeface="Cambria"/>
              <a:cs typeface="Cambria"/>
              <a:sym typeface="Cambria"/>
            </a:endParaRPr>
          </a:p>
          <a:p>
            <a:pPr indent="-381000" lvl="0" marL="457200" rtl="0" algn="l">
              <a:lnSpc>
                <a:spcPct val="100000"/>
              </a:lnSpc>
              <a:spcBef>
                <a:spcPts val="400"/>
              </a:spcBef>
              <a:spcAft>
                <a:spcPts val="0"/>
              </a:spcAft>
              <a:buSzPts val="2400"/>
              <a:buFont typeface="Cambria"/>
              <a:buChar char="●"/>
            </a:pPr>
            <a:r>
              <a:rPr lang="en-US" sz="2400">
                <a:latin typeface="Cambria"/>
                <a:ea typeface="Cambria"/>
                <a:cs typeface="Cambria"/>
                <a:sym typeface="Cambria"/>
              </a:rPr>
              <a:t>Be culturally competent.</a:t>
            </a:r>
            <a:endParaRPr sz="2400">
              <a:latin typeface="Cambria"/>
              <a:ea typeface="Cambria"/>
              <a:cs typeface="Cambria"/>
              <a:sym typeface="Cambria"/>
            </a:endParaRPr>
          </a:p>
          <a:p>
            <a:pPr indent="-381000" lvl="0" marL="457200" rtl="0" algn="l">
              <a:lnSpc>
                <a:spcPct val="100000"/>
              </a:lnSpc>
              <a:spcBef>
                <a:spcPts val="0"/>
              </a:spcBef>
              <a:spcAft>
                <a:spcPts val="0"/>
              </a:spcAft>
              <a:buSzPts val="2400"/>
              <a:buFont typeface="Cambria"/>
              <a:buChar char="●"/>
            </a:pPr>
            <a:r>
              <a:rPr lang="en-US" sz="2400">
                <a:latin typeface="Cambria"/>
                <a:ea typeface="Cambria"/>
                <a:cs typeface="Cambria"/>
                <a:sym typeface="Cambria"/>
              </a:rPr>
              <a:t>Understand student behavior in the context of their life experiences and cultural background.</a:t>
            </a:r>
            <a:endParaRPr sz="2400">
              <a:latin typeface="Cambria"/>
              <a:ea typeface="Cambria"/>
              <a:cs typeface="Cambria"/>
              <a:sym typeface="Cambria"/>
            </a:endParaRPr>
          </a:p>
          <a:p>
            <a:pPr indent="-381000" lvl="0" marL="457200" rtl="0" algn="l">
              <a:lnSpc>
                <a:spcPct val="100000"/>
              </a:lnSpc>
              <a:spcBef>
                <a:spcPts val="0"/>
              </a:spcBef>
              <a:spcAft>
                <a:spcPts val="0"/>
              </a:spcAft>
              <a:buSzPts val="2400"/>
              <a:buFont typeface="Cambria"/>
              <a:buChar char="●"/>
            </a:pPr>
            <a:r>
              <a:rPr lang="en-US" sz="2400">
                <a:latin typeface="Cambria"/>
                <a:ea typeface="Cambria"/>
                <a:cs typeface="Cambria"/>
                <a:sym typeface="Cambria"/>
              </a:rPr>
              <a:t>Emphasize physical, psychological and emotional safety for students and staff.</a:t>
            </a:r>
            <a:endParaRPr sz="2400">
              <a:latin typeface="Cambria"/>
              <a:ea typeface="Cambria"/>
              <a:cs typeface="Cambria"/>
              <a:sym typeface="Cambria"/>
            </a:endParaRPr>
          </a:p>
          <a:p>
            <a:pPr indent="-381000" lvl="0" marL="457200" rtl="0" algn="l">
              <a:lnSpc>
                <a:spcPct val="115000"/>
              </a:lnSpc>
              <a:spcBef>
                <a:spcPts val="0"/>
              </a:spcBef>
              <a:spcAft>
                <a:spcPts val="0"/>
              </a:spcAft>
              <a:buSzPts val="2400"/>
              <a:buFont typeface="Cambria"/>
              <a:buChar char="●"/>
            </a:pPr>
            <a:r>
              <a:rPr lang="en-US" sz="2400">
                <a:latin typeface="Cambria"/>
                <a:ea typeface="Cambria"/>
                <a:cs typeface="Cambria"/>
                <a:sym typeface="Cambria"/>
              </a:rPr>
              <a:t>Understand that students who are exposed to trauma are sometimes mistaken as bad and as having learning disabilities.  </a:t>
            </a:r>
            <a:endParaRPr sz="2400">
              <a:latin typeface="Cambria"/>
              <a:ea typeface="Cambria"/>
              <a:cs typeface="Cambria"/>
              <a:sym typeface="Cambria"/>
            </a:endParaRPr>
          </a:p>
          <a:p>
            <a:pPr indent="0" lvl="0" marL="0" rtl="0" algn="l">
              <a:lnSpc>
                <a:spcPct val="100000"/>
              </a:lnSpc>
              <a:spcBef>
                <a:spcPts val="0"/>
              </a:spcBef>
              <a:spcAft>
                <a:spcPts val="0"/>
              </a:spcAft>
              <a:buSzPts val="1100"/>
              <a:buNone/>
            </a:pPr>
            <a:r>
              <a:rPr lang="en-US" sz="1400">
                <a:latin typeface="Cambria"/>
                <a:ea typeface="Cambria"/>
                <a:cs typeface="Cambria"/>
                <a:sym typeface="Cambria"/>
              </a:rPr>
              <a:t>Safe Supportive Learning </a:t>
            </a:r>
            <a:endParaRPr sz="1400">
              <a:latin typeface="Cambria"/>
              <a:ea typeface="Cambria"/>
              <a:cs typeface="Cambria"/>
              <a:sym typeface="Cambria"/>
            </a:endParaRPr>
          </a:p>
          <a:p>
            <a:pPr indent="0" lvl="0" marL="0" rtl="0" algn="l">
              <a:lnSpc>
                <a:spcPct val="100000"/>
              </a:lnSpc>
              <a:spcBef>
                <a:spcPts val="0"/>
              </a:spcBef>
              <a:spcAft>
                <a:spcPts val="0"/>
              </a:spcAft>
              <a:buSzPts val="1100"/>
              <a:buNone/>
            </a:pPr>
            <a:r>
              <a:rPr lang="en-US" sz="1400" u="sng">
                <a:solidFill>
                  <a:schemeClr val="hlink"/>
                </a:solidFill>
                <a:latin typeface="Cambria"/>
                <a:ea typeface="Cambria"/>
                <a:cs typeface="Cambria"/>
                <a:sym typeface="Cambria"/>
                <a:hlinkClick r:id="rId3"/>
              </a:rPr>
              <a:t>https://safesupportivelearning.ed.gov/</a:t>
            </a:r>
            <a:endParaRPr sz="1400">
              <a:latin typeface="Cambria"/>
              <a:ea typeface="Cambria"/>
              <a:cs typeface="Cambria"/>
              <a:sym typeface="Cambria"/>
            </a:endParaRPr>
          </a:p>
          <a:p>
            <a:pPr indent="0" lvl="0" marL="0" rtl="0" algn="l">
              <a:lnSpc>
                <a:spcPct val="115000"/>
              </a:lnSpc>
              <a:spcBef>
                <a:spcPts val="0"/>
              </a:spcBef>
              <a:spcAft>
                <a:spcPts val="0"/>
              </a:spcAft>
              <a:buSzPts val="1100"/>
              <a:buNone/>
            </a:pPr>
            <a:r>
              <a:t/>
            </a:r>
            <a:endParaRPr>
              <a:latin typeface="Cambria"/>
              <a:ea typeface="Cambria"/>
              <a:cs typeface="Cambria"/>
              <a:sym typeface="Cambria"/>
            </a:endParaRPr>
          </a:p>
          <a:p>
            <a:pPr indent="0" lvl="0" marL="457200" rtl="0" algn="l">
              <a:lnSpc>
                <a:spcPct val="100000"/>
              </a:lnSpc>
              <a:spcBef>
                <a:spcPts val="400"/>
              </a:spcBef>
              <a:spcAft>
                <a:spcPts val="0"/>
              </a:spcAft>
              <a:buSzPts val="1100"/>
              <a:buNone/>
            </a:pPr>
            <a:r>
              <a:t/>
            </a:r>
            <a:endParaRPr sz="2400">
              <a:latin typeface="Cambria"/>
              <a:ea typeface="Cambria"/>
              <a:cs typeface="Cambria"/>
              <a:sym typeface="Cambria"/>
            </a:endParaRPr>
          </a:p>
          <a:p>
            <a:pPr indent="0" lvl="0" marL="0" rtl="0" algn="l">
              <a:lnSpc>
                <a:spcPct val="100000"/>
              </a:lnSpc>
              <a:spcBef>
                <a:spcPts val="750"/>
              </a:spcBef>
              <a:spcAft>
                <a:spcPts val="0"/>
              </a:spcAft>
              <a:buSzPts val="1100"/>
              <a:buNone/>
            </a:pPr>
            <a:r>
              <a:t/>
            </a:r>
            <a:endParaRPr/>
          </a:p>
        </p:txBody>
      </p:sp>
      <p:sp>
        <p:nvSpPr>
          <p:cNvPr id="402" name="Google Shape;402;p64"/>
          <p:cNvSpPr txBox="1"/>
          <p:nvPr>
            <p:ph idx="12" type="sldNum"/>
          </p:nvPr>
        </p:nvSpPr>
        <p:spPr>
          <a:xfrm>
            <a:off x="6457950" y="4767264"/>
            <a:ext cx="2057400" cy="273900"/>
          </a:xfrm>
          <a:prstGeom prst="rect">
            <a:avLst/>
          </a:prstGeom>
          <a:noFill/>
          <a:ln>
            <a:noFill/>
          </a:ln>
        </p:spPr>
        <p:txBody>
          <a:bodyPr anchorCtr="0" anchor="b"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US"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407" name="Shape 407"/>
        <p:cNvGrpSpPr/>
        <p:nvPr/>
      </p:nvGrpSpPr>
      <p:grpSpPr>
        <a:xfrm>
          <a:off x="0" y="0"/>
          <a:ext cx="0" cy="0"/>
          <a:chOff x="0" y="0"/>
          <a:chExt cx="0" cy="0"/>
        </a:xfrm>
      </p:grpSpPr>
      <p:sp>
        <p:nvSpPr>
          <p:cNvPr id="408" name="Google Shape;408;p65"/>
          <p:cNvSpPr txBox="1"/>
          <p:nvPr>
            <p:ph type="title"/>
          </p:nvPr>
        </p:nvSpPr>
        <p:spPr>
          <a:xfrm>
            <a:off x="628650" y="273852"/>
            <a:ext cx="7886700" cy="12927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500"/>
              </a:spcBef>
              <a:spcAft>
                <a:spcPts val="0"/>
              </a:spcAft>
              <a:buClr>
                <a:schemeClr val="dk1"/>
              </a:buClr>
              <a:buSzPts val="1100"/>
              <a:buFont typeface="Arial"/>
              <a:buNone/>
            </a:pPr>
            <a:r>
              <a:rPr lang="en-US" sz="2400">
                <a:solidFill>
                  <a:schemeClr val="dk1"/>
                </a:solidFill>
                <a:latin typeface="Cambria"/>
                <a:ea typeface="Cambria"/>
                <a:cs typeface="Cambria"/>
                <a:sym typeface="Cambria"/>
              </a:rPr>
              <a:t>Trauma informed teachers have a paradigm shift and change their conversation and language. </a:t>
            </a:r>
            <a:endParaRPr sz="2400"/>
          </a:p>
        </p:txBody>
      </p:sp>
      <p:sp>
        <p:nvSpPr>
          <p:cNvPr id="409" name="Google Shape;409;p6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500"/>
              </a:spcBef>
              <a:spcAft>
                <a:spcPts val="0"/>
              </a:spcAft>
              <a:buSzPts val="1100"/>
              <a:buNone/>
            </a:pPr>
            <a:r>
              <a:t/>
            </a:r>
            <a:endParaRPr>
              <a:latin typeface="Cambria"/>
              <a:ea typeface="Cambria"/>
              <a:cs typeface="Cambria"/>
              <a:sym typeface="Cambria"/>
            </a:endParaRPr>
          </a:p>
          <a:p>
            <a:pPr indent="0" lvl="0" marL="0" rtl="0" algn="l">
              <a:lnSpc>
                <a:spcPct val="100000"/>
              </a:lnSpc>
              <a:spcBef>
                <a:spcPts val="500"/>
              </a:spcBef>
              <a:spcAft>
                <a:spcPts val="0"/>
              </a:spcAft>
              <a:buSzPts val="1100"/>
              <a:buNone/>
            </a:pPr>
            <a:r>
              <a:t/>
            </a:r>
            <a:endParaRPr>
              <a:latin typeface="Cambria"/>
              <a:ea typeface="Cambria"/>
              <a:cs typeface="Cambria"/>
              <a:sym typeface="Cambria"/>
            </a:endParaRPr>
          </a:p>
          <a:p>
            <a:pPr indent="0" lvl="0" marL="0" rtl="0" algn="l">
              <a:lnSpc>
                <a:spcPct val="100000"/>
              </a:lnSpc>
              <a:spcBef>
                <a:spcPts val="500"/>
              </a:spcBef>
              <a:spcAft>
                <a:spcPts val="0"/>
              </a:spcAft>
              <a:buSzPts val="1100"/>
              <a:buNone/>
            </a:pPr>
            <a:r>
              <a:rPr lang="en-US">
                <a:latin typeface="Cambria"/>
                <a:ea typeface="Cambria"/>
                <a:cs typeface="Cambria"/>
                <a:sym typeface="Cambria"/>
              </a:rPr>
              <a:t> </a:t>
            </a:r>
            <a:endParaRPr>
              <a:latin typeface="Cambria"/>
              <a:ea typeface="Cambria"/>
              <a:cs typeface="Cambria"/>
              <a:sym typeface="Cambria"/>
            </a:endParaRPr>
          </a:p>
        </p:txBody>
      </p:sp>
      <p:sp>
        <p:nvSpPr>
          <p:cNvPr id="410" name="Google Shape;410;p65"/>
          <p:cNvSpPr txBox="1"/>
          <p:nvPr>
            <p:ph idx="12" type="sldNum"/>
          </p:nvPr>
        </p:nvSpPr>
        <p:spPr>
          <a:xfrm>
            <a:off x="6457950" y="4767264"/>
            <a:ext cx="2057400" cy="273900"/>
          </a:xfrm>
          <a:prstGeom prst="rect">
            <a:avLst/>
          </a:prstGeom>
          <a:noFill/>
          <a:ln>
            <a:noFill/>
          </a:ln>
        </p:spPr>
        <p:txBody>
          <a:bodyPr anchorCtr="0" anchor="b"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US"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pic>
        <p:nvPicPr>
          <p:cNvPr id="416" name="Google Shape;416;p66"/>
          <p:cNvPicPr preferRelativeResize="0"/>
          <p:nvPr/>
        </p:nvPicPr>
        <p:blipFill rotWithShape="1">
          <a:blip r:embed="rId3">
            <a:alphaModFix/>
          </a:blip>
          <a:srcRect b="0" l="0" r="0" t="0"/>
          <a:stretch/>
        </p:blipFill>
        <p:spPr>
          <a:xfrm>
            <a:off x="2" y="-8050"/>
            <a:ext cx="9143999" cy="514349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1" name="Shape 421"/>
        <p:cNvGrpSpPr/>
        <p:nvPr/>
      </p:nvGrpSpPr>
      <p:grpSpPr>
        <a:xfrm>
          <a:off x="0" y="0"/>
          <a:ext cx="0" cy="0"/>
          <a:chOff x="0" y="0"/>
          <a:chExt cx="0" cy="0"/>
        </a:xfrm>
      </p:grpSpPr>
      <p:pic>
        <p:nvPicPr>
          <p:cNvPr id="422" name="Google Shape;422;p67"/>
          <p:cNvPicPr preferRelativeResize="0"/>
          <p:nvPr/>
        </p:nvPicPr>
        <p:blipFill rotWithShape="1">
          <a:blip r:embed="rId3">
            <a:alphaModFix/>
          </a:blip>
          <a:srcRect b="0" l="0" r="0" t="0"/>
          <a:stretch/>
        </p:blipFill>
        <p:spPr>
          <a:xfrm>
            <a:off x="0" y="-10414"/>
            <a:ext cx="9144000" cy="5143500"/>
          </a:xfrm>
          <a:prstGeom prst="rect">
            <a:avLst/>
          </a:prstGeom>
          <a:noFill/>
          <a:ln>
            <a:noFill/>
          </a:ln>
        </p:spPr>
      </p:pic>
      <p:sp>
        <p:nvSpPr>
          <p:cNvPr id="423" name="Google Shape;423;p67"/>
          <p:cNvSpPr txBox="1"/>
          <p:nvPr/>
        </p:nvSpPr>
        <p:spPr>
          <a:xfrm>
            <a:off x="534955" y="3598672"/>
            <a:ext cx="8142668" cy="28853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US" sz="1400" u="none" cap="none" strike="noStrike">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sp>
        <p:nvSpPr>
          <p:cNvPr id="429" name="Google Shape;429;p68"/>
          <p:cNvSpPr txBox="1"/>
          <p:nvPr>
            <p:ph type="title"/>
          </p:nvPr>
        </p:nvSpPr>
        <p:spPr>
          <a:xfrm>
            <a:off x="628650" y="375019"/>
            <a:ext cx="78867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US"/>
              <a:t>Resources</a:t>
            </a:r>
            <a:endParaRPr/>
          </a:p>
        </p:txBody>
      </p:sp>
      <p:sp>
        <p:nvSpPr>
          <p:cNvPr id="430" name="Google Shape;430;p68"/>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0" lvl="0" marL="0" rtl="0" algn="ctr">
              <a:spcBef>
                <a:spcPts val="750"/>
              </a:spcBef>
              <a:spcAft>
                <a:spcPts val="0"/>
              </a:spcAft>
              <a:buNone/>
            </a:pPr>
            <a:r>
              <a:rPr b="1" lang="en-US" sz="3000"/>
              <a:t>“Reaching and Teaching Children Who Hurt: Strategies for Your Classroom” </a:t>
            </a:r>
            <a:endParaRPr b="1" sz="3000"/>
          </a:p>
          <a:p>
            <a:pPr indent="0" lvl="0" marL="0" rtl="0" algn="ctr">
              <a:spcBef>
                <a:spcPts val="1600"/>
              </a:spcBef>
              <a:spcAft>
                <a:spcPts val="0"/>
              </a:spcAft>
              <a:buNone/>
            </a:pPr>
            <a:r>
              <a:rPr lang="en-US" sz="3000"/>
              <a:t>by Susan E. Craig</a:t>
            </a:r>
            <a:endParaRPr sz="3000"/>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pic>
        <p:nvPicPr>
          <p:cNvPr id="106" name="Google Shape;106;p20"/>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pic>
        <p:nvPicPr>
          <p:cNvPr id="112" name="Google Shape;112;p21"/>
          <p:cNvPicPr preferRelativeResize="0"/>
          <p:nvPr/>
        </p:nvPicPr>
        <p:blipFill rotWithShape="1">
          <a:blip r:embed="rId3">
            <a:alphaModFix/>
          </a:blip>
          <a:srcRect b="0" l="0" r="0" t="0"/>
          <a:stretch/>
        </p:blipFill>
        <p:spPr>
          <a:xfrm>
            <a:off x="0" y="2286"/>
            <a:ext cx="914400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pic>
        <p:nvPicPr>
          <p:cNvPr id="118" name="Google Shape;118;p22"/>
          <p:cNvPicPr preferRelativeResize="0"/>
          <p:nvPr/>
        </p:nvPicPr>
        <p:blipFill rotWithShape="1">
          <a:blip r:embed="rId3">
            <a:alphaModFix/>
          </a:blip>
          <a:srcRect b="0" l="0" r="0" t="0"/>
          <a:stretch/>
        </p:blipFill>
        <p:spPr>
          <a:xfrm>
            <a:off x="-1" y="1"/>
            <a:ext cx="9144001"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pic>
        <p:nvPicPr>
          <p:cNvPr id="124" name="Google Shape;124;p23"/>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